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009900"/>
    <a:srgbClr val="A50021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726246-9E59-4F73-A9FF-4C851D204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8764C7-8704-406E-ADFF-98E9DD339B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495C41-6556-4520-97C7-97A79C9F14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224A5E-4243-42F3-87D6-C80A8B808B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C5CB4F-C3FD-468A-928C-007B3D590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9C02A-DA01-44AC-BE89-63846A872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B3E743-B492-4F74-9B85-F72EA498A1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0238A8-5F8F-4011-ACFC-F56F134A6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A6A48D-D71F-42E3-B36A-634926F9B7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3A44A0-A7DE-4A8B-BC19-D263423262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9CA932-8BDF-4C72-806F-4369235432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98561E-73FD-4857-BDF0-774A39987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6600" dirty="0" smtClean="0">
                <a:solidFill>
                  <a:srgbClr val="FF0066"/>
                </a:solidFill>
              </a:rPr>
              <a:t>Планети </a:t>
            </a:r>
            <a:br>
              <a:rPr lang="uk-UA" sz="6600" dirty="0" smtClean="0">
                <a:solidFill>
                  <a:srgbClr val="FF0066"/>
                </a:solidFill>
              </a:rPr>
            </a:br>
            <a:r>
              <a:rPr lang="uk-UA" sz="6600" dirty="0" smtClean="0">
                <a:solidFill>
                  <a:srgbClr val="FF0066"/>
                </a:solidFill>
              </a:rPr>
              <a:t>Сонячної системи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17032"/>
            <a:ext cx="7772400" cy="1296143"/>
          </a:xfrm>
        </p:spPr>
        <p:txBody>
          <a:bodyPr/>
          <a:lstStyle/>
          <a:p>
            <a:r>
              <a:rPr lang="uk-UA" sz="3200" i="1" dirty="0" smtClean="0">
                <a:solidFill>
                  <a:srgbClr val="000099"/>
                </a:solidFill>
              </a:rPr>
              <a:t>Ковальчук Світлана </a:t>
            </a:r>
            <a:r>
              <a:rPr lang="uk-UA" sz="3200" i="1" dirty="0" err="1" smtClean="0">
                <a:solidFill>
                  <a:srgbClr val="000099"/>
                </a:solidFill>
              </a:rPr>
              <a:t>Рудольфівна</a:t>
            </a:r>
            <a:endParaRPr lang="ru-RU" sz="3200" dirty="0" smtClean="0">
              <a:solidFill>
                <a:srgbClr val="000099"/>
              </a:solidFill>
            </a:endParaRPr>
          </a:p>
          <a:p>
            <a:r>
              <a:rPr lang="uk-UA" sz="3200" dirty="0" smtClean="0">
                <a:solidFill>
                  <a:srgbClr val="000099"/>
                </a:solidFill>
              </a:rPr>
              <a:t>вчитель астрономії СШ №24</a:t>
            </a:r>
            <a:endParaRPr lang="ru-RU" sz="3200" dirty="0" smtClean="0">
              <a:solidFill>
                <a:srgbClr val="000099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Нептун і його супутники</a:t>
            </a:r>
          </a:p>
        </p:txBody>
      </p:sp>
      <p:pic>
        <p:nvPicPr>
          <p:cNvPr id="11268" name="Picture 5" descr="81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12875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Плутон і </a:t>
            </a:r>
            <a:r>
              <a:rPr lang="uk-UA" dirty="0" err="1" smtClean="0">
                <a:solidFill>
                  <a:srgbClr val="FFFF00"/>
                </a:solidFill>
              </a:rPr>
              <a:t>Харон</a:t>
            </a:r>
            <a:endParaRPr lang="uk-UA" dirty="0" smtClean="0">
              <a:solidFill>
                <a:srgbClr val="FFFF00"/>
              </a:solidFill>
            </a:endParaRPr>
          </a:p>
        </p:txBody>
      </p:sp>
      <p:pic>
        <p:nvPicPr>
          <p:cNvPr id="12292" name="Picture 5" descr="8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220072" y="188641"/>
            <a:ext cx="3744416" cy="4320480"/>
          </a:xfrm>
        </p:spPr>
        <p:txBody>
          <a:bodyPr>
            <a:normAutofit/>
          </a:bodyPr>
          <a:lstStyle/>
          <a:p>
            <a:pPr marL="6350" indent="-6350" algn="ctr" eaLnBrk="1" hangingPunct="1"/>
            <a:r>
              <a:rPr lang="uk-UA" sz="4400" dirty="0" smtClean="0">
                <a:solidFill>
                  <a:srgbClr val="FFFF00"/>
                </a:solidFill>
              </a:rPr>
              <a:t>Порівняння розмірів Сонця</a:t>
            </a:r>
          </a:p>
          <a:p>
            <a:pPr marL="6350" indent="-6350" algn="ctr" eaLnBrk="1" hangingPunct="1">
              <a:buFontTx/>
              <a:buNone/>
            </a:pPr>
            <a:r>
              <a:rPr lang="uk-UA" sz="4400" dirty="0" smtClean="0">
                <a:solidFill>
                  <a:srgbClr val="FFFF00"/>
                </a:solidFill>
              </a:rPr>
              <a:t>і     планет </a:t>
            </a:r>
          </a:p>
          <a:p>
            <a:pPr marL="6350" indent="-6350" algn="ctr" eaLnBrk="1" hangingPunct="1">
              <a:buFontTx/>
              <a:buNone/>
            </a:pPr>
            <a:r>
              <a:rPr lang="uk-UA" sz="4400" dirty="0" smtClean="0">
                <a:solidFill>
                  <a:srgbClr val="FFFF00"/>
                </a:solidFill>
              </a:rPr>
              <a:t>  Сонячної системи</a:t>
            </a:r>
          </a:p>
        </p:txBody>
      </p:sp>
      <p:pic>
        <p:nvPicPr>
          <p:cNvPr id="13316" name="Picture 5" descr="04010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46482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4400" dirty="0" smtClean="0">
                <a:solidFill>
                  <a:srgbClr val="A50021"/>
                </a:solidFill>
              </a:rPr>
              <a:t>Розташуйте планети в порядку віддалення від Сонця:</a:t>
            </a:r>
          </a:p>
          <a:p>
            <a:pPr eaLnBrk="1" hangingPunct="1"/>
            <a:r>
              <a:rPr lang="uk-UA" sz="4400" dirty="0" smtClean="0">
                <a:solidFill>
                  <a:srgbClr val="A50021"/>
                </a:solidFill>
              </a:rPr>
              <a:t> </a:t>
            </a:r>
            <a:r>
              <a:rPr lang="uk-UA" sz="4400" dirty="0" smtClean="0">
                <a:solidFill>
                  <a:srgbClr val="000099"/>
                </a:solidFill>
              </a:rPr>
              <a:t>Меркурій, Земля, Венера, Юпітер, Нептун, Уран, Марс, Сатурн.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uk-UA" dirty="0" smtClean="0">
                <a:solidFill>
                  <a:schemeClr val="accent2"/>
                </a:solidFill>
                <a:effectLst/>
              </a:rPr>
              <a:t>Виконайте тест: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uk-UA" sz="4800" dirty="0" smtClean="0">
                <a:solidFill>
                  <a:srgbClr val="FF0066"/>
                </a:solidFill>
              </a:rPr>
              <a:t>Розташуйте планети за їх масою від найважчої до найлегшої:</a:t>
            </a:r>
            <a:r>
              <a:rPr lang="uk-UA" sz="4800" dirty="0" smtClean="0"/>
              <a:t> 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Уран, Нептун, Юпітер, Сатурн, Марс, Венера, Земля, Марс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FF0066"/>
                </a:solidFill>
              </a:rPr>
              <a:t>Яке з перелічених тверджень не підходить для планет-гігантів?</a:t>
            </a:r>
          </a:p>
          <a:p>
            <a:pPr eaLnBrk="1" hangingPunct="1">
              <a:lnSpc>
                <a:spcPct val="90000"/>
              </a:lnSpc>
            </a:pPr>
            <a:endParaRPr lang="uk-UA" sz="36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000099"/>
                </a:solidFill>
              </a:rPr>
              <a:t>1. Мають великі розміри в порівнянні з розмірами планет земної групи</a:t>
            </a:r>
          </a:p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000099"/>
                </a:solidFill>
              </a:rPr>
              <a:t>2. Повільно обертаються навколо осі у порівнянні з Землею</a:t>
            </a:r>
          </a:p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000099"/>
                </a:solidFill>
              </a:rPr>
              <a:t>3. Мають низьку густину </a:t>
            </a:r>
          </a:p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000099"/>
                </a:solidFill>
              </a:rPr>
              <a:t>4. Мають велику кількість супутників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404664"/>
            <a:ext cx="8229600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3600" dirty="0" smtClean="0">
                <a:solidFill>
                  <a:srgbClr val="FF0066"/>
                </a:solidFill>
              </a:rPr>
              <a:t>Приблизна відстань  від Землі до Сонця: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9900"/>
                </a:solidFill>
              </a:rPr>
              <a:t>1.        1, 5 </a:t>
            </a:r>
            <a:r>
              <a:rPr lang="ru-RU" sz="3600" dirty="0" err="1" smtClean="0">
                <a:solidFill>
                  <a:srgbClr val="009900"/>
                </a:solidFill>
              </a:rPr>
              <a:t>х</a:t>
            </a:r>
            <a:r>
              <a:rPr lang="ru-RU" sz="3600" dirty="0" smtClean="0">
                <a:solidFill>
                  <a:srgbClr val="009900"/>
                </a:solidFill>
              </a:rPr>
              <a:t> 10 </a:t>
            </a:r>
            <a:r>
              <a:rPr lang="ru-RU" sz="3600" baseline="30000" dirty="0" smtClean="0">
                <a:solidFill>
                  <a:srgbClr val="009900"/>
                </a:solidFill>
              </a:rPr>
              <a:t>14</a:t>
            </a:r>
            <a:r>
              <a:rPr lang="ru-RU" sz="3600" dirty="0" smtClean="0">
                <a:solidFill>
                  <a:srgbClr val="009900"/>
                </a:solidFill>
              </a:rPr>
              <a:t>  м</a:t>
            </a:r>
          </a:p>
          <a:p>
            <a:pPr eaLnBrk="1" hangingPunct="1">
              <a:lnSpc>
                <a:spcPct val="90000"/>
              </a:lnSpc>
            </a:pPr>
            <a:endParaRPr lang="ru-RU" sz="36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9900"/>
                </a:solidFill>
              </a:rPr>
              <a:t>2.         1,5 </a:t>
            </a:r>
            <a:r>
              <a:rPr lang="ru-RU" sz="3600" dirty="0" err="1" smtClean="0">
                <a:solidFill>
                  <a:srgbClr val="009900"/>
                </a:solidFill>
              </a:rPr>
              <a:t>х</a:t>
            </a:r>
            <a:r>
              <a:rPr lang="ru-RU" sz="3600" dirty="0" smtClean="0">
                <a:solidFill>
                  <a:srgbClr val="009900"/>
                </a:solidFill>
              </a:rPr>
              <a:t> 10 </a:t>
            </a:r>
            <a:r>
              <a:rPr lang="ru-RU" sz="3600" baseline="30000" dirty="0" smtClean="0">
                <a:solidFill>
                  <a:srgbClr val="009900"/>
                </a:solidFill>
              </a:rPr>
              <a:t>11</a:t>
            </a:r>
            <a:r>
              <a:rPr lang="ru-RU" sz="3600" dirty="0" smtClean="0">
                <a:solidFill>
                  <a:srgbClr val="009900"/>
                </a:solidFill>
              </a:rPr>
              <a:t>  м</a:t>
            </a:r>
          </a:p>
          <a:p>
            <a:pPr eaLnBrk="1" hangingPunct="1">
              <a:lnSpc>
                <a:spcPct val="90000"/>
              </a:lnSpc>
            </a:pPr>
            <a:endParaRPr lang="ru-RU" sz="36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9900"/>
                </a:solidFill>
              </a:rPr>
              <a:t>3.         1,5 </a:t>
            </a:r>
            <a:r>
              <a:rPr lang="ru-RU" sz="3600" dirty="0" err="1" smtClean="0">
                <a:solidFill>
                  <a:srgbClr val="009900"/>
                </a:solidFill>
              </a:rPr>
              <a:t>х</a:t>
            </a:r>
            <a:r>
              <a:rPr lang="ru-RU" sz="3600" dirty="0" smtClean="0">
                <a:solidFill>
                  <a:srgbClr val="009900"/>
                </a:solidFill>
              </a:rPr>
              <a:t> 10 </a:t>
            </a:r>
            <a:r>
              <a:rPr lang="ru-RU" sz="3600" baseline="60000" dirty="0" smtClean="0">
                <a:solidFill>
                  <a:srgbClr val="009900"/>
                </a:solidFill>
              </a:rPr>
              <a:t>8</a:t>
            </a:r>
            <a:r>
              <a:rPr lang="ru-RU" sz="3600" dirty="0" smtClean="0">
                <a:solidFill>
                  <a:srgbClr val="009900"/>
                </a:solidFill>
              </a:rPr>
              <a:t>  м</a:t>
            </a:r>
          </a:p>
          <a:p>
            <a:pPr eaLnBrk="1" hangingPunct="1">
              <a:lnSpc>
                <a:spcPct val="90000"/>
              </a:lnSpc>
            </a:pPr>
            <a:endParaRPr lang="ru-RU" sz="36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9900"/>
                </a:solidFill>
              </a:rPr>
              <a:t>4.         1,5 </a:t>
            </a:r>
            <a:r>
              <a:rPr lang="ru-RU" sz="3600" dirty="0" err="1" smtClean="0">
                <a:solidFill>
                  <a:srgbClr val="009900"/>
                </a:solidFill>
              </a:rPr>
              <a:t>х</a:t>
            </a:r>
            <a:r>
              <a:rPr lang="ru-RU" sz="3600" dirty="0" smtClean="0">
                <a:solidFill>
                  <a:srgbClr val="009900"/>
                </a:solidFill>
              </a:rPr>
              <a:t> 10 </a:t>
            </a:r>
            <a:r>
              <a:rPr lang="ru-RU" sz="3600" baseline="30000" dirty="0" smtClean="0">
                <a:solidFill>
                  <a:srgbClr val="009900"/>
                </a:solidFill>
              </a:rPr>
              <a:t>6</a:t>
            </a:r>
            <a:r>
              <a:rPr lang="ru-RU" sz="3600" dirty="0" smtClean="0">
                <a:solidFill>
                  <a:srgbClr val="009900"/>
                </a:solidFill>
              </a:rPr>
              <a:t>  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uk-UA" sz="4400" dirty="0" smtClean="0">
                <a:solidFill>
                  <a:srgbClr val="FF0066"/>
                </a:solidFill>
              </a:rPr>
              <a:t>Атмосфера Юпітера складається переважно з: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1. аміаку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2. гелію і метану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3. водню і гелію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4. водню і метану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60648"/>
            <a:ext cx="8229600" cy="5865813"/>
          </a:xfrm>
        </p:spPr>
        <p:txBody>
          <a:bodyPr/>
          <a:lstStyle/>
          <a:p>
            <a:pPr eaLnBrk="1" hangingPunct="1"/>
            <a:r>
              <a:rPr lang="uk-UA" sz="4800" dirty="0" smtClean="0">
                <a:solidFill>
                  <a:srgbClr val="FF0066"/>
                </a:solidFill>
              </a:rPr>
              <a:t>У якої планети не знайдені кільця?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1. у Плутона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2. у Нептуна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3. у Урана</a:t>
            </a:r>
          </a:p>
          <a:p>
            <a:pPr eaLnBrk="1" hangingPunct="1"/>
            <a:r>
              <a:rPr lang="uk-UA" sz="4800" dirty="0" smtClean="0">
                <a:solidFill>
                  <a:srgbClr val="000099"/>
                </a:solidFill>
              </a:rPr>
              <a:t>4. у Юпітера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uk-UA" sz="4400" dirty="0" smtClean="0">
                <a:solidFill>
                  <a:srgbClr val="FF0066"/>
                </a:solidFill>
              </a:rPr>
              <a:t>Планети обертаються навколо Сонця</a:t>
            </a:r>
            <a:r>
              <a:rPr lang="uk-UA" sz="4400" dirty="0" smtClean="0">
                <a:solidFill>
                  <a:srgbClr val="000099"/>
                </a:solidFill>
              </a:rPr>
              <a:t> </a:t>
            </a:r>
            <a:r>
              <a:rPr lang="uk-UA" sz="4400" dirty="0" smtClean="0">
                <a:solidFill>
                  <a:srgbClr val="FF0066"/>
                </a:solidFill>
              </a:rPr>
              <a:t>по орбітам</a:t>
            </a:r>
          </a:p>
          <a:p>
            <a:pPr eaLnBrk="1" hangingPunct="1"/>
            <a:r>
              <a:rPr lang="uk-UA" sz="4400" dirty="0" smtClean="0">
                <a:solidFill>
                  <a:srgbClr val="000099"/>
                </a:solidFill>
              </a:rPr>
              <a:t>1. близьким до кола</a:t>
            </a:r>
          </a:p>
          <a:p>
            <a:pPr eaLnBrk="1" hangingPunct="1"/>
            <a:r>
              <a:rPr lang="uk-UA" sz="4400" dirty="0" smtClean="0">
                <a:solidFill>
                  <a:srgbClr val="000099"/>
                </a:solidFill>
              </a:rPr>
              <a:t>2. по колу</a:t>
            </a:r>
          </a:p>
          <a:p>
            <a:pPr eaLnBrk="1" hangingPunct="1"/>
            <a:r>
              <a:rPr lang="uk-UA" sz="4400" dirty="0" smtClean="0">
                <a:solidFill>
                  <a:srgbClr val="000099"/>
                </a:solidFill>
              </a:rPr>
              <a:t>3. по параболам</a:t>
            </a:r>
          </a:p>
          <a:p>
            <a:pPr eaLnBrk="1" hangingPunct="1"/>
            <a:r>
              <a:rPr lang="uk-UA" sz="4400" dirty="0" smtClean="0">
                <a:solidFill>
                  <a:srgbClr val="000099"/>
                </a:solidFill>
              </a:rPr>
              <a:t>4. по сильно витягнутим еліпсам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5" descr="81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uk-UA" sz="4800" dirty="0" smtClean="0">
                <a:solidFill>
                  <a:srgbClr val="FF0066"/>
                </a:solidFill>
              </a:rPr>
              <a:t>Розташуйте планети в порядку зменшення температури:</a:t>
            </a:r>
          </a:p>
          <a:p>
            <a:pPr eaLnBrk="1" hangingPunct="1"/>
            <a:r>
              <a:rPr lang="uk-UA" sz="4400" dirty="0" smtClean="0">
                <a:solidFill>
                  <a:srgbClr val="000099"/>
                </a:solidFill>
              </a:rPr>
              <a:t>Земля, Марс, Меркурій, Венера, Юпітер, Сатурн, Уран, Нептун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err="1" smtClean="0">
                <a:solidFill>
                  <a:srgbClr val="FFFF00"/>
                </a:solidFill>
              </a:rPr>
              <a:t>Меркурій</a:t>
            </a:r>
            <a:endParaRPr lang="ru-RU" dirty="0" smtClean="0">
              <a:solidFill>
                <a:srgbClr val="FFFF00"/>
              </a:solidFill>
            </a:endParaRPr>
          </a:p>
        </p:txBody>
      </p:sp>
      <p:pic>
        <p:nvPicPr>
          <p:cNvPr id="4100" name="Picture 5" descr="04020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2387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dirty="0" smtClean="0">
                <a:solidFill>
                  <a:srgbClr val="FFFF00"/>
                </a:solidFill>
              </a:rPr>
              <a:t>Різні зображення Венери</a:t>
            </a:r>
          </a:p>
        </p:txBody>
      </p:sp>
      <p:pic>
        <p:nvPicPr>
          <p:cNvPr id="5124" name="Picture 5" descr="81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12875"/>
            <a:ext cx="62579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FF00"/>
                </a:solidFill>
              </a:rPr>
              <a:t>Земля</a:t>
            </a:r>
          </a:p>
        </p:txBody>
      </p:sp>
      <p:pic>
        <p:nvPicPr>
          <p:cNvPr id="6148" name="Picture 5" descr="04040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268413"/>
            <a:ext cx="65436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Марс з космосу</a:t>
            </a:r>
          </a:p>
        </p:txBody>
      </p:sp>
      <p:pic>
        <p:nvPicPr>
          <p:cNvPr id="7172" name="Picture 5" descr="810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341438"/>
            <a:ext cx="73342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Юпітер з космосу</a:t>
            </a:r>
          </a:p>
        </p:txBody>
      </p:sp>
      <p:pic>
        <p:nvPicPr>
          <p:cNvPr id="8196" name="Picture 5" descr="810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Сатурн з космосу</a:t>
            </a:r>
          </a:p>
        </p:txBody>
      </p:sp>
      <p:pic>
        <p:nvPicPr>
          <p:cNvPr id="9220" name="Picture 5" descr="810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Уран і його супутники</a:t>
            </a:r>
          </a:p>
        </p:txBody>
      </p:sp>
      <p:pic>
        <p:nvPicPr>
          <p:cNvPr id="10244" name="Picture 5" descr="81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628775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268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Планети  Сонячної системи</vt:lpstr>
      <vt:lpstr>Слайд 2</vt:lpstr>
      <vt:lpstr>Меркурій</vt:lpstr>
      <vt:lpstr>Різні зображення Венери</vt:lpstr>
      <vt:lpstr>Земля</vt:lpstr>
      <vt:lpstr>Марс з космосу</vt:lpstr>
      <vt:lpstr>Юпітер з космосу</vt:lpstr>
      <vt:lpstr>Сатурн з космосу</vt:lpstr>
      <vt:lpstr>Уран і його супутники</vt:lpstr>
      <vt:lpstr>Нептун і його супутники</vt:lpstr>
      <vt:lpstr>Плутон і Харон</vt:lpstr>
      <vt:lpstr>Слайд 12</vt:lpstr>
      <vt:lpstr>Виконайте тест: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 Солнечной системы.</dc:title>
  <dc:creator>User</dc:creator>
  <cp:lastModifiedBy>Mirage-2001</cp:lastModifiedBy>
  <cp:revision>25</cp:revision>
  <dcterms:created xsi:type="dcterms:W3CDTF">2011-08-05T16:49:35Z</dcterms:created>
  <dcterms:modified xsi:type="dcterms:W3CDTF">2015-06-04T19:25:21Z</dcterms:modified>
</cp:coreProperties>
</file>