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24"/>
  </p:notesMasterIdLst>
  <p:sldIdLst>
    <p:sldId id="293" r:id="rId2"/>
    <p:sldId id="296" r:id="rId3"/>
    <p:sldId id="320" r:id="rId4"/>
    <p:sldId id="321" r:id="rId5"/>
    <p:sldId id="322" r:id="rId6"/>
    <p:sldId id="323" r:id="rId7"/>
    <p:sldId id="324" r:id="rId8"/>
    <p:sldId id="326" r:id="rId9"/>
    <p:sldId id="327" r:id="rId10"/>
    <p:sldId id="306" r:id="rId11"/>
    <p:sldId id="328" r:id="rId12"/>
    <p:sldId id="329" r:id="rId13"/>
    <p:sldId id="298" r:id="rId14"/>
    <p:sldId id="313" r:id="rId15"/>
    <p:sldId id="299" r:id="rId16"/>
    <p:sldId id="295" r:id="rId17"/>
    <p:sldId id="330" r:id="rId18"/>
    <p:sldId id="302" r:id="rId19"/>
    <p:sldId id="316" r:id="rId20"/>
    <p:sldId id="319" r:id="rId21"/>
    <p:sldId id="312" r:id="rId22"/>
    <p:sldId id="31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16C0"/>
    <a:srgbClr val="000099"/>
    <a:srgbClr val="008000"/>
    <a:srgbClr val="0066FF"/>
    <a:srgbClr val="009900"/>
    <a:srgbClr val="FF0000"/>
    <a:srgbClr val="33CCFF"/>
    <a:srgbClr val="8000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9" autoAdjust="0"/>
  </p:normalViewPr>
  <p:slideViewPr>
    <p:cSldViewPr snapToGrid="0">
      <p:cViewPr varScale="1">
        <p:scale>
          <a:sx n="106" d="100"/>
          <a:sy n="106" d="100"/>
        </p:scale>
        <p:origin x="-11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762" y="-84"/>
      </p:cViewPr>
      <p:guideLst>
        <p:guide orient="horz" pos="2880"/>
        <p:guide pos="2160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ru-RU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ru-RU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ru-RU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C45A2F53-2016-4B83-B249-12F6C9FCEC3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8FA96-5B64-45B3-97D2-850D3D261E89}" type="slidenum">
              <a:rPr lang="ru-RU"/>
              <a:pPr/>
              <a:t>1</a:t>
            </a:fld>
            <a:endParaRPr lang="ru-RU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104056-A404-4506-8D39-2C46DBF21FF4}" type="slidenum">
              <a:rPr lang="ru-RU"/>
              <a:pPr/>
              <a:t>19</a:t>
            </a:fld>
            <a:endParaRPr lang="ru-RU"/>
          </a:p>
        </p:txBody>
      </p:sp>
      <p:sp>
        <p:nvSpPr>
          <p:cNvPr id="41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B2F273-0296-4841-81E9-1E41BFBDCAC6}" type="slidenum">
              <a:rPr lang="ru-RU"/>
              <a:pPr/>
              <a:t>20</a:t>
            </a:fld>
            <a:endParaRPr lang="ru-RU"/>
          </a:p>
        </p:txBody>
      </p:sp>
      <p:sp>
        <p:nvSpPr>
          <p:cNvPr id="42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Довжина кімнати 7м, ширина 4м,</a:t>
            </a:r>
            <a:r>
              <a:rPr lang="uk-UA" baseline="0" dirty="0" smtClean="0"/>
              <a:t> а висота 3м. Скільки м</a:t>
            </a:r>
            <a:r>
              <a:rPr lang="uk-UA" baseline="30000" dirty="0" smtClean="0"/>
              <a:t>2 </a:t>
            </a:r>
            <a:r>
              <a:rPr lang="uk-UA" baseline="0" dirty="0" smtClean="0"/>
              <a:t> шпалер необхідно для обклеювання кімнати, якщо площа вікон та дверей складає 9 м</a:t>
            </a:r>
            <a:r>
              <a:rPr lang="uk-UA" baseline="30000" dirty="0" smtClean="0"/>
              <a:t>2</a:t>
            </a:r>
            <a:r>
              <a:rPr lang="uk-UA" baseline="0" dirty="0" smtClean="0"/>
              <a:t>? Скільки рулонів шпалер необхідно для цього придбати, якщо в кожному рулоні </a:t>
            </a:r>
            <a:r>
              <a:rPr lang="ru-RU" dirty="0" smtClean="0"/>
              <a:t>10 м</a:t>
            </a:r>
            <a:r>
              <a:rPr lang="ru-RU" baseline="30000" dirty="0" smtClean="0"/>
              <a:t>2</a:t>
            </a:r>
            <a:r>
              <a:rPr lang="ru-RU" dirty="0" smtClean="0"/>
              <a:t> шпалер?</a:t>
            </a:r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5E3CF3-B13E-49B5-A999-BC7C824123B9}" type="slidenum">
              <a:rPr lang="ru-RU"/>
              <a:pPr/>
              <a:t>21</a:t>
            </a:fld>
            <a:endParaRPr lang="ru-RU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376F39-AB11-4399-BDC4-E4D397D5FE07}" type="slidenum">
              <a:rPr lang="ru-RU"/>
              <a:pPr/>
              <a:t>22</a:t>
            </a:fld>
            <a:endParaRPr lang="ru-RU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181305-EEF4-4563-8CE5-758418D5BDFF}" type="slidenum">
              <a:rPr lang="ru-RU"/>
              <a:pPr/>
              <a:t>2</a:t>
            </a:fld>
            <a:endParaRPr lang="ru-RU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8DB45A-FD84-44DE-8BB4-003F308AE09C}" type="slidenum">
              <a:rPr lang="ru-RU"/>
              <a:pPr/>
              <a:t>10</a:t>
            </a:fld>
            <a:endParaRPr lang="ru-RU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56289D-ACFF-49A3-95DC-630AA120E692}" type="slidenum">
              <a:rPr lang="ru-RU"/>
              <a:pPr/>
              <a:t>13</a:t>
            </a:fld>
            <a:endParaRPr lang="ru-RU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7842F8-7983-4E5C-9CFB-C1D2F7938EDD}" type="slidenum">
              <a:rPr lang="ru-RU"/>
              <a:pPr/>
              <a:t>14</a:t>
            </a:fld>
            <a:endParaRPr lang="ru-RU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C858F0-975A-423A-BEDA-85F3D6A67B0C}" type="slidenum">
              <a:rPr lang="ru-RU"/>
              <a:pPr/>
              <a:t>15</a:t>
            </a:fld>
            <a:endParaRPr lang="ru-RU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6D7ECC-0D20-4C45-8B9B-857F4BF4B5D7}" type="slidenum">
              <a:rPr lang="ru-RU"/>
              <a:pPr/>
              <a:t>16</a:t>
            </a:fld>
            <a:endParaRPr lang="ru-RU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A2F53-2016-4B83-B249-12F6C9FCEC3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B5E5A-F809-4DCA-ABF6-C735C0D0E3D0}" type="slidenum">
              <a:rPr lang="ru-RU"/>
              <a:pPr/>
              <a:t>18</a:t>
            </a:fld>
            <a:endParaRPr lang="ru-RU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6F18E-CD10-4939-844F-B6F26A2EF3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EBDBD-86E4-4CFE-99BD-7ED1E7554B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6035F-E229-4307-9135-28A09B1891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78209-0188-47A9-855A-E995359EF1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B7A40-4080-4BAF-8F67-A70AB48DF8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D2853-4E01-4512-B1D6-DEF32C0BCB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2B91D-9AA7-4901-907C-5052DE30C0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9849E-931E-4149-9090-2B91CB51CA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5B5B6-E265-4A9B-977F-9B57A227DC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1724D-B65B-4763-891A-6B2B0D77FA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6348-4290-49F8-AAA3-F57334E489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560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latin typeface="+mn-lt"/>
              </a:defRPr>
            </a:lvl1pPr>
          </a:lstStyle>
          <a:p>
            <a:fld id="{6B4BA39A-B218-43E6-A926-567EFB006BF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jpe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wmf"/><Relationship Id="rId4" Type="http://schemas.openxmlformats.org/officeDocument/2006/relationships/image" Target="../media/image6.jpeg"/><Relationship Id="rId9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5.jpeg"/><Relationship Id="rId7" Type="http://schemas.openxmlformats.org/officeDocument/2006/relationships/image" Target="../media/image1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emf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image" Target="../media/image14.jpeg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gif"/><Relationship Id="rId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WordArt 2"/>
          <p:cNvSpPr>
            <a:spLocks noChangeArrowheads="1" noChangeShapeType="1" noTextEdit="1"/>
          </p:cNvSpPr>
          <p:nvPr/>
        </p:nvSpPr>
        <p:spPr bwMode="auto">
          <a:xfrm>
            <a:off x="2311578" y="4427818"/>
            <a:ext cx="2951163" cy="71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b="1" kern="10" dirty="0" smtClean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 клас</a:t>
            </a:r>
            <a:endParaRPr lang="uk-UA" sz="3600" b="1" kern="10" dirty="0">
              <a:ln w="1905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61475" name="WordArt 3"/>
          <p:cNvSpPr>
            <a:spLocks noChangeArrowheads="1" noChangeShapeType="1" noTextEdit="1"/>
          </p:cNvSpPr>
          <p:nvPr/>
        </p:nvSpPr>
        <p:spPr bwMode="auto">
          <a:xfrm>
            <a:off x="552450" y="250825"/>
            <a:ext cx="885666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6350">
                <a:solidFill>
                  <a:schemeClr val="tx1"/>
                </a:solidFill>
                <a:round/>
                <a:headEnd/>
                <a:tailEnd/>
              </a:ln>
              <a:solidFill>
                <a:srgbClr val="CC0099"/>
              </a:solidFill>
              <a:latin typeface="Arial"/>
              <a:cs typeface="Arial"/>
            </a:endParaRPr>
          </a:p>
        </p:txBody>
      </p:sp>
      <p:sp>
        <p:nvSpPr>
          <p:cNvPr id="361477" name="WordArt 5"/>
          <p:cNvSpPr>
            <a:spLocks noChangeArrowheads="1" noChangeShapeType="1" noTextEdit="1"/>
          </p:cNvSpPr>
          <p:nvPr/>
        </p:nvSpPr>
        <p:spPr bwMode="auto">
          <a:xfrm>
            <a:off x="268941" y="1237129"/>
            <a:ext cx="8449609" cy="320170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uk-UA" sz="6600" b="1" kern="10" baseline="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Прямокутний</a:t>
            </a:r>
          </a:p>
          <a:p>
            <a:pPr algn="ctr"/>
            <a:r>
              <a:rPr lang="uk-UA" sz="6600" b="1" kern="10" baseline="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паралелепіпед.</a:t>
            </a:r>
            <a:r>
              <a:rPr lang="uk-UA" sz="5400" b="1" kern="10" baseline="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Куб</a:t>
            </a:r>
            <a:r>
              <a:rPr lang="en-US" sz="6600" b="1" kern="10" baseline="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uk-UA" sz="6600" b="1" kern="10" baseline="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361478" name="Group 6"/>
          <p:cNvGrpSpPr>
            <a:grpSpLocks/>
          </p:cNvGrpSpPr>
          <p:nvPr/>
        </p:nvGrpSpPr>
        <p:grpSpPr bwMode="auto">
          <a:xfrm>
            <a:off x="25400" y="76200"/>
            <a:ext cx="9067800" cy="6705600"/>
            <a:chOff x="168" y="176"/>
            <a:chExt cx="5408" cy="3928"/>
          </a:xfrm>
        </p:grpSpPr>
        <p:sp>
          <p:nvSpPr>
            <p:cNvPr id="361479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1480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1481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1482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1483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1484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1485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1486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WordArt 3"/>
          <p:cNvSpPr>
            <a:spLocks noChangeArrowheads="1" noChangeShapeType="1" noTextEdit="1"/>
          </p:cNvSpPr>
          <p:nvPr/>
        </p:nvSpPr>
        <p:spPr bwMode="auto">
          <a:xfrm>
            <a:off x="544325" y="215153"/>
            <a:ext cx="8069263" cy="5352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85725" indent="0" algn="ctr">
              <a:buFont typeface="Monotype Sorts" pitchFamily="2" charset="2"/>
              <a:buNone/>
            </a:pPr>
            <a:r>
              <a:rPr lang="uk-UA" sz="800" b="1" dirty="0" smtClean="0">
                <a:solidFill>
                  <a:srgbClr val="0416C0"/>
                </a:solidFill>
              </a:rPr>
              <a:t>Спеціалізована школа № 24</a:t>
            </a:r>
          </a:p>
          <a:p>
            <a:pPr marL="85725" indent="0" algn="ctr">
              <a:buFont typeface="Monotype Sorts" pitchFamily="2" charset="2"/>
              <a:buNone/>
            </a:pPr>
            <a:r>
              <a:rPr lang="uk-UA" sz="800" b="1" dirty="0" smtClean="0">
                <a:solidFill>
                  <a:srgbClr val="0416C0"/>
                </a:solidFill>
              </a:rPr>
              <a:t>з поглибленим вивченням російської мови та літератури</a:t>
            </a:r>
            <a:endParaRPr lang="ru-RU" sz="800" b="1" dirty="0" smtClean="0">
              <a:solidFill>
                <a:srgbClr val="0416C0"/>
              </a:solidFill>
            </a:endParaRPr>
          </a:p>
        </p:txBody>
      </p:sp>
      <p:grpSp>
        <p:nvGrpSpPr>
          <p:cNvPr id="16" name="Group 76"/>
          <p:cNvGrpSpPr>
            <a:grpSpLocks/>
          </p:cNvGrpSpPr>
          <p:nvPr/>
        </p:nvGrpSpPr>
        <p:grpSpPr bwMode="auto">
          <a:xfrm>
            <a:off x="5605463" y="3843931"/>
            <a:ext cx="2663825" cy="1643063"/>
            <a:chOff x="1584" y="3216"/>
            <a:chExt cx="1488" cy="912"/>
          </a:xfrm>
        </p:grpSpPr>
        <p:grpSp>
          <p:nvGrpSpPr>
            <p:cNvPr id="17" name="Group 73"/>
            <p:cNvGrpSpPr>
              <a:grpSpLocks/>
            </p:cNvGrpSpPr>
            <p:nvPr/>
          </p:nvGrpSpPr>
          <p:grpSpPr bwMode="auto">
            <a:xfrm>
              <a:off x="1584" y="3216"/>
              <a:ext cx="720" cy="720"/>
              <a:chOff x="1584" y="3216"/>
              <a:chExt cx="720" cy="720"/>
            </a:xfrm>
          </p:grpSpPr>
          <p:sp>
            <p:nvSpPr>
              <p:cNvPr id="28" name="AutoShape 50"/>
              <p:cNvSpPr>
                <a:spLocks noChangeArrowheads="1"/>
              </p:cNvSpPr>
              <p:nvPr/>
            </p:nvSpPr>
            <p:spPr bwMode="auto">
              <a:xfrm>
                <a:off x="1584" y="3216"/>
                <a:ext cx="720" cy="720"/>
              </a:xfrm>
              <a:prstGeom prst="cube">
                <a:avLst>
                  <a:gd name="adj" fmla="val 25000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sy="50000" kx="-2453608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" name="Oval 52"/>
              <p:cNvSpPr>
                <a:spLocks noChangeArrowheads="1"/>
              </p:cNvSpPr>
              <p:nvPr/>
            </p:nvSpPr>
            <p:spPr bwMode="auto">
              <a:xfrm>
                <a:off x="1680" y="350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" name="Oval 53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" name="Oval 54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" name="Oval 55"/>
              <p:cNvSpPr>
                <a:spLocks noChangeArrowheads="1"/>
              </p:cNvSpPr>
              <p:nvPr/>
            </p:nvSpPr>
            <p:spPr bwMode="auto">
              <a:xfrm>
                <a:off x="1920" y="379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" name="Oval 56"/>
              <p:cNvSpPr>
                <a:spLocks noChangeArrowheads="1"/>
              </p:cNvSpPr>
              <p:nvPr/>
            </p:nvSpPr>
            <p:spPr bwMode="auto">
              <a:xfrm>
                <a:off x="1680" y="379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4" name="Oval 57"/>
              <p:cNvSpPr>
                <a:spLocks noChangeArrowheads="1"/>
              </p:cNvSpPr>
              <p:nvPr/>
            </p:nvSpPr>
            <p:spPr bwMode="auto">
              <a:xfrm>
                <a:off x="1680" y="364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Oval 58"/>
              <p:cNvSpPr>
                <a:spLocks noChangeArrowheads="1"/>
              </p:cNvSpPr>
              <p:nvPr/>
            </p:nvSpPr>
            <p:spPr bwMode="auto">
              <a:xfrm>
                <a:off x="2208" y="340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Oval 59"/>
              <p:cNvSpPr>
                <a:spLocks noChangeArrowheads="1"/>
              </p:cNvSpPr>
              <p:nvPr/>
            </p:nvSpPr>
            <p:spPr bwMode="auto">
              <a:xfrm>
                <a:off x="2160" y="374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" name="Oval 60"/>
              <p:cNvSpPr>
                <a:spLocks noChangeArrowheads="1"/>
              </p:cNvSpPr>
              <p:nvPr/>
            </p:nvSpPr>
            <p:spPr bwMode="auto">
              <a:xfrm>
                <a:off x="2208" y="360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" name="Oval 61"/>
              <p:cNvSpPr>
                <a:spLocks noChangeArrowheads="1"/>
              </p:cNvSpPr>
              <p:nvPr/>
            </p:nvSpPr>
            <p:spPr bwMode="auto">
              <a:xfrm>
                <a:off x="1776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" name="Oval 62"/>
              <p:cNvSpPr>
                <a:spLocks noChangeArrowheads="1"/>
              </p:cNvSpPr>
              <p:nvPr/>
            </p:nvSpPr>
            <p:spPr bwMode="auto">
              <a:xfrm>
                <a:off x="2016" y="331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8" name="Group 75"/>
            <p:cNvGrpSpPr>
              <a:grpSpLocks/>
            </p:cNvGrpSpPr>
            <p:nvPr/>
          </p:nvGrpSpPr>
          <p:grpSpPr bwMode="auto">
            <a:xfrm>
              <a:off x="2352" y="3408"/>
              <a:ext cx="720" cy="720"/>
              <a:chOff x="2352" y="3408"/>
              <a:chExt cx="720" cy="720"/>
            </a:xfrm>
          </p:grpSpPr>
          <p:sp>
            <p:nvSpPr>
              <p:cNvPr id="19" name="AutoShape 51"/>
              <p:cNvSpPr>
                <a:spLocks noChangeArrowheads="1"/>
              </p:cNvSpPr>
              <p:nvPr/>
            </p:nvSpPr>
            <p:spPr bwMode="auto">
              <a:xfrm flipH="1">
                <a:off x="2352" y="3408"/>
                <a:ext cx="720" cy="720"/>
              </a:xfrm>
              <a:prstGeom prst="cube">
                <a:avLst>
                  <a:gd name="adj" fmla="val 25000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prstShdw prst="shdw12">
                  <a:schemeClr val="bg2"/>
                </a:prst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" name="Oval 63"/>
              <p:cNvSpPr>
                <a:spLocks noChangeArrowheads="1"/>
              </p:cNvSpPr>
              <p:nvPr/>
            </p:nvSpPr>
            <p:spPr bwMode="auto">
              <a:xfrm>
                <a:off x="2592" y="36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" name="Oval 64"/>
              <p:cNvSpPr>
                <a:spLocks noChangeArrowheads="1"/>
              </p:cNvSpPr>
              <p:nvPr/>
            </p:nvSpPr>
            <p:spPr bwMode="auto">
              <a:xfrm>
                <a:off x="2928" y="36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Oval 65"/>
              <p:cNvSpPr>
                <a:spLocks noChangeArrowheads="1"/>
              </p:cNvSpPr>
              <p:nvPr/>
            </p:nvSpPr>
            <p:spPr bwMode="auto">
              <a:xfrm>
                <a:off x="2928" y="39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" name="Oval 66"/>
              <p:cNvSpPr>
                <a:spLocks noChangeArrowheads="1"/>
              </p:cNvSpPr>
              <p:nvPr/>
            </p:nvSpPr>
            <p:spPr bwMode="auto">
              <a:xfrm>
                <a:off x="2592" y="39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" name="Oval 67"/>
              <p:cNvSpPr>
                <a:spLocks noChangeArrowheads="1"/>
              </p:cNvSpPr>
              <p:nvPr/>
            </p:nvSpPr>
            <p:spPr bwMode="auto">
              <a:xfrm>
                <a:off x="2784" y="384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Oval 68"/>
              <p:cNvSpPr>
                <a:spLocks noChangeArrowheads="1"/>
              </p:cNvSpPr>
              <p:nvPr/>
            </p:nvSpPr>
            <p:spPr bwMode="auto">
              <a:xfrm>
                <a:off x="2400" y="374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" name="Oval 69"/>
              <p:cNvSpPr>
                <a:spLocks noChangeArrowheads="1"/>
              </p:cNvSpPr>
              <p:nvPr/>
            </p:nvSpPr>
            <p:spPr bwMode="auto">
              <a:xfrm>
                <a:off x="2496" y="345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Oval 71"/>
              <p:cNvSpPr>
                <a:spLocks noChangeArrowheads="1"/>
              </p:cNvSpPr>
              <p:nvPr/>
            </p:nvSpPr>
            <p:spPr bwMode="auto">
              <a:xfrm>
                <a:off x="2880" y="350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0" name="WordArt 3"/>
          <p:cNvSpPr>
            <a:spLocks noChangeArrowheads="1" noChangeShapeType="1" noTextEdit="1"/>
          </p:cNvSpPr>
          <p:nvPr/>
        </p:nvSpPr>
        <p:spPr bwMode="auto">
          <a:xfrm>
            <a:off x="5163671" y="6015318"/>
            <a:ext cx="3431988" cy="5352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uk-UA" sz="800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"/>
                <a:cs typeface="Arial"/>
              </a:rPr>
              <a:t>Ковальчук С.Р. </a:t>
            </a:r>
            <a:endParaRPr lang="uk-UA" sz="800" kern="10" dirty="0">
              <a:ln w="6350">
                <a:solidFill>
                  <a:schemeClr val="tx1"/>
                </a:solidFill>
                <a:round/>
                <a:headEnd/>
                <a:tailEnd/>
              </a:ln>
              <a:solidFill>
                <a:srgbClr val="000099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50" name="Freeform 6" descr="Контурные ромбики"/>
          <p:cNvSpPr>
            <a:spLocks/>
          </p:cNvSpPr>
          <p:nvPr/>
        </p:nvSpPr>
        <p:spPr bwMode="auto">
          <a:xfrm>
            <a:off x="1066800" y="5143500"/>
            <a:ext cx="4330700" cy="812800"/>
          </a:xfrm>
          <a:custGeom>
            <a:avLst/>
            <a:gdLst/>
            <a:ahLst/>
            <a:cxnLst>
              <a:cxn ang="0">
                <a:pos x="520" y="16"/>
              </a:cxn>
              <a:cxn ang="0">
                <a:pos x="2728" y="0"/>
              </a:cxn>
              <a:cxn ang="0">
                <a:pos x="2256" y="512"/>
              </a:cxn>
              <a:cxn ang="0">
                <a:pos x="0" y="496"/>
              </a:cxn>
              <a:cxn ang="0">
                <a:pos x="520" y="16"/>
              </a:cxn>
            </a:cxnLst>
            <a:rect l="0" t="0" r="r" b="b"/>
            <a:pathLst>
              <a:path w="2728" h="512">
                <a:moveTo>
                  <a:pt x="520" y="16"/>
                </a:moveTo>
                <a:lnTo>
                  <a:pt x="2728" y="0"/>
                </a:lnTo>
                <a:lnTo>
                  <a:pt x="2256" y="512"/>
                </a:lnTo>
                <a:lnTo>
                  <a:pt x="0" y="496"/>
                </a:lnTo>
                <a:lnTo>
                  <a:pt x="520" y="16"/>
                </a:lnTo>
                <a:close/>
              </a:path>
            </a:pathLst>
          </a:custGeom>
          <a:pattFill prst="openDmnd">
            <a:fgClr>
              <a:srgbClr val="0099FF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51" name="AutoShape 7"/>
          <p:cNvSpPr>
            <a:spLocks noChangeArrowheads="1"/>
          </p:cNvSpPr>
          <p:nvPr/>
        </p:nvSpPr>
        <p:spPr bwMode="auto">
          <a:xfrm>
            <a:off x="1092200" y="2717800"/>
            <a:ext cx="4356100" cy="3251200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0152" name="Line 8"/>
          <p:cNvSpPr>
            <a:spLocks noChangeShapeType="1"/>
          </p:cNvSpPr>
          <p:nvPr/>
        </p:nvSpPr>
        <p:spPr bwMode="auto">
          <a:xfrm>
            <a:off x="1879600" y="2705100"/>
            <a:ext cx="0" cy="241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53" name="Freeform 9"/>
          <p:cNvSpPr>
            <a:spLocks/>
          </p:cNvSpPr>
          <p:nvPr/>
        </p:nvSpPr>
        <p:spPr bwMode="auto">
          <a:xfrm>
            <a:off x="1104900" y="5168900"/>
            <a:ext cx="4343400" cy="787400"/>
          </a:xfrm>
          <a:custGeom>
            <a:avLst/>
            <a:gdLst/>
            <a:ahLst/>
            <a:cxnLst>
              <a:cxn ang="0">
                <a:pos x="2736" y="0"/>
              </a:cxn>
              <a:cxn ang="0">
                <a:pos x="496" y="0"/>
              </a:cxn>
              <a:cxn ang="0">
                <a:pos x="0" y="496"/>
              </a:cxn>
            </a:cxnLst>
            <a:rect l="0" t="0" r="r" b="b"/>
            <a:pathLst>
              <a:path w="2736" h="496">
                <a:moveTo>
                  <a:pt x="2736" y="0"/>
                </a:moveTo>
                <a:lnTo>
                  <a:pt x="496" y="0"/>
                </a:lnTo>
                <a:lnTo>
                  <a:pt x="0" y="49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54" name="Rectangle 10"/>
          <p:cNvSpPr>
            <a:spLocks noChangeArrowheads="1"/>
          </p:cNvSpPr>
          <p:nvPr/>
        </p:nvSpPr>
        <p:spPr bwMode="auto">
          <a:xfrm>
            <a:off x="2722563" y="5530850"/>
            <a:ext cx="908050" cy="1098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="1" i="1" baseline="0">
                <a:solidFill>
                  <a:srgbClr val="FF0000"/>
                </a:solidFill>
              </a:rPr>
              <a:t>a</a:t>
            </a:r>
            <a:r>
              <a:rPr lang="ru-RU" sz="4800" b="1" baseline="0"/>
              <a:t>  </a:t>
            </a:r>
          </a:p>
        </p:txBody>
      </p:sp>
      <p:sp>
        <p:nvSpPr>
          <p:cNvPr id="390155" name="Rectangle 11"/>
          <p:cNvSpPr>
            <a:spLocks noChangeArrowheads="1"/>
          </p:cNvSpPr>
          <p:nvPr/>
        </p:nvSpPr>
        <p:spPr bwMode="auto">
          <a:xfrm>
            <a:off x="5510213" y="3694113"/>
            <a:ext cx="660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 baseline="0">
                <a:solidFill>
                  <a:srgbClr val="FF0000"/>
                </a:solidFill>
              </a:rPr>
              <a:t>c</a:t>
            </a:r>
            <a:r>
              <a:rPr lang="ru-RU" sz="5400" b="1" baseline="0"/>
              <a:t> </a:t>
            </a:r>
          </a:p>
        </p:txBody>
      </p:sp>
      <p:sp>
        <p:nvSpPr>
          <p:cNvPr id="390156" name="Text Box 12"/>
          <p:cNvSpPr txBox="1">
            <a:spLocks noChangeArrowheads="1"/>
          </p:cNvSpPr>
          <p:nvPr/>
        </p:nvSpPr>
        <p:spPr bwMode="auto">
          <a:xfrm>
            <a:off x="709613" y="773113"/>
            <a:ext cx="17446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V=abc</a:t>
            </a:r>
            <a:endParaRPr lang="ru-RU" sz="4400" b="1" baseline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90159" name="Text Box 15"/>
          <p:cNvSpPr txBox="1">
            <a:spLocks noChangeArrowheads="1"/>
          </p:cNvSpPr>
          <p:nvPr/>
        </p:nvSpPr>
        <p:spPr bwMode="auto">
          <a:xfrm>
            <a:off x="2132013" y="5141913"/>
            <a:ext cx="2451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</a:t>
            </a:r>
            <a:r>
              <a:rPr 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ABCD</a:t>
            </a:r>
            <a:r>
              <a:rPr lang="en-US" sz="4400" b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=ab</a:t>
            </a:r>
            <a:endParaRPr lang="ru-RU" sz="4400" b="1" baseline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90163" name="Rectangle 19"/>
          <p:cNvSpPr>
            <a:spLocks noChangeArrowheads="1"/>
          </p:cNvSpPr>
          <p:nvPr/>
        </p:nvSpPr>
        <p:spPr bwMode="auto">
          <a:xfrm>
            <a:off x="5051425" y="5235575"/>
            <a:ext cx="8890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 baseline="0">
                <a:solidFill>
                  <a:srgbClr val="FF0000"/>
                </a:solidFill>
              </a:rPr>
              <a:t>b</a:t>
            </a:r>
            <a:r>
              <a:rPr lang="ru-RU" sz="5400" b="1" baseline="0"/>
              <a:t> </a:t>
            </a:r>
            <a:r>
              <a:rPr lang="ru-RU" sz="4800" b="1" baseline="0"/>
              <a:t> </a:t>
            </a:r>
          </a:p>
        </p:txBody>
      </p:sp>
      <p:sp>
        <p:nvSpPr>
          <p:cNvPr id="390164" name="Text Box 20"/>
          <p:cNvSpPr txBox="1">
            <a:spLocks noChangeArrowheads="1"/>
          </p:cNvSpPr>
          <p:nvPr/>
        </p:nvSpPr>
        <p:spPr bwMode="auto">
          <a:xfrm>
            <a:off x="1014413" y="230188"/>
            <a:ext cx="11673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 baseline="0" dirty="0" err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Об’ем</a:t>
            </a:r>
            <a:endParaRPr lang="uk-UA" sz="2800" b="1" baseline="0" dirty="0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90177" name="Line 33"/>
          <p:cNvSpPr>
            <a:spLocks noChangeShapeType="1"/>
          </p:cNvSpPr>
          <p:nvPr/>
        </p:nvSpPr>
        <p:spPr bwMode="auto">
          <a:xfrm>
            <a:off x="5443538" y="2730500"/>
            <a:ext cx="17462" cy="2463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86" name="Rectangle 42"/>
          <p:cNvSpPr>
            <a:spLocks noChangeArrowheads="1"/>
          </p:cNvSpPr>
          <p:nvPr/>
        </p:nvSpPr>
        <p:spPr bwMode="auto">
          <a:xfrm>
            <a:off x="596900" y="5691188"/>
            <a:ext cx="793750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 i="1" baseline="0">
                <a:solidFill>
                  <a:schemeClr val="tx2"/>
                </a:solidFill>
              </a:rPr>
              <a:t>А</a:t>
            </a:r>
            <a:r>
              <a:rPr lang="ru-RU" sz="4800" b="1" baseline="0"/>
              <a:t>  </a:t>
            </a:r>
          </a:p>
        </p:txBody>
      </p:sp>
      <p:sp>
        <p:nvSpPr>
          <p:cNvPr id="390187" name="Rectangle 43"/>
          <p:cNvSpPr>
            <a:spLocks noChangeArrowheads="1"/>
          </p:cNvSpPr>
          <p:nvPr/>
        </p:nvSpPr>
        <p:spPr bwMode="auto">
          <a:xfrm>
            <a:off x="1316238" y="4552380"/>
            <a:ext cx="793750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 i="1" baseline="0" dirty="0">
                <a:solidFill>
                  <a:schemeClr val="tx2"/>
                </a:solidFill>
              </a:rPr>
              <a:t>В</a:t>
            </a:r>
            <a:r>
              <a:rPr lang="ru-RU" sz="4800" b="1" baseline="0" dirty="0"/>
              <a:t>  </a:t>
            </a:r>
          </a:p>
        </p:txBody>
      </p:sp>
      <p:sp>
        <p:nvSpPr>
          <p:cNvPr id="390188" name="Rectangle 44"/>
          <p:cNvSpPr>
            <a:spLocks noChangeArrowheads="1"/>
          </p:cNvSpPr>
          <p:nvPr/>
        </p:nvSpPr>
        <p:spPr bwMode="auto">
          <a:xfrm>
            <a:off x="5565066" y="4642389"/>
            <a:ext cx="793750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 i="1" baseline="0" dirty="0">
                <a:solidFill>
                  <a:schemeClr val="tx2"/>
                </a:solidFill>
              </a:rPr>
              <a:t>С</a:t>
            </a:r>
            <a:r>
              <a:rPr lang="ru-RU" sz="4800" b="1" baseline="0" dirty="0"/>
              <a:t>  </a:t>
            </a:r>
          </a:p>
        </p:txBody>
      </p:sp>
      <p:sp>
        <p:nvSpPr>
          <p:cNvPr id="390189" name="Rectangle 45"/>
          <p:cNvSpPr>
            <a:spLocks noChangeArrowheads="1"/>
          </p:cNvSpPr>
          <p:nvPr/>
        </p:nvSpPr>
        <p:spPr bwMode="auto">
          <a:xfrm>
            <a:off x="4630937" y="5711164"/>
            <a:ext cx="793750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i="1" baseline="0" dirty="0">
                <a:solidFill>
                  <a:schemeClr val="tx2"/>
                </a:solidFill>
              </a:rPr>
              <a:t>D</a:t>
            </a:r>
            <a:r>
              <a:rPr lang="ru-RU" sz="4800" b="1" baseline="0" dirty="0"/>
              <a:t>  </a:t>
            </a:r>
          </a:p>
        </p:txBody>
      </p:sp>
      <p:sp>
        <p:nvSpPr>
          <p:cNvPr id="390190" name="Rectangle 46"/>
          <p:cNvSpPr>
            <a:spLocks noChangeArrowheads="1"/>
          </p:cNvSpPr>
          <p:nvPr/>
        </p:nvSpPr>
        <p:spPr bwMode="auto">
          <a:xfrm>
            <a:off x="496657" y="3125542"/>
            <a:ext cx="793750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 i="1" baseline="0" dirty="0">
                <a:solidFill>
                  <a:schemeClr val="tx2"/>
                </a:solidFill>
              </a:rPr>
              <a:t>А</a:t>
            </a:r>
            <a:r>
              <a:rPr lang="en-US" sz="3600" b="1" i="1" dirty="0">
                <a:solidFill>
                  <a:schemeClr val="tx2"/>
                </a:solidFill>
              </a:rPr>
              <a:t>1</a:t>
            </a:r>
            <a:r>
              <a:rPr lang="ru-RU" sz="4800" b="1" baseline="0" dirty="0"/>
              <a:t>  </a:t>
            </a:r>
          </a:p>
        </p:txBody>
      </p:sp>
      <p:sp>
        <p:nvSpPr>
          <p:cNvPr id="390191" name="Rectangle 47"/>
          <p:cNvSpPr>
            <a:spLocks noChangeArrowheads="1"/>
          </p:cNvSpPr>
          <p:nvPr/>
        </p:nvSpPr>
        <p:spPr bwMode="auto">
          <a:xfrm>
            <a:off x="4642405" y="3234416"/>
            <a:ext cx="793750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i="1" baseline="0" dirty="0">
                <a:solidFill>
                  <a:schemeClr val="tx2"/>
                </a:solidFill>
              </a:rPr>
              <a:t>D</a:t>
            </a:r>
            <a:r>
              <a:rPr lang="en-US" sz="3600" b="1" i="1" dirty="0">
                <a:solidFill>
                  <a:schemeClr val="tx2"/>
                </a:solidFill>
              </a:rPr>
              <a:t>1</a:t>
            </a:r>
            <a:r>
              <a:rPr lang="ru-RU" sz="4800" b="1" baseline="0" dirty="0"/>
              <a:t>  </a:t>
            </a:r>
          </a:p>
        </p:txBody>
      </p:sp>
      <p:sp>
        <p:nvSpPr>
          <p:cNvPr id="390192" name="Rectangle 48"/>
          <p:cNvSpPr>
            <a:spLocks noChangeArrowheads="1"/>
          </p:cNvSpPr>
          <p:nvPr/>
        </p:nvSpPr>
        <p:spPr bwMode="auto">
          <a:xfrm>
            <a:off x="5490100" y="2007448"/>
            <a:ext cx="793750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 i="1" baseline="0" dirty="0">
                <a:solidFill>
                  <a:schemeClr val="tx2"/>
                </a:solidFill>
              </a:rPr>
              <a:t>С</a:t>
            </a:r>
            <a:r>
              <a:rPr lang="en-US" sz="3600" b="1" i="1" dirty="0">
                <a:solidFill>
                  <a:schemeClr val="tx2"/>
                </a:solidFill>
              </a:rPr>
              <a:t>1</a:t>
            </a:r>
            <a:r>
              <a:rPr lang="ru-RU" sz="4800" b="1" baseline="0" dirty="0"/>
              <a:t>  </a:t>
            </a:r>
          </a:p>
        </p:txBody>
      </p:sp>
      <p:sp>
        <p:nvSpPr>
          <p:cNvPr id="390193" name="Rectangle 49"/>
          <p:cNvSpPr>
            <a:spLocks noChangeArrowheads="1"/>
          </p:cNvSpPr>
          <p:nvPr/>
        </p:nvSpPr>
        <p:spPr bwMode="auto">
          <a:xfrm>
            <a:off x="1235845" y="1890683"/>
            <a:ext cx="793750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 i="1" baseline="0" dirty="0">
                <a:solidFill>
                  <a:schemeClr val="tx2"/>
                </a:solidFill>
              </a:rPr>
              <a:t>В</a:t>
            </a:r>
            <a:r>
              <a:rPr lang="en-US" sz="3600" b="1" i="1" dirty="0">
                <a:solidFill>
                  <a:schemeClr val="tx2"/>
                </a:solidFill>
              </a:rPr>
              <a:t>1</a:t>
            </a:r>
            <a:r>
              <a:rPr lang="ru-RU" sz="4800" b="1" baseline="0" dirty="0"/>
              <a:t>  </a:t>
            </a:r>
          </a:p>
        </p:txBody>
      </p:sp>
      <p:sp>
        <p:nvSpPr>
          <p:cNvPr id="390194" name="AutoShape 50"/>
          <p:cNvSpPr>
            <a:spLocks noChangeArrowheads="1"/>
          </p:cNvSpPr>
          <p:nvPr/>
        </p:nvSpPr>
        <p:spPr bwMode="auto">
          <a:xfrm rot="16200000">
            <a:off x="1638300" y="1270000"/>
            <a:ext cx="241300" cy="55880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90198" name="Group 54"/>
          <p:cNvGrpSpPr>
            <a:grpSpLocks/>
          </p:cNvGrpSpPr>
          <p:nvPr/>
        </p:nvGrpSpPr>
        <p:grpSpPr bwMode="auto">
          <a:xfrm>
            <a:off x="3706813" y="811213"/>
            <a:ext cx="2670175" cy="762000"/>
            <a:chOff x="1815" y="719"/>
            <a:chExt cx="1682" cy="480"/>
          </a:xfrm>
        </p:grpSpPr>
        <p:sp>
          <p:nvSpPr>
            <p:cNvPr id="390195" name="Text Box 51"/>
            <p:cNvSpPr txBox="1">
              <a:spLocks noChangeArrowheads="1"/>
            </p:cNvSpPr>
            <p:nvPr/>
          </p:nvSpPr>
          <p:spPr bwMode="auto">
            <a:xfrm>
              <a:off x="1815" y="719"/>
              <a:ext cx="168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400" i="1" baseline="0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V=S</a:t>
              </a:r>
              <a:r>
                <a:rPr lang="en-US" sz="4400" i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ABCD   </a:t>
              </a:r>
              <a:r>
                <a:rPr lang="en-US" sz="4400" i="1" baseline="0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c</a:t>
              </a:r>
              <a:endParaRPr lang="ru-RU" sz="4400" i="1" baseline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endParaRPr>
            </a:p>
          </p:txBody>
        </p:sp>
        <p:graphicFrame>
          <p:nvGraphicFramePr>
            <p:cNvPr id="390197" name="Object 53"/>
            <p:cNvGraphicFramePr>
              <a:graphicFrameLocks noChangeAspect="1"/>
            </p:cNvGraphicFramePr>
            <p:nvPr/>
          </p:nvGraphicFramePr>
          <p:xfrm>
            <a:off x="3176" y="916"/>
            <a:ext cx="218" cy="240"/>
          </p:xfrm>
          <a:graphic>
            <a:graphicData uri="http://schemas.openxmlformats.org/presentationml/2006/ole">
              <p:oleObj spid="_x0000_s390197" name="Формула" r:id="rId4" imgW="126720" imgH="139680" progId="Equation.3">
                <p:embed/>
              </p:oleObj>
            </a:graphicData>
          </a:graphic>
        </p:graphicFrame>
      </p:grpSp>
      <p:grpSp>
        <p:nvGrpSpPr>
          <p:cNvPr id="390210" name="Group 66"/>
          <p:cNvGrpSpPr>
            <a:grpSpLocks/>
          </p:cNvGrpSpPr>
          <p:nvPr/>
        </p:nvGrpSpPr>
        <p:grpSpPr bwMode="auto">
          <a:xfrm>
            <a:off x="25400" y="76200"/>
            <a:ext cx="9067800" cy="6705600"/>
            <a:chOff x="168" y="176"/>
            <a:chExt cx="5408" cy="3928"/>
          </a:xfrm>
        </p:grpSpPr>
        <p:sp>
          <p:nvSpPr>
            <p:cNvPr id="390211" name="Freeform 6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0212" name="Freeform 6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0213" name="Freeform 6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0214" name="Freeform 7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0215" name="Freeform 7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0216" name="Freeform 7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0217" name="Freeform 7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0218" name="Freeform 7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0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9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9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90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90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90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90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50" grpId="0" animBg="1"/>
      <p:bldP spid="390150" grpId="1" animBg="1"/>
      <p:bldP spid="390159" grpId="0"/>
      <p:bldP spid="390159" grpId="1"/>
      <p:bldP spid="390177" grpId="0" animBg="1"/>
      <p:bldP spid="390177" grpId="1" animBg="1"/>
      <p:bldP spid="390194" grpId="0" animBg="1"/>
      <p:bldP spid="39019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3"/>
          <p:cNvGrpSpPr>
            <a:grpSpLocks/>
          </p:cNvGrpSpPr>
          <p:nvPr/>
        </p:nvGrpSpPr>
        <p:grpSpPr bwMode="auto">
          <a:xfrm>
            <a:off x="531813" y="2971800"/>
            <a:ext cx="763587" cy="3430588"/>
            <a:chOff x="4847" y="1199"/>
            <a:chExt cx="481" cy="2161"/>
          </a:xfrm>
        </p:grpSpPr>
        <p:grpSp>
          <p:nvGrpSpPr>
            <p:cNvPr id="3" name="Group 112"/>
            <p:cNvGrpSpPr>
              <a:grpSpLocks/>
            </p:cNvGrpSpPr>
            <p:nvPr/>
          </p:nvGrpSpPr>
          <p:grpSpPr bwMode="auto">
            <a:xfrm rot="5400000" flipH="1" flipV="1">
              <a:off x="4344" y="2376"/>
              <a:ext cx="1488" cy="480"/>
              <a:chOff x="960" y="1968"/>
              <a:chExt cx="1488" cy="480"/>
            </a:xfrm>
          </p:grpSpPr>
          <p:sp>
            <p:nvSpPr>
              <p:cNvPr id="26723" name="AutoShape 99"/>
              <p:cNvSpPr>
                <a:spLocks noChangeArrowheads="1"/>
              </p:cNvSpPr>
              <p:nvPr/>
            </p:nvSpPr>
            <p:spPr bwMode="auto">
              <a:xfrm>
                <a:off x="960" y="1968"/>
                <a:ext cx="480" cy="480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100000">
                    <a:srgbClr val="008000"/>
                  </a:gs>
                </a:gsLst>
                <a:lin ang="18900000" scaled="1"/>
              </a:gra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24" name="AutoShape 100"/>
              <p:cNvSpPr>
                <a:spLocks noChangeArrowheads="1"/>
              </p:cNvSpPr>
              <p:nvPr/>
            </p:nvSpPr>
            <p:spPr bwMode="auto">
              <a:xfrm>
                <a:off x="1296" y="1968"/>
                <a:ext cx="480" cy="480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100000">
                    <a:srgbClr val="008000"/>
                  </a:gs>
                </a:gsLst>
                <a:lin ang="18900000" scaled="1"/>
              </a:gra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25" name="AutoShape 101"/>
              <p:cNvSpPr>
                <a:spLocks noChangeArrowheads="1"/>
              </p:cNvSpPr>
              <p:nvPr/>
            </p:nvSpPr>
            <p:spPr bwMode="auto">
              <a:xfrm>
                <a:off x="1632" y="1968"/>
                <a:ext cx="480" cy="480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100000">
                    <a:srgbClr val="008000"/>
                  </a:gs>
                </a:gsLst>
                <a:lin ang="18900000" scaled="1"/>
              </a:gra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26" name="AutoShape 102"/>
              <p:cNvSpPr>
                <a:spLocks noChangeArrowheads="1"/>
              </p:cNvSpPr>
              <p:nvPr/>
            </p:nvSpPr>
            <p:spPr bwMode="auto">
              <a:xfrm>
                <a:off x="1968" y="1968"/>
                <a:ext cx="480" cy="480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100000">
                    <a:srgbClr val="008000"/>
                  </a:gs>
                </a:gsLst>
                <a:lin ang="18900000" scaled="1"/>
              </a:gra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6727" name="AutoShape 103"/>
            <p:cNvSpPr>
              <a:spLocks noChangeArrowheads="1"/>
            </p:cNvSpPr>
            <p:nvPr/>
          </p:nvSpPr>
          <p:spPr bwMode="auto">
            <a:xfrm rot="-5400000">
              <a:off x="4847" y="1535"/>
              <a:ext cx="480" cy="480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008000">
                    <a:gamma/>
                    <a:shade val="46275"/>
                    <a:invGamma/>
                  </a:srgbClr>
                </a:gs>
                <a:gs pos="100000">
                  <a:srgbClr val="008000"/>
                </a:gs>
              </a:gsLst>
              <a:lin ang="189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28" name="AutoShape 104"/>
            <p:cNvSpPr>
              <a:spLocks noChangeArrowheads="1"/>
            </p:cNvSpPr>
            <p:nvPr/>
          </p:nvSpPr>
          <p:spPr bwMode="auto">
            <a:xfrm rot="-5400000">
              <a:off x="4847" y="1199"/>
              <a:ext cx="480" cy="480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008000">
                    <a:gamma/>
                    <a:shade val="46275"/>
                    <a:invGamma/>
                  </a:srgbClr>
                </a:gs>
                <a:gs pos="100000">
                  <a:srgbClr val="008000"/>
                </a:gs>
              </a:gsLst>
              <a:lin ang="189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6734" name="AutoShape 110"/>
          <p:cNvSpPr>
            <a:spLocks noChangeArrowheads="1"/>
          </p:cNvSpPr>
          <p:nvPr/>
        </p:nvSpPr>
        <p:spPr bwMode="auto">
          <a:xfrm>
            <a:off x="5638800" y="16764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rgbClr val="00196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152"/>
          <p:cNvGrpSpPr>
            <a:grpSpLocks/>
          </p:cNvGrpSpPr>
          <p:nvPr/>
        </p:nvGrpSpPr>
        <p:grpSpPr bwMode="auto">
          <a:xfrm>
            <a:off x="1905000" y="4038600"/>
            <a:ext cx="1295400" cy="2362200"/>
            <a:chOff x="3408" y="1680"/>
            <a:chExt cx="816" cy="1488"/>
          </a:xfrm>
        </p:grpSpPr>
        <p:grpSp>
          <p:nvGrpSpPr>
            <p:cNvPr id="5" name="Group 146"/>
            <p:cNvGrpSpPr>
              <a:grpSpLocks/>
            </p:cNvGrpSpPr>
            <p:nvPr/>
          </p:nvGrpSpPr>
          <p:grpSpPr bwMode="auto">
            <a:xfrm>
              <a:off x="3744" y="1680"/>
              <a:ext cx="480" cy="1488"/>
              <a:chOff x="4631" y="1319"/>
              <a:chExt cx="480" cy="1488"/>
            </a:xfrm>
          </p:grpSpPr>
          <p:sp>
            <p:nvSpPr>
              <p:cNvPr id="26719" name="AutoShape 95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2327"/>
                <a:ext cx="480" cy="480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rgbClr val="800080">
                      <a:gamma/>
                      <a:tint val="63529"/>
                      <a:invGamma/>
                    </a:srgbClr>
                  </a:gs>
                  <a:gs pos="100000">
                    <a:srgbClr val="800080"/>
                  </a:gs>
                </a:gsLst>
                <a:path path="rect">
                  <a:fillToRect l="50000" t="50000" r="50000" b="50000"/>
                </a:path>
              </a:gradFill>
              <a:ln w="38100">
                <a:solidFill>
                  <a:srgbClr val="6600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20" name="AutoShape 96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991"/>
                <a:ext cx="480" cy="480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rgbClr val="800080">
                      <a:gamma/>
                      <a:tint val="63529"/>
                      <a:invGamma/>
                    </a:srgbClr>
                  </a:gs>
                  <a:gs pos="100000">
                    <a:srgbClr val="800080"/>
                  </a:gs>
                </a:gsLst>
                <a:path path="rect">
                  <a:fillToRect l="50000" t="50000" r="50000" b="50000"/>
                </a:path>
              </a:gradFill>
              <a:ln w="38100">
                <a:solidFill>
                  <a:srgbClr val="6600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21" name="AutoShape 97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655"/>
                <a:ext cx="480" cy="480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rgbClr val="800080">
                      <a:gamma/>
                      <a:tint val="63529"/>
                      <a:invGamma/>
                    </a:srgbClr>
                  </a:gs>
                  <a:gs pos="100000">
                    <a:srgbClr val="800080"/>
                  </a:gs>
                </a:gsLst>
                <a:path path="rect">
                  <a:fillToRect l="50000" t="50000" r="50000" b="50000"/>
                </a:path>
              </a:gradFill>
              <a:ln w="38100">
                <a:solidFill>
                  <a:srgbClr val="6600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22" name="AutoShape 98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319"/>
                <a:ext cx="480" cy="480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rgbClr val="800080">
                      <a:gamma/>
                      <a:tint val="63529"/>
                      <a:invGamma/>
                    </a:srgbClr>
                  </a:gs>
                  <a:gs pos="100000">
                    <a:srgbClr val="800080"/>
                  </a:gs>
                </a:gsLst>
                <a:path path="rect">
                  <a:fillToRect l="50000" t="50000" r="50000" b="50000"/>
                </a:path>
              </a:gradFill>
              <a:ln w="38100">
                <a:solidFill>
                  <a:srgbClr val="6600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147"/>
            <p:cNvGrpSpPr>
              <a:grpSpLocks/>
            </p:cNvGrpSpPr>
            <p:nvPr/>
          </p:nvGrpSpPr>
          <p:grpSpPr bwMode="auto">
            <a:xfrm>
              <a:off x="3408" y="1680"/>
              <a:ext cx="480" cy="1488"/>
              <a:chOff x="4631" y="1319"/>
              <a:chExt cx="480" cy="1488"/>
            </a:xfrm>
          </p:grpSpPr>
          <p:sp>
            <p:nvSpPr>
              <p:cNvPr id="26772" name="AutoShape 148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2327"/>
                <a:ext cx="480" cy="480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rgbClr val="800080">
                      <a:gamma/>
                      <a:tint val="63529"/>
                      <a:invGamma/>
                    </a:srgbClr>
                  </a:gs>
                  <a:gs pos="100000">
                    <a:srgbClr val="800080"/>
                  </a:gs>
                </a:gsLst>
                <a:path path="rect">
                  <a:fillToRect l="50000" t="50000" r="50000" b="50000"/>
                </a:path>
              </a:gradFill>
              <a:ln w="38100">
                <a:solidFill>
                  <a:srgbClr val="6600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73" name="AutoShape 149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991"/>
                <a:ext cx="480" cy="480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rgbClr val="800080">
                      <a:gamma/>
                      <a:tint val="63529"/>
                      <a:invGamma/>
                    </a:srgbClr>
                  </a:gs>
                  <a:gs pos="100000">
                    <a:srgbClr val="800080"/>
                  </a:gs>
                </a:gsLst>
                <a:path path="rect">
                  <a:fillToRect l="50000" t="50000" r="50000" b="50000"/>
                </a:path>
              </a:gradFill>
              <a:ln w="38100">
                <a:solidFill>
                  <a:srgbClr val="6600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74" name="AutoShape 150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655"/>
                <a:ext cx="480" cy="480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rgbClr val="800080">
                      <a:gamma/>
                      <a:tint val="63529"/>
                      <a:invGamma/>
                    </a:srgbClr>
                  </a:gs>
                  <a:gs pos="100000">
                    <a:srgbClr val="800080"/>
                  </a:gs>
                </a:gsLst>
                <a:path path="rect">
                  <a:fillToRect l="50000" t="50000" r="50000" b="50000"/>
                </a:path>
              </a:gradFill>
              <a:ln w="38100">
                <a:solidFill>
                  <a:srgbClr val="6600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75" name="AutoShape 151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319"/>
                <a:ext cx="480" cy="480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rgbClr val="800080">
                      <a:gamma/>
                      <a:tint val="63529"/>
                      <a:invGamma/>
                    </a:srgbClr>
                  </a:gs>
                  <a:gs pos="100000">
                    <a:srgbClr val="800080"/>
                  </a:gs>
                </a:gsLst>
                <a:path path="rect">
                  <a:fillToRect l="50000" t="50000" r="50000" b="50000"/>
                </a:path>
              </a:gradFill>
              <a:ln w="38100">
                <a:solidFill>
                  <a:srgbClr val="6600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7" name="Group 226"/>
          <p:cNvGrpSpPr>
            <a:grpSpLocks/>
          </p:cNvGrpSpPr>
          <p:nvPr/>
        </p:nvGrpSpPr>
        <p:grpSpPr bwMode="auto">
          <a:xfrm>
            <a:off x="3810000" y="4191000"/>
            <a:ext cx="4800600" cy="2133600"/>
            <a:chOff x="2400" y="2640"/>
            <a:chExt cx="3024" cy="1344"/>
          </a:xfrm>
        </p:grpSpPr>
        <p:grpSp>
          <p:nvGrpSpPr>
            <p:cNvPr id="8" name="Group 195"/>
            <p:cNvGrpSpPr>
              <a:grpSpLocks/>
            </p:cNvGrpSpPr>
            <p:nvPr/>
          </p:nvGrpSpPr>
          <p:grpSpPr bwMode="auto">
            <a:xfrm>
              <a:off x="2400" y="3312"/>
              <a:ext cx="3024" cy="672"/>
              <a:chOff x="960" y="2688"/>
              <a:chExt cx="3024" cy="672"/>
            </a:xfrm>
          </p:grpSpPr>
          <p:grpSp>
            <p:nvGrpSpPr>
              <p:cNvPr id="9" name="Group 119"/>
              <p:cNvGrpSpPr>
                <a:grpSpLocks/>
              </p:cNvGrpSpPr>
              <p:nvPr/>
            </p:nvGrpSpPr>
            <p:grpSpPr bwMode="auto">
              <a:xfrm>
                <a:off x="960" y="2688"/>
                <a:ext cx="1680" cy="672"/>
                <a:chOff x="960" y="2448"/>
                <a:chExt cx="1680" cy="672"/>
              </a:xfrm>
            </p:grpSpPr>
            <p:sp>
              <p:nvSpPr>
                <p:cNvPr id="26741" name="AutoShape 117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42" name="AutoShape 118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40" name="AutoShape 116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38" name="AutoShape 114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39" name="AutoShape 115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33" name="AutoShape 109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32" name="AutoShape 108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31" name="AutoShape 107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15" name="AutoShape 91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16" name="AutoShape 92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17" name="AutoShape 93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18" name="AutoShape 94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179"/>
              <p:cNvGrpSpPr>
                <a:grpSpLocks/>
              </p:cNvGrpSpPr>
              <p:nvPr/>
            </p:nvGrpSpPr>
            <p:grpSpPr bwMode="auto">
              <a:xfrm>
                <a:off x="2304" y="2688"/>
                <a:ext cx="1680" cy="672"/>
                <a:chOff x="960" y="2448"/>
                <a:chExt cx="1680" cy="672"/>
              </a:xfrm>
            </p:grpSpPr>
            <p:sp>
              <p:nvSpPr>
                <p:cNvPr id="26804" name="AutoShape 180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805" name="AutoShape 181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806" name="AutoShape 182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807" name="AutoShape 183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808" name="AutoShape 184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809" name="AutoShape 185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810" name="AutoShape 186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811" name="AutoShape 187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812" name="AutoShape 188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813" name="AutoShape 189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814" name="AutoShape 190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815" name="AutoShape 191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1" name="Group 194"/>
            <p:cNvGrpSpPr>
              <a:grpSpLocks/>
            </p:cNvGrpSpPr>
            <p:nvPr/>
          </p:nvGrpSpPr>
          <p:grpSpPr bwMode="auto">
            <a:xfrm>
              <a:off x="2400" y="2976"/>
              <a:ext cx="3024" cy="672"/>
              <a:chOff x="960" y="2352"/>
              <a:chExt cx="3024" cy="672"/>
            </a:xfrm>
          </p:grpSpPr>
          <p:grpSp>
            <p:nvGrpSpPr>
              <p:cNvPr id="12" name="Group 120"/>
              <p:cNvGrpSpPr>
                <a:grpSpLocks/>
              </p:cNvGrpSpPr>
              <p:nvPr/>
            </p:nvGrpSpPr>
            <p:grpSpPr bwMode="auto">
              <a:xfrm>
                <a:off x="960" y="2352"/>
                <a:ext cx="1680" cy="672"/>
                <a:chOff x="960" y="2448"/>
                <a:chExt cx="1680" cy="672"/>
              </a:xfrm>
            </p:grpSpPr>
            <p:sp>
              <p:nvSpPr>
                <p:cNvPr id="26745" name="AutoShape 121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46" name="AutoShape 122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47" name="AutoShape 123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48" name="AutoShape 124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49" name="AutoShape 125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50" name="AutoShape 126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51" name="AutoShape 127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52" name="AutoShape 128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53" name="AutoShape 129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54" name="AutoShape 130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55" name="AutoShape 131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56" name="AutoShape 132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3" name="Group 166"/>
              <p:cNvGrpSpPr>
                <a:grpSpLocks/>
              </p:cNvGrpSpPr>
              <p:nvPr/>
            </p:nvGrpSpPr>
            <p:grpSpPr bwMode="auto">
              <a:xfrm>
                <a:off x="2304" y="2352"/>
                <a:ext cx="1680" cy="672"/>
                <a:chOff x="960" y="2448"/>
                <a:chExt cx="1680" cy="672"/>
              </a:xfrm>
            </p:grpSpPr>
            <p:sp>
              <p:nvSpPr>
                <p:cNvPr id="26791" name="AutoShape 167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92" name="AutoShape 168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93" name="AutoShape 169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94" name="AutoShape 170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95" name="AutoShape 171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96" name="AutoShape 172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97" name="AutoShape 173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98" name="AutoShape 174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99" name="AutoShape 175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800" name="AutoShape 176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801" name="AutoShape 177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802" name="AutoShape 178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4" name="Group 193"/>
            <p:cNvGrpSpPr>
              <a:grpSpLocks/>
            </p:cNvGrpSpPr>
            <p:nvPr/>
          </p:nvGrpSpPr>
          <p:grpSpPr bwMode="auto">
            <a:xfrm>
              <a:off x="2400" y="2640"/>
              <a:ext cx="3024" cy="672"/>
              <a:chOff x="960" y="2016"/>
              <a:chExt cx="3024" cy="672"/>
            </a:xfrm>
          </p:grpSpPr>
          <p:grpSp>
            <p:nvGrpSpPr>
              <p:cNvPr id="15" name="Group 133"/>
              <p:cNvGrpSpPr>
                <a:grpSpLocks/>
              </p:cNvGrpSpPr>
              <p:nvPr/>
            </p:nvGrpSpPr>
            <p:grpSpPr bwMode="auto">
              <a:xfrm>
                <a:off x="960" y="2016"/>
                <a:ext cx="1680" cy="672"/>
                <a:chOff x="960" y="2448"/>
                <a:chExt cx="1680" cy="672"/>
              </a:xfrm>
            </p:grpSpPr>
            <p:sp>
              <p:nvSpPr>
                <p:cNvPr id="26758" name="AutoShape 134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59" name="AutoShape 135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60" name="AutoShape 136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61" name="AutoShape 137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62" name="AutoShape 138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63" name="AutoShape 139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64" name="AutoShape 140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65" name="AutoShape 141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66" name="AutoShape 142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67" name="AutoShape 143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68" name="AutoShape 144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69" name="AutoShape 145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" name="Group 153"/>
              <p:cNvGrpSpPr>
                <a:grpSpLocks/>
              </p:cNvGrpSpPr>
              <p:nvPr/>
            </p:nvGrpSpPr>
            <p:grpSpPr bwMode="auto">
              <a:xfrm>
                <a:off x="2304" y="2016"/>
                <a:ext cx="1680" cy="672"/>
                <a:chOff x="960" y="2448"/>
                <a:chExt cx="1680" cy="672"/>
              </a:xfrm>
            </p:grpSpPr>
            <p:sp>
              <p:nvSpPr>
                <p:cNvPr id="26778" name="AutoShape 154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79" name="AutoShape 155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80" name="AutoShape 156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81" name="AutoShape 157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82" name="AutoShape 158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83" name="AutoShape 159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84" name="AutoShape 160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85" name="AutoShape 161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86" name="AutoShape 162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87" name="AutoShape 163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88" name="AutoShape 164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89" name="AutoShape 165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adFill rotWithShape="0">
                  <a:gsLst>
                    <a:gs pos="0">
                      <a:srgbClr val="0099CC"/>
                    </a:gs>
                    <a:gs pos="100000">
                      <a:srgbClr val="0099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28575">
                  <a:solidFill>
                    <a:srgbClr val="00196A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7" name="Group 224"/>
          <p:cNvGrpSpPr>
            <a:grpSpLocks/>
          </p:cNvGrpSpPr>
          <p:nvPr/>
        </p:nvGrpSpPr>
        <p:grpSpPr bwMode="auto">
          <a:xfrm flipH="1">
            <a:off x="4953000" y="2667000"/>
            <a:ext cx="3733800" cy="1066800"/>
            <a:chOff x="384" y="3456"/>
            <a:chExt cx="2352" cy="672"/>
          </a:xfrm>
        </p:grpSpPr>
        <p:grpSp>
          <p:nvGrpSpPr>
            <p:cNvPr id="18" name="Group 197" descr="chocolate"/>
            <p:cNvGrpSpPr>
              <a:grpSpLocks/>
            </p:cNvGrpSpPr>
            <p:nvPr/>
          </p:nvGrpSpPr>
          <p:grpSpPr bwMode="auto">
            <a:xfrm>
              <a:off x="384" y="3456"/>
              <a:ext cx="1680" cy="672"/>
              <a:chOff x="960" y="2448"/>
              <a:chExt cx="1680" cy="672"/>
            </a:xfrm>
          </p:grpSpPr>
          <p:sp>
            <p:nvSpPr>
              <p:cNvPr id="26822" name="AutoShape 198" descr="chocolate"/>
              <p:cNvSpPr>
                <a:spLocks noChangeArrowheads="1"/>
              </p:cNvSpPr>
              <p:nvPr/>
            </p:nvSpPr>
            <p:spPr bwMode="auto">
              <a:xfrm>
                <a:off x="1152" y="2448"/>
                <a:ext cx="480" cy="480"/>
              </a:xfrm>
              <a:prstGeom prst="cube">
                <a:avLst>
                  <a:gd name="adj" fmla="val 25000"/>
                </a:avLst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822B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23" name="AutoShape 199" descr="chocolate"/>
              <p:cNvSpPr>
                <a:spLocks noChangeArrowheads="1"/>
              </p:cNvSpPr>
              <p:nvPr/>
            </p:nvSpPr>
            <p:spPr bwMode="auto">
              <a:xfrm>
                <a:off x="1488" y="2448"/>
                <a:ext cx="480" cy="480"/>
              </a:xfrm>
              <a:prstGeom prst="cube">
                <a:avLst>
                  <a:gd name="adj" fmla="val 25000"/>
                </a:avLst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822B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24" name="AutoShape 200" descr="chocolate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480" cy="480"/>
              </a:xfrm>
              <a:prstGeom prst="cube">
                <a:avLst>
                  <a:gd name="adj" fmla="val 25000"/>
                </a:avLst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822B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25" name="AutoShape 201" descr="chocolate"/>
              <p:cNvSpPr>
                <a:spLocks noChangeArrowheads="1"/>
              </p:cNvSpPr>
              <p:nvPr/>
            </p:nvSpPr>
            <p:spPr bwMode="auto">
              <a:xfrm>
                <a:off x="1056" y="2544"/>
                <a:ext cx="480" cy="480"/>
              </a:xfrm>
              <a:prstGeom prst="cube">
                <a:avLst>
                  <a:gd name="adj" fmla="val 25000"/>
                </a:avLst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822B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26" name="AutoShape 202" descr="chocolate"/>
              <p:cNvSpPr>
                <a:spLocks noChangeArrowheads="1"/>
              </p:cNvSpPr>
              <p:nvPr/>
            </p:nvSpPr>
            <p:spPr bwMode="auto">
              <a:xfrm>
                <a:off x="1392" y="2544"/>
                <a:ext cx="480" cy="480"/>
              </a:xfrm>
              <a:prstGeom prst="cube">
                <a:avLst>
                  <a:gd name="adj" fmla="val 25000"/>
                </a:avLst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822B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27" name="AutoShape 203" descr="chocolate"/>
              <p:cNvSpPr>
                <a:spLocks noChangeArrowheads="1"/>
              </p:cNvSpPr>
              <p:nvPr/>
            </p:nvSpPr>
            <p:spPr bwMode="auto">
              <a:xfrm>
                <a:off x="1728" y="2544"/>
                <a:ext cx="480" cy="480"/>
              </a:xfrm>
              <a:prstGeom prst="cube">
                <a:avLst>
                  <a:gd name="adj" fmla="val 25000"/>
                </a:avLst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822B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28" name="AutoShape 204" descr="chocolate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480" cy="480"/>
              </a:xfrm>
              <a:prstGeom prst="cube">
                <a:avLst>
                  <a:gd name="adj" fmla="val 25000"/>
                </a:avLst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822B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29" name="AutoShape 205" descr="chocolate"/>
              <p:cNvSpPr>
                <a:spLocks noChangeArrowheads="1"/>
              </p:cNvSpPr>
              <p:nvPr/>
            </p:nvSpPr>
            <p:spPr bwMode="auto">
              <a:xfrm>
                <a:off x="2064" y="2544"/>
                <a:ext cx="480" cy="480"/>
              </a:xfrm>
              <a:prstGeom prst="cube">
                <a:avLst>
                  <a:gd name="adj" fmla="val 25000"/>
                </a:avLst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822B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30" name="AutoShape 206" descr="chocolate"/>
              <p:cNvSpPr>
                <a:spLocks noChangeArrowheads="1"/>
              </p:cNvSpPr>
              <p:nvPr/>
            </p:nvSpPr>
            <p:spPr bwMode="auto">
              <a:xfrm>
                <a:off x="960" y="2640"/>
                <a:ext cx="480" cy="480"/>
              </a:xfrm>
              <a:prstGeom prst="cube">
                <a:avLst>
                  <a:gd name="adj" fmla="val 25000"/>
                </a:avLst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822B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31" name="AutoShape 207" descr="chocolate"/>
              <p:cNvSpPr>
                <a:spLocks noChangeArrowheads="1"/>
              </p:cNvSpPr>
              <p:nvPr/>
            </p:nvSpPr>
            <p:spPr bwMode="auto">
              <a:xfrm>
                <a:off x="1296" y="2640"/>
                <a:ext cx="480" cy="480"/>
              </a:xfrm>
              <a:prstGeom prst="cube">
                <a:avLst>
                  <a:gd name="adj" fmla="val 25000"/>
                </a:avLst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822B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32" name="AutoShape 208" descr="chocolate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480" cy="480"/>
              </a:xfrm>
              <a:prstGeom prst="cube">
                <a:avLst>
                  <a:gd name="adj" fmla="val 25000"/>
                </a:avLst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822B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33" name="AutoShape 209" descr="chocolate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480" cy="480"/>
              </a:xfrm>
              <a:prstGeom prst="cube">
                <a:avLst>
                  <a:gd name="adj" fmla="val 25000"/>
                </a:avLst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822B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6835" name="AutoShape 211" descr="chocolate"/>
            <p:cNvSpPr>
              <a:spLocks noChangeArrowheads="1"/>
            </p:cNvSpPr>
            <p:nvPr/>
          </p:nvSpPr>
          <p:spPr bwMode="auto">
            <a:xfrm>
              <a:off x="1920" y="3456"/>
              <a:ext cx="480" cy="480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rgbClr val="822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36" name="AutoShape 212" descr="chocolate"/>
            <p:cNvSpPr>
              <a:spLocks noChangeArrowheads="1"/>
            </p:cNvSpPr>
            <p:nvPr/>
          </p:nvSpPr>
          <p:spPr bwMode="auto">
            <a:xfrm>
              <a:off x="2256" y="3456"/>
              <a:ext cx="480" cy="480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rgbClr val="822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38" name="AutoShape 214" descr="chocolate"/>
            <p:cNvSpPr>
              <a:spLocks noChangeArrowheads="1"/>
            </p:cNvSpPr>
            <p:nvPr/>
          </p:nvSpPr>
          <p:spPr bwMode="auto">
            <a:xfrm>
              <a:off x="1824" y="3552"/>
              <a:ext cx="480" cy="480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rgbClr val="822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39" name="AutoShape 215" descr="chocolate"/>
            <p:cNvSpPr>
              <a:spLocks noChangeArrowheads="1"/>
            </p:cNvSpPr>
            <p:nvPr/>
          </p:nvSpPr>
          <p:spPr bwMode="auto">
            <a:xfrm>
              <a:off x="2160" y="3552"/>
              <a:ext cx="480" cy="480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rgbClr val="822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43" name="AutoShape 219" descr="chocolate"/>
            <p:cNvSpPr>
              <a:spLocks noChangeArrowheads="1"/>
            </p:cNvSpPr>
            <p:nvPr/>
          </p:nvSpPr>
          <p:spPr bwMode="auto">
            <a:xfrm>
              <a:off x="1728" y="3648"/>
              <a:ext cx="480" cy="480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rgbClr val="822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44" name="AutoShape 220" descr="chocolate"/>
            <p:cNvSpPr>
              <a:spLocks noChangeArrowheads="1"/>
            </p:cNvSpPr>
            <p:nvPr/>
          </p:nvSpPr>
          <p:spPr bwMode="auto">
            <a:xfrm>
              <a:off x="2064" y="3648"/>
              <a:ext cx="480" cy="480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rgbClr val="822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6849" name="WordArt 225"/>
          <p:cNvSpPr>
            <a:spLocks noChangeArrowheads="1" noChangeShapeType="1" noTextEdit="1"/>
          </p:cNvSpPr>
          <p:nvPr/>
        </p:nvSpPr>
        <p:spPr bwMode="auto">
          <a:xfrm>
            <a:off x="1155700" y="495300"/>
            <a:ext cx="6705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uk-UA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Знайти об’єм фігур</a:t>
            </a:r>
            <a:endParaRPr lang="uk-UA" sz="3600" b="1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19" name="Group 232"/>
          <p:cNvGrpSpPr>
            <a:grpSpLocks/>
          </p:cNvGrpSpPr>
          <p:nvPr/>
        </p:nvGrpSpPr>
        <p:grpSpPr bwMode="auto">
          <a:xfrm>
            <a:off x="2667000" y="1676400"/>
            <a:ext cx="1676400" cy="2057400"/>
            <a:chOff x="1920" y="2880"/>
            <a:chExt cx="1056" cy="1296"/>
          </a:xfrm>
        </p:grpSpPr>
        <p:sp>
          <p:nvSpPr>
            <p:cNvPr id="26857" name="AutoShape 233" descr="aqua"/>
            <p:cNvSpPr>
              <a:spLocks noChangeArrowheads="1"/>
            </p:cNvSpPr>
            <p:nvPr/>
          </p:nvSpPr>
          <p:spPr bwMode="auto">
            <a:xfrm>
              <a:off x="2208" y="2880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58" name="AutoShape 234" descr="aqua"/>
            <p:cNvSpPr>
              <a:spLocks noChangeArrowheads="1"/>
            </p:cNvSpPr>
            <p:nvPr/>
          </p:nvSpPr>
          <p:spPr bwMode="auto">
            <a:xfrm>
              <a:off x="2112" y="297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59" name="AutoShape 235" descr="aqua"/>
            <p:cNvSpPr>
              <a:spLocks noChangeArrowheads="1"/>
            </p:cNvSpPr>
            <p:nvPr/>
          </p:nvSpPr>
          <p:spPr bwMode="auto">
            <a:xfrm>
              <a:off x="2016" y="3072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60" name="AutoShape 236" descr="aqua"/>
            <p:cNvSpPr>
              <a:spLocks noChangeArrowheads="1"/>
            </p:cNvSpPr>
            <p:nvPr/>
          </p:nvSpPr>
          <p:spPr bwMode="auto">
            <a:xfrm>
              <a:off x="2208" y="345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61" name="AutoShape 237" descr="aqua"/>
            <p:cNvSpPr>
              <a:spLocks noChangeArrowheads="1"/>
            </p:cNvSpPr>
            <p:nvPr/>
          </p:nvSpPr>
          <p:spPr bwMode="auto">
            <a:xfrm>
              <a:off x="2112" y="3552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62" name="AutoShape 238" descr="aqua"/>
            <p:cNvSpPr>
              <a:spLocks noChangeArrowheads="1"/>
            </p:cNvSpPr>
            <p:nvPr/>
          </p:nvSpPr>
          <p:spPr bwMode="auto">
            <a:xfrm>
              <a:off x="2016" y="364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63" name="AutoShape 239" descr="aqua"/>
            <p:cNvSpPr>
              <a:spLocks noChangeArrowheads="1"/>
            </p:cNvSpPr>
            <p:nvPr/>
          </p:nvSpPr>
          <p:spPr bwMode="auto">
            <a:xfrm>
              <a:off x="1920" y="3744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</p:txBody>
        </p:sp>
        <p:sp>
          <p:nvSpPr>
            <p:cNvPr id="26864" name="AutoShape 240" descr="aqua"/>
            <p:cNvSpPr>
              <a:spLocks noChangeArrowheads="1"/>
            </p:cNvSpPr>
            <p:nvPr/>
          </p:nvSpPr>
          <p:spPr bwMode="auto">
            <a:xfrm>
              <a:off x="2544" y="345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65" name="AutoShape 241" descr="aqua"/>
            <p:cNvSpPr>
              <a:spLocks noChangeArrowheads="1"/>
            </p:cNvSpPr>
            <p:nvPr/>
          </p:nvSpPr>
          <p:spPr bwMode="auto">
            <a:xfrm>
              <a:off x="2448" y="3552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66" name="AutoShape 242" descr="aqua"/>
            <p:cNvSpPr>
              <a:spLocks noChangeArrowheads="1"/>
            </p:cNvSpPr>
            <p:nvPr/>
          </p:nvSpPr>
          <p:spPr bwMode="auto">
            <a:xfrm>
              <a:off x="2352" y="364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67" name="AutoShape 243" descr="aqua"/>
            <p:cNvSpPr>
              <a:spLocks noChangeArrowheads="1"/>
            </p:cNvSpPr>
            <p:nvPr/>
          </p:nvSpPr>
          <p:spPr bwMode="auto">
            <a:xfrm>
              <a:off x="2256" y="3744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68" name="AutoShape 244" descr="aqua"/>
            <p:cNvSpPr>
              <a:spLocks noChangeArrowheads="1"/>
            </p:cNvSpPr>
            <p:nvPr/>
          </p:nvSpPr>
          <p:spPr bwMode="auto">
            <a:xfrm>
              <a:off x="2544" y="316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69" name="AutoShape 245" descr="aqua"/>
            <p:cNvSpPr>
              <a:spLocks noChangeArrowheads="1"/>
            </p:cNvSpPr>
            <p:nvPr/>
          </p:nvSpPr>
          <p:spPr bwMode="auto">
            <a:xfrm>
              <a:off x="2448" y="3264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70" name="AutoShape 246" descr="aqua"/>
            <p:cNvSpPr>
              <a:spLocks noChangeArrowheads="1"/>
            </p:cNvSpPr>
            <p:nvPr/>
          </p:nvSpPr>
          <p:spPr bwMode="auto">
            <a:xfrm>
              <a:off x="2352" y="3360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71" name="AutoShape 247" descr="aqua"/>
            <p:cNvSpPr>
              <a:spLocks noChangeArrowheads="1"/>
            </p:cNvSpPr>
            <p:nvPr/>
          </p:nvSpPr>
          <p:spPr bwMode="auto">
            <a:xfrm>
              <a:off x="2208" y="316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72" name="AutoShape 248" descr="aqua"/>
            <p:cNvSpPr>
              <a:spLocks noChangeArrowheads="1"/>
            </p:cNvSpPr>
            <p:nvPr/>
          </p:nvSpPr>
          <p:spPr bwMode="auto">
            <a:xfrm>
              <a:off x="2112" y="321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73" name="AutoShape 249" descr="aqua"/>
            <p:cNvSpPr>
              <a:spLocks noChangeArrowheads="1"/>
            </p:cNvSpPr>
            <p:nvPr/>
          </p:nvSpPr>
          <p:spPr bwMode="auto">
            <a:xfrm>
              <a:off x="2016" y="3312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74" name="AutoShape 250" descr="aqua"/>
            <p:cNvSpPr>
              <a:spLocks noChangeArrowheads="1"/>
            </p:cNvSpPr>
            <p:nvPr/>
          </p:nvSpPr>
          <p:spPr bwMode="auto">
            <a:xfrm>
              <a:off x="1920" y="345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75" name="AutoShape 251" descr="aqua"/>
            <p:cNvSpPr>
              <a:spLocks noChangeArrowheads="1"/>
            </p:cNvSpPr>
            <p:nvPr/>
          </p:nvSpPr>
          <p:spPr bwMode="auto">
            <a:xfrm>
              <a:off x="2256" y="345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76" name="AutoShape 252" descr="aqua"/>
            <p:cNvSpPr>
              <a:spLocks noChangeArrowheads="1"/>
            </p:cNvSpPr>
            <p:nvPr/>
          </p:nvSpPr>
          <p:spPr bwMode="auto">
            <a:xfrm>
              <a:off x="2544" y="2880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77" name="AutoShape 253" descr="aqua"/>
            <p:cNvSpPr>
              <a:spLocks noChangeArrowheads="1"/>
            </p:cNvSpPr>
            <p:nvPr/>
          </p:nvSpPr>
          <p:spPr bwMode="auto">
            <a:xfrm>
              <a:off x="2448" y="297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78" name="AutoShape 254" descr="aqua"/>
            <p:cNvSpPr>
              <a:spLocks noChangeArrowheads="1"/>
            </p:cNvSpPr>
            <p:nvPr/>
          </p:nvSpPr>
          <p:spPr bwMode="auto">
            <a:xfrm>
              <a:off x="2352" y="3072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79" name="AutoShape 255" descr="aqua"/>
            <p:cNvSpPr>
              <a:spLocks noChangeArrowheads="1"/>
            </p:cNvSpPr>
            <p:nvPr/>
          </p:nvSpPr>
          <p:spPr bwMode="auto">
            <a:xfrm>
              <a:off x="1920" y="316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80" name="AutoShape 256" descr="aqua"/>
            <p:cNvSpPr>
              <a:spLocks noChangeArrowheads="1"/>
            </p:cNvSpPr>
            <p:nvPr/>
          </p:nvSpPr>
          <p:spPr bwMode="auto">
            <a:xfrm>
              <a:off x="2256" y="316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</p:txBody>
        </p:sp>
      </p:grpSp>
      <p:grpSp>
        <p:nvGrpSpPr>
          <p:cNvPr id="20" name="Group 266"/>
          <p:cNvGrpSpPr>
            <a:grpSpLocks/>
          </p:cNvGrpSpPr>
          <p:nvPr/>
        </p:nvGrpSpPr>
        <p:grpSpPr bwMode="auto">
          <a:xfrm>
            <a:off x="533400" y="1447800"/>
            <a:ext cx="1295400" cy="1295400"/>
            <a:chOff x="432" y="1008"/>
            <a:chExt cx="816" cy="816"/>
          </a:xfrm>
        </p:grpSpPr>
        <p:sp>
          <p:nvSpPr>
            <p:cNvPr id="26891" name="AutoShape 267"/>
            <p:cNvSpPr>
              <a:spLocks noChangeArrowheads="1"/>
            </p:cNvSpPr>
            <p:nvPr/>
          </p:nvSpPr>
          <p:spPr bwMode="auto">
            <a:xfrm>
              <a:off x="528" y="1296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92" name="AutoShape 268"/>
            <p:cNvSpPr>
              <a:spLocks noChangeArrowheads="1"/>
            </p:cNvSpPr>
            <p:nvPr/>
          </p:nvSpPr>
          <p:spPr bwMode="auto">
            <a:xfrm>
              <a:off x="432" y="1392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93" name="AutoShape 269"/>
            <p:cNvSpPr>
              <a:spLocks noChangeArrowheads="1"/>
            </p:cNvSpPr>
            <p:nvPr/>
          </p:nvSpPr>
          <p:spPr bwMode="auto">
            <a:xfrm>
              <a:off x="528" y="1008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94" name="AutoShape 270"/>
            <p:cNvSpPr>
              <a:spLocks noChangeArrowheads="1"/>
            </p:cNvSpPr>
            <p:nvPr/>
          </p:nvSpPr>
          <p:spPr bwMode="auto">
            <a:xfrm>
              <a:off x="816" y="1296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95" name="AutoShape 271"/>
            <p:cNvSpPr>
              <a:spLocks noChangeArrowheads="1"/>
            </p:cNvSpPr>
            <p:nvPr/>
          </p:nvSpPr>
          <p:spPr bwMode="auto">
            <a:xfrm>
              <a:off x="720" y="1392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96" name="AutoShape 272"/>
            <p:cNvSpPr>
              <a:spLocks noChangeArrowheads="1"/>
            </p:cNvSpPr>
            <p:nvPr/>
          </p:nvSpPr>
          <p:spPr bwMode="auto">
            <a:xfrm>
              <a:off x="816" y="1008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97" name="AutoShape 273"/>
            <p:cNvSpPr>
              <a:spLocks noChangeArrowheads="1"/>
            </p:cNvSpPr>
            <p:nvPr/>
          </p:nvSpPr>
          <p:spPr bwMode="auto">
            <a:xfrm>
              <a:off x="432" y="1104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98" name="AutoShape 274"/>
            <p:cNvSpPr>
              <a:spLocks noChangeArrowheads="1"/>
            </p:cNvSpPr>
            <p:nvPr/>
          </p:nvSpPr>
          <p:spPr bwMode="auto">
            <a:xfrm>
              <a:off x="720" y="1104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34" grpId="0" animBg="1"/>
      <p:bldP spid="268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64" name="WordArt 124"/>
          <p:cNvSpPr>
            <a:spLocks noChangeArrowheads="1" noChangeShapeType="1" noTextEdit="1"/>
          </p:cNvSpPr>
          <p:nvPr/>
        </p:nvSpPr>
        <p:spPr bwMode="auto">
          <a:xfrm>
            <a:off x="1752600" y="533400"/>
            <a:ext cx="6400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uk-UA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Перевір себе</a:t>
            </a:r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: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9750" y="2636838"/>
            <a:ext cx="503238" cy="2016125"/>
            <a:chOff x="4847" y="1199"/>
            <a:chExt cx="481" cy="2161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rot="5400000" flipH="1" flipV="1">
              <a:off x="4344" y="2376"/>
              <a:ext cx="1488" cy="480"/>
              <a:chOff x="960" y="1968"/>
              <a:chExt cx="1488" cy="480"/>
            </a:xfrm>
          </p:grpSpPr>
          <p:sp>
            <p:nvSpPr>
              <p:cNvPr id="35844" name="AutoShape 4"/>
              <p:cNvSpPr>
                <a:spLocks noChangeArrowheads="1"/>
              </p:cNvSpPr>
              <p:nvPr/>
            </p:nvSpPr>
            <p:spPr bwMode="auto">
              <a:xfrm>
                <a:off x="960" y="1968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45" name="AutoShape 5"/>
              <p:cNvSpPr>
                <a:spLocks noChangeArrowheads="1"/>
              </p:cNvSpPr>
              <p:nvPr/>
            </p:nvSpPr>
            <p:spPr bwMode="auto">
              <a:xfrm>
                <a:off x="1296" y="1968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46" name="AutoShape 6"/>
              <p:cNvSpPr>
                <a:spLocks noChangeArrowheads="1"/>
              </p:cNvSpPr>
              <p:nvPr/>
            </p:nvSpPr>
            <p:spPr bwMode="auto">
              <a:xfrm>
                <a:off x="1632" y="1968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47" name="AutoShape 7"/>
              <p:cNvSpPr>
                <a:spLocks noChangeArrowheads="1"/>
              </p:cNvSpPr>
              <p:nvPr/>
            </p:nvSpPr>
            <p:spPr bwMode="auto">
              <a:xfrm>
                <a:off x="1968" y="1968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5848" name="AutoShape 8"/>
            <p:cNvSpPr>
              <a:spLocks noChangeArrowheads="1"/>
            </p:cNvSpPr>
            <p:nvPr/>
          </p:nvSpPr>
          <p:spPr bwMode="auto">
            <a:xfrm rot="-5400000">
              <a:off x="4847" y="1535"/>
              <a:ext cx="480" cy="480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49" name="AutoShape 9"/>
            <p:cNvSpPr>
              <a:spLocks noChangeArrowheads="1"/>
            </p:cNvSpPr>
            <p:nvPr/>
          </p:nvSpPr>
          <p:spPr bwMode="auto">
            <a:xfrm rot="-5400000">
              <a:off x="4847" y="1199"/>
              <a:ext cx="480" cy="480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5850" name="AutoShape 10"/>
          <p:cNvSpPr>
            <a:spLocks noChangeArrowheads="1"/>
          </p:cNvSpPr>
          <p:nvPr/>
        </p:nvSpPr>
        <p:spPr bwMode="auto">
          <a:xfrm>
            <a:off x="611188" y="1773238"/>
            <a:ext cx="547687" cy="490537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68313" y="4868863"/>
            <a:ext cx="719137" cy="1439862"/>
            <a:chOff x="3408" y="1680"/>
            <a:chExt cx="816" cy="1488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3744" y="1680"/>
              <a:ext cx="480" cy="1488"/>
              <a:chOff x="4631" y="1319"/>
              <a:chExt cx="480" cy="1488"/>
            </a:xfrm>
          </p:grpSpPr>
          <p:sp>
            <p:nvSpPr>
              <p:cNvPr id="35853" name="AutoShape 13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2327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54" name="AutoShape 14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991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55" name="AutoShape 15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655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56" name="AutoShape 16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319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3408" y="1680"/>
              <a:ext cx="480" cy="1488"/>
              <a:chOff x="4631" y="1319"/>
              <a:chExt cx="480" cy="1488"/>
            </a:xfrm>
          </p:grpSpPr>
          <p:sp>
            <p:nvSpPr>
              <p:cNvPr id="35858" name="AutoShape 18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2327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59" name="AutoShape 19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991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60" name="AutoShape 20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655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61" name="AutoShape 21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319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3779838" y="5300663"/>
            <a:ext cx="2066925" cy="936625"/>
            <a:chOff x="2400" y="2640"/>
            <a:chExt cx="3024" cy="1344"/>
          </a:xfrm>
        </p:grpSpPr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2400" y="3312"/>
              <a:ext cx="3024" cy="672"/>
              <a:chOff x="960" y="2688"/>
              <a:chExt cx="3024" cy="672"/>
            </a:xfrm>
          </p:grpSpPr>
          <p:grpSp>
            <p:nvGrpSpPr>
              <p:cNvPr id="9" name="Group 24"/>
              <p:cNvGrpSpPr>
                <a:grpSpLocks/>
              </p:cNvGrpSpPr>
              <p:nvPr/>
            </p:nvGrpSpPr>
            <p:grpSpPr bwMode="auto">
              <a:xfrm>
                <a:off x="960" y="2688"/>
                <a:ext cx="1680" cy="672"/>
                <a:chOff x="960" y="2448"/>
                <a:chExt cx="1680" cy="672"/>
              </a:xfrm>
            </p:grpSpPr>
            <p:sp>
              <p:nvSpPr>
                <p:cNvPr id="35865" name="AutoShape 25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66" name="AutoShape 26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67" name="AutoShape 27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68" name="AutoShape 28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69" name="AutoShape 29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70" name="AutoShape 30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71" name="AutoShape 31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72" name="AutoShape 32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73" name="AutoShape 33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74" name="AutoShape 34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75" name="AutoShape 35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76" name="AutoShape 36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37"/>
              <p:cNvGrpSpPr>
                <a:grpSpLocks/>
              </p:cNvGrpSpPr>
              <p:nvPr/>
            </p:nvGrpSpPr>
            <p:grpSpPr bwMode="auto">
              <a:xfrm>
                <a:off x="2304" y="2688"/>
                <a:ext cx="1680" cy="672"/>
                <a:chOff x="960" y="2448"/>
                <a:chExt cx="1680" cy="672"/>
              </a:xfrm>
            </p:grpSpPr>
            <p:sp>
              <p:nvSpPr>
                <p:cNvPr id="35878" name="AutoShape 38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79" name="AutoShape 39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0" name="AutoShape 40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1" name="AutoShape 41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2" name="AutoShape 42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3" name="AutoShape 43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4" name="AutoShape 44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5" name="AutoShape 45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6" name="AutoShape 46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7" name="AutoShape 47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8" name="AutoShape 48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9" name="AutoShape 49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1" name="Group 50"/>
            <p:cNvGrpSpPr>
              <a:grpSpLocks/>
            </p:cNvGrpSpPr>
            <p:nvPr/>
          </p:nvGrpSpPr>
          <p:grpSpPr bwMode="auto">
            <a:xfrm>
              <a:off x="2400" y="2976"/>
              <a:ext cx="3024" cy="672"/>
              <a:chOff x="960" y="2352"/>
              <a:chExt cx="3024" cy="672"/>
            </a:xfrm>
          </p:grpSpPr>
          <p:grpSp>
            <p:nvGrpSpPr>
              <p:cNvPr id="12" name="Group 51"/>
              <p:cNvGrpSpPr>
                <a:grpSpLocks/>
              </p:cNvGrpSpPr>
              <p:nvPr/>
            </p:nvGrpSpPr>
            <p:grpSpPr bwMode="auto">
              <a:xfrm>
                <a:off x="960" y="2352"/>
                <a:ext cx="1680" cy="672"/>
                <a:chOff x="960" y="2448"/>
                <a:chExt cx="1680" cy="672"/>
              </a:xfrm>
            </p:grpSpPr>
            <p:sp>
              <p:nvSpPr>
                <p:cNvPr id="35892" name="AutoShape 52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93" name="AutoShape 53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94" name="AutoShape 54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95" name="AutoShape 55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96" name="AutoShape 56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97" name="AutoShape 57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98" name="AutoShape 58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99" name="AutoShape 59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00" name="AutoShape 60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01" name="AutoShape 61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02" name="AutoShape 62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03" name="AutoShape 63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3" name="Group 64"/>
              <p:cNvGrpSpPr>
                <a:grpSpLocks/>
              </p:cNvGrpSpPr>
              <p:nvPr/>
            </p:nvGrpSpPr>
            <p:grpSpPr bwMode="auto">
              <a:xfrm>
                <a:off x="2304" y="2352"/>
                <a:ext cx="1680" cy="672"/>
                <a:chOff x="960" y="2448"/>
                <a:chExt cx="1680" cy="672"/>
              </a:xfrm>
            </p:grpSpPr>
            <p:sp>
              <p:nvSpPr>
                <p:cNvPr id="35905" name="AutoShape 65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06" name="AutoShape 66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07" name="AutoShape 67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08" name="AutoShape 68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09" name="AutoShape 69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10" name="AutoShape 70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11" name="AutoShape 71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12" name="AutoShape 72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13" name="AutoShape 73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14" name="AutoShape 74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15" name="AutoShape 75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16" name="AutoShape 76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4" name="Group 77"/>
            <p:cNvGrpSpPr>
              <a:grpSpLocks/>
            </p:cNvGrpSpPr>
            <p:nvPr/>
          </p:nvGrpSpPr>
          <p:grpSpPr bwMode="auto">
            <a:xfrm>
              <a:off x="2400" y="2640"/>
              <a:ext cx="3024" cy="672"/>
              <a:chOff x="960" y="2016"/>
              <a:chExt cx="3024" cy="672"/>
            </a:xfrm>
          </p:grpSpPr>
          <p:grpSp>
            <p:nvGrpSpPr>
              <p:cNvPr id="15" name="Group 78"/>
              <p:cNvGrpSpPr>
                <a:grpSpLocks/>
              </p:cNvGrpSpPr>
              <p:nvPr/>
            </p:nvGrpSpPr>
            <p:grpSpPr bwMode="auto">
              <a:xfrm>
                <a:off x="960" y="2016"/>
                <a:ext cx="1680" cy="672"/>
                <a:chOff x="960" y="2448"/>
                <a:chExt cx="1680" cy="672"/>
              </a:xfrm>
            </p:grpSpPr>
            <p:sp>
              <p:nvSpPr>
                <p:cNvPr id="35919" name="AutoShape 79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20" name="AutoShape 80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21" name="AutoShape 81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22" name="AutoShape 82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23" name="AutoShape 83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24" name="AutoShape 84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25" name="AutoShape 85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26" name="AutoShape 86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27" name="AutoShape 87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28" name="AutoShape 88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29" name="AutoShape 89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30" name="AutoShape 90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" name="Group 91"/>
              <p:cNvGrpSpPr>
                <a:grpSpLocks/>
              </p:cNvGrpSpPr>
              <p:nvPr/>
            </p:nvGrpSpPr>
            <p:grpSpPr bwMode="auto">
              <a:xfrm>
                <a:off x="2304" y="2016"/>
                <a:ext cx="1680" cy="672"/>
                <a:chOff x="960" y="2448"/>
                <a:chExt cx="1680" cy="672"/>
              </a:xfrm>
            </p:grpSpPr>
            <p:sp>
              <p:nvSpPr>
                <p:cNvPr id="35932" name="AutoShape 92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33" name="AutoShape 93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34" name="AutoShape 94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35" name="AutoShape 95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36" name="AutoShape 96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37" name="AutoShape 97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38" name="AutoShape 98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39" name="AutoShape 99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40" name="AutoShape 100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41" name="AutoShape 101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42" name="AutoShape 102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43" name="AutoShape 103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99CC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7" name="Group 104"/>
          <p:cNvGrpSpPr>
            <a:grpSpLocks/>
          </p:cNvGrpSpPr>
          <p:nvPr/>
        </p:nvGrpSpPr>
        <p:grpSpPr bwMode="auto">
          <a:xfrm>
            <a:off x="3779838" y="1700213"/>
            <a:ext cx="1944687" cy="576262"/>
            <a:chOff x="384" y="3456"/>
            <a:chExt cx="2352" cy="672"/>
          </a:xfrm>
        </p:grpSpPr>
        <p:grpSp>
          <p:nvGrpSpPr>
            <p:cNvPr id="18" name="Group 105"/>
            <p:cNvGrpSpPr>
              <a:grpSpLocks/>
            </p:cNvGrpSpPr>
            <p:nvPr/>
          </p:nvGrpSpPr>
          <p:grpSpPr bwMode="auto">
            <a:xfrm>
              <a:off x="384" y="3456"/>
              <a:ext cx="1680" cy="672"/>
              <a:chOff x="960" y="2448"/>
              <a:chExt cx="1680" cy="672"/>
            </a:xfrm>
          </p:grpSpPr>
          <p:sp>
            <p:nvSpPr>
              <p:cNvPr id="35946" name="AutoShape 106"/>
              <p:cNvSpPr>
                <a:spLocks noChangeArrowheads="1"/>
              </p:cNvSpPr>
              <p:nvPr/>
            </p:nvSpPr>
            <p:spPr bwMode="auto">
              <a:xfrm>
                <a:off x="1152" y="2448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47" name="AutoShape 107"/>
              <p:cNvSpPr>
                <a:spLocks noChangeArrowheads="1"/>
              </p:cNvSpPr>
              <p:nvPr/>
            </p:nvSpPr>
            <p:spPr bwMode="auto">
              <a:xfrm>
                <a:off x="1488" y="2448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48" name="AutoShape 108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49" name="AutoShape 109"/>
              <p:cNvSpPr>
                <a:spLocks noChangeArrowheads="1"/>
              </p:cNvSpPr>
              <p:nvPr/>
            </p:nvSpPr>
            <p:spPr bwMode="auto">
              <a:xfrm>
                <a:off x="1056" y="2544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50" name="AutoShape 110"/>
              <p:cNvSpPr>
                <a:spLocks noChangeArrowheads="1"/>
              </p:cNvSpPr>
              <p:nvPr/>
            </p:nvSpPr>
            <p:spPr bwMode="auto">
              <a:xfrm>
                <a:off x="1392" y="2544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51" name="AutoShape 111"/>
              <p:cNvSpPr>
                <a:spLocks noChangeArrowheads="1"/>
              </p:cNvSpPr>
              <p:nvPr/>
            </p:nvSpPr>
            <p:spPr bwMode="auto">
              <a:xfrm>
                <a:off x="1728" y="2544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52" name="AutoShape 112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53" name="AutoShape 113"/>
              <p:cNvSpPr>
                <a:spLocks noChangeArrowheads="1"/>
              </p:cNvSpPr>
              <p:nvPr/>
            </p:nvSpPr>
            <p:spPr bwMode="auto">
              <a:xfrm>
                <a:off x="2064" y="2544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54" name="AutoShape 114"/>
              <p:cNvSpPr>
                <a:spLocks noChangeArrowheads="1"/>
              </p:cNvSpPr>
              <p:nvPr/>
            </p:nvSpPr>
            <p:spPr bwMode="auto">
              <a:xfrm>
                <a:off x="960" y="2640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55" name="AutoShape 115"/>
              <p:cNvSpPr>
                <a:spLocks noChangeArrowheads="1"/>
              </p:cNvSpPr>
              <p:nvPr/>
            </p:nvSpPr>
            <p:spPr bwMode="auto">
              <a:xfrm>
                <a:off x="1296" y="2640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56" name="AutoShape 116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57" name="AutoShape 11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5958" name="AutoShape 118"/>
            <p:cNvSpPr>
              <a:spLocks noChangeArrowheads="1"/>
            </p:cNvSpPr>
            <p:nvPr/>
          </p:nvSpPr>
          <p:spPr bwMode="auto">
            <a:xfrm>
              <a:off x="1920" y="3456"/>
              <a:ext cx="480" cy="480"/>
            </a:xfrm>
            <a:prstGeom prst="cube">
              <a:avLst>
                <a:gd name="adj" fmla="val 25000"/>
              </a:avLst>
            </a:prstGeom>
            <a:solidFill>
              <a:srgbClr val="FF99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59" name="AutoShape 119"/>
            <p:cNvSpPr>
              <a:spLocks noChangeArrowheads="1"/>
            </p:cNvSpPr>
            <p:nvPr/>
          </p:nvSpPr>
          <p:spPr bwMode="auto">
            <a:xfrm>
              <a:off x="2256" y="3456"/>
              <a:ext cx="480" cy="480"/>
            </a:xfrm>
            <a:prstGeom prst="cube">
              <a:avLst>
                <a:gd name="adj" fmla="val 25000"/>
              </a:avLst>
            </a:prstGeom>
            <a:solidFill>
              <a:srgbClr val="FF99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60" name="AutoShape 120"/>
            <p:cNvSpPr>
              <a:spLocks noChangeArrowheads="1"/>
            </p:cNvSpPr>
            <p:nvPr/>
          </p:nvSpPr>
          <p:spPr bwMode="auto">
            <a:xfrm>
              <a:off x="1824" y="3552"/>
              <a:ext cx="480" cy="480"/>
            </a:xfrm>
            <a:prstGeom prst="cube">
              <a:avLst>
                <a:gd name="adj" fmla="val 25000"/>
              </a:avLst>
            </a:prstGeom>
            <a:solidFill>
              <a:srgbClr val="FF99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61" name="AutoShape 121"/>
            <p:cNvSpPr>
              <a:spLocks noChangeArrowheads="1"/>
            </p:cNvSpPr>
            <p:nvPr/>
          </p:nvSpPr>
          <p:spPr bwMode="auto">
            <a:xfrm>
              <a:off x="2160" y="3552"/>
              <a:ext cx="480" cy="480"/>
            </a:xfrm>
            <a:prstGeom prst="cube">
              <a:avLst>
                <a:gd name="adj" fmla="val 25000"/>
              </a:avLst>
            </a:prstGeom>
            <a:solidFill>
              <a:srgbClr val="FF99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62" name="AutoShape 122"/>
            <p:cNvSpPr>
              <a:spLocks noChangeArrowheads="1"/>
            </p:cNvSpPr>
            <p:nvPr/>
          </p:nvSpPr>
          <p:spPr bwMode="auto">
            <a:xfrm>
              <a:off x="1728" y="3648"/>
              <a:ext cx="480" cy="480"/>
            </a:xfrm>
            <a:prstGeom prst="cube">
              <a:avLst>
                <a:gd name="adj" fmla="val 25000"/>
              </a:avLst>
            </a:prstGeom>
            <a:solidFill>
              <a:srgbClr val="FF99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63" name="AutoShape 123"/>
            <p:cNvSpPr>
              <a:spLocks noChangeArrowheads="1"/>
            </p:cNvSpPr>
            <p:nvPr/>
          </p:nvSpPr>
          <p:spPr bwMode="auto">
            <a:xfrm>
              <a:off x="2064" y="3648"/>
              <a:ext cx="480" cy="480"/>
            </a:xfrm>
            <a:prstGeom prst="cube">
              <a:avLst>
                <a:gd name="adj" fmla="val 25000"/>
              </a:avLst>
            </a:prstGeom>
            <a:solidFill>
              <a:srgbClr val="FF99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5966" name="Text Box 126"/>
          <p:cNvSpPr txBox="1">
            <a:spLocks noChangeArrowheads="1"/>
          </p:cNvSpPr>
          <p:nvPr/>
        </p:nvSpPr>
        <p:spPr bwMode="auto">
          <a:xfrm>
            <a:off x="971550" y="1393825"/>
            <a:ext cx="2590800" cy="868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1440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 smtClean="0"/>
              <a:t>  1)</a:t>
            </a:r>
            <a:r>
              <a:rPr lang="en-US" sz="6600" b="1" dirty="0"/>
              <a:t>V</a:t>
            </a:r>
            <a:r>
              <a:rPr lang="ru-RU" sz="6600" b="1" dirty="0"/>
              <a:t>=1</a:t>
            </a:r>
          </a:p>
        </p:txBody>
      </p:sp>
      <p:sp>
        <p:nvSpPr>
          <p:cNvPr id="35967" name="Text Box 127"/>
          <p:cNvSpPr txBox="1">
            <a:spLocks noChangeArrowheads="1"/>
          </p:cNvSpPr>
          <p:nvPr/>
        </p:nvSpPr>
        <p:spPr bwMode="auto">
          <a:xfrm>
            <a:off x="971550" y="3068638"/>
            <a:ext cx="2743200" cy="868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1440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 smtClean="0"/>
              <a:t>  2)</a:t>
            </a:r>
            <a:r>
              <a:rPr lang="en-US" sz="6600" b="1" dirty="0"/>
              <a:t>V</a:t>
            </a:r>
            <a:r>
              <a:rPr lang="ru-RU" sz="6600" b="1" dirty="0"/>
              <a:t>=6</a:t>
            </a:r>
          </a:p>
        </p:txBody>
      </p:sp>
      <p:sp>
        <p:nvSpPr>
          <p:cNvPr id="35968" name="Text Box 128"/>
          <p:cNvSpPr txBox="1">
            <a:spLocks noChangeArrowheads="1"/>
          </p:cNvSpPr>
          <p:nvPr/>
        </p:nvSpPr>
        <p:spPr bwMode="auto">
          <a:xfrm>
            <a:off x="971550" y="5013325"/>
            <a:ext cx="2590800" cy="868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1440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 smtClean="0"/>
              <a:t>  3)</a:t>
            </a:r>
            <a:r>
              <a:rPr lang="en-US" sz="6600" b="1" dirty="0"/>
              <a:t>V</a:t>
            </a:r>
            <a:r>
              <a:rPr lang="ru-RU" sz="6600" b="1" dirty="0"/>
              <a:t>=8</a:t>
            </a:r>
          </a:p>
        </p:txBody>
      </p:sp>
      <p:sp>
        <p:nvSpPr>
          <p:cNvPr id="35969" name="Text Box 129"/>
          <p:cNvSpPr txBox="1">
            <a:spLocks noChangeArrowheads="1"/>
          </p:cNvSpPr>
          <p:nvPr/>
        </p:nvSpPr>
        <p:spPr bwMode="auto">
          <a:xfrm>
            <a:off x="5789613" y="1393825"/>
            <a:ext cx="2743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/>
              <a:t>4)</a:t>
            </a:r>
            <a:r>
              <a:rPr lang="en-US" sz="6600" b="1" dirty="0"/>
              <a:t>V</a:t>
            </a:r>
            <a:r>
              <a:rPr lang="ru-RU" sz="6600" b="1" dirty="0"/>
              <a:t>=18</a:t>
            </a:r>
          </a:p>
        </p:txBody>
      </p:sp>
      <p:sp>
        <p:nvSpPr>
          <p:cNvPr id="35970" name="Text Box 130"/>
          <p:cNvSpPr txBox="1">
            <a:spLocks noChangeArrowheads="1"/>
          </p:cNvSpPr>
          <p:nvPr/>
        </p:nvSpPr>
        <p:spPr bwMode="auto">
          <a:xfrm>
            <a:off x="5651500" y="4868863"/>
            <a:ext cx="3048000" cy="90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1800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 smtClean="0"/>
              <a:t>  7)</a:t>
            </a:r>
            <a:r>
              <a:rPr lang="en-US" sz="6600" b="1" dirty="0"/>
              <a:t>V</a:t>
            </a:r>
            <a:r>
              <a:rPr lang="ru-RU" sz="6600" b="1" dirty="0"/>
              <a:t>=72</a:t>
            </a:r>
          </a:p>
        </p:txBody>
      </p:sp>
      <p:grpSp>
        <p:nvGrpSpPr>
          <p:cNvPr id="19" name="Group 137"/>
          <p:cNvGrpSpPr>
            <a:grpSpLocks/>
          </p:cNvGrpSpPr>
          <p:nvPr/>
        </p:nvGrpSpPr>
        <p:grpSpPr bwMode="auto">
          <a:xfrm>
            <a:off x="4427538" y="3716338"/>
            <a:ext cx="935037" cy="1241425"/>
            <a:chOff x="1920" y="2880"/>
            <a:chExt cx="1056" cy="1296"/>
          </a:xfrm>
        </p:grpSpPr>
        <p:sp>
          <p:nvSpPr>
            <p:cNvPr id="35978" name="AutoShape 138" descr="aqua"/>
            <p:cNvSpPr>
              <a:spLocks noChangeArrowheads="1"/>
            </p:cNvSpPr>
            <p:nvPr/>
          </p:nvSpPr>
          <p:spPr bwMode="auto">
            <a:xfrm>
              <a:off x="2208" y="2880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79" name="AutoShape 139" descr="aqua"/>
            <p:cNvSpPr>
              <a:spLocks noChangeArrowheads="1"/>
            </p:cNvSpPr>
            <p:nvPr/>
          </p:nvSpPr>
          <p:spPr bwMode="auto">
            <a:xfrm>
              <a:off x="2112" y="297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80" name="AutoShape 140" descr="aqua"/>
            <p:cNvSpPr>
              <a:spLocks noChangeArrowheads="1"/>
            </p:cNvSpPr>
            <p:nvPr/>
          </p:nvSpPr>
          <p:spPr bwMode="auto">
            <a:xfrm>
              <a:off x="2016" y="3072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81" name="AutoShape 141" descr="aqua"/>
            <p:cNvSpPr>
              <a:spLocks noChangeArrowheads="1"/>
            </p:cNvSpPr>
            <p:nvPr/>
          </p:nvSpPr>
          <p:spPr bwMode="auto">
            <a:xfrm>
              <a:off x="2208" y="345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82" name="AutoShape 142" descr="aqua"/>
            <p:cNvSpPr>
              <a:spLocks noChangeArrowheads="1"/>
            </p:cNvSpPr>
            <p:nvPr/>
          </p:nvSpPr>
          <p:spPr bwMode="auto">
            <a:xfrm>
              <a:off x="2112" y="3552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83" name="AutoShape 143" descr="aqua"/>
            <p:cNvSpPr>
              <a:spLocks noChangeArrowheads="1"/>
            </p:cNvSpPr>
            <p:nvPr/>
          </p:nvSpPr>
          <p:spPr bwMode="auto">
            <a:xfrm>
              <a:off x="2016" y="364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84" name="AutoShape 144" descr="aqua"/>
            <p:cNvSpPr>
              <a:spLocks noChangeArrowheads="1"/>
            </p:cNvSpPr>
            <p:nvPr/>
          </p:nvSpPr>
          <p:spPr bwMode="auto">
            <a:xfrm>
              <a:off x="1920" y="3744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</p:txBody>
        </p:sp>
        <p:sp>
          <p:nvSpPr>
            <p:cNvPr id="35985" name="AutoShape 145" descr="aqua"/>
            <p:cNvSpPr>
              <a:spLocks noChangeArrowheads="1"/>
            </p:cNvSpPr>
            <p:nvPr/>
          </p:nvSpPr>
          <p:spPr bwMode="auto">
            <a:xfrm>
              <a:off x="2544" y="345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86" name="AutoShape 146" descr="aqua"/>
            <p:cNvSpPr>
              <a:spLocks noChangeArrowheads="1"/>
            </p:cNvSpPr>
            <p:nvPr/>
          </p:nvSpPr>
          <p:spPr bwMode="auto">
            <a:xfrm>
              <a:off x="2448" y="3552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87" name="AutoShape 147" descr="aqua"/>
            <p:cNvSpPr>
              <a:spLocks noChangeArrowheads="1"/>
            </p:cNvSpPr>
            <p:nvPr/>
          </p:nvSpPr>
          <p:spPr bwMode="auto">
            <a:xfrm>
              <a:off x="2352" y="364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88" name="AutoShape 148" descr="aqua"/>
            <p:cNvSpPr>
              <a:spLocks noChangeArrowheads="1"/>
            </p:cNvSpPr>
            <p:nvPr/>
          </p:nvSpPr>
          <p:spPr bwMode="auto">
            <a:xfrm>
              <a:off x="2256" y="3744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89" name="AutoShape 149" descr="aqua"/>
            <p:cNvSpPr>
              <a:spLocks noChangeArrowheads="1"/>
            </p:cNvSpPr>
            <p:nvPr/>
          </p:nvSpPr>
          <p:spPr bwMode="auto">
            <a:xfrm>
              <a:off x="2544" y="316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90" name="AutoShape 150" descr="aqua"/>
            <p:cNvSpPr>
              <a:spLocks noChangeArrowheads="1"/>
            </p:cNvSpPr>
            <p:nvPr/>
          </p:nvSpPr>
          <p:spPr bwMode="auto">
            <a:xfrm>
              <a:off x="2448" y="3264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91" name="AutoShape 151" descr="aqua"/>
            <p:cNvSpPr>
              <a:spLocks noChangeArrowheads="1"/>
            </p:cNvSpPr>
            <p:nvPr/>
          </p:nvSpPr>
          <p:spPr bwMode="auto">
            <a:xfrm>
              <a:off x="2352" y="3360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92" name="AutoShape 152" descr="aqua"/>
            <p:cNvSpPr>
              <a:spLocks noChangeArrowheads="1"/>
            </p:cNvSpPr>
            <p:nvPr/>
          </p:nvSpPr>
          <p:spPr bwMode="auto">
            <a:xfrm>
              <a:off x="2208" y="316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93" name="AutoShape 153" descr="aqua"/>
            <p:cNvSpPr>
              <a:spLocks noChangeArrowheads="1"/>
            </p:cNvSpPr>
            <p:nvPr/>
          </p:nvSpPr>
          <p:spPr bwMode="auto">
            <a:xfrm>
              <a:off x="2112" y="321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94" name="AutoShape 154" descr="aqua"/>
            <p:cNvSpPr>
              <a:spLocks noChangeArrowheads="1"/>
            </p:cNvSpPr>
            <p:nvPr/>
          </p:nvSpPr>
          <p:spPr bwMode="auto">
            <a:xfrm>
              <a:off x="2016" y="3312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95" name="AutoShape 155" descr="aqua"/>
            <p:cNvSpPr>
              <a:spLocks noChangeArrowheads="1"/>
            </p:cNvSpPr>
            <p:nvPr/>
          </p:nvSpPr>
          <p:spPr bwMode="auto">
            <a:xfrm>
              <a:off x="1920" y="345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96" name="AutoShape 156" descr="aqua"/>
            <p:cNvSpPr>
              <a:spLocks noChangeArrowheads="1"/>
            </p:cNvSpPr>
            <p:nvPr/>
          </p:nvSpPr>
          <p:spPr bwMode="auto">
            <a:xfrm>
              <a:off x="2256" y="345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97" name="AutoShape 157" descr="aqua"/>
            <p:cNvSpPr>
              <a:spLocks noChangeArrowheads="1"/>
            </p:cNvSpPr>
            <p:nvPr/>
          </p:nvSpPr>
          <p:spPr bwMode="auto">
            <a:xfrm>
              <a:off x="2544" y="2880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98" name="AutoShape 158" descr="aqua"/>
            <p:cNvSpPr>
              <a:spLocks noChangeArrowheads="1"/>
            </p:cNvSpPr>
            <p:nvPr/>
          </p:nvSpPr>
          <p:spPr bwMode="auto">
            <a:xfrm>
              <a:off x="2448" y="297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99" name="AutoShape 159" descr="aqua"/>
            <p:cNvSpPr>
              <a:spLocks noChangeArrowheads="1"/>
            </p:cNvSpPr>
            <p:nvPr/>
          </p:nvSpPr>
          <p:spPr bwMode="auto">
            <a:xfrm>
              <a:off x="2352" y="3072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000" name="AutoShape 160" descr="aqua"/>
            <p:cNvSpPr>
              <a:spLocks noChangeArrowheads="1"/>
            </p:cNvSpPr>
            <p:nvPr/>
          </p:nvSpPr>
          <p:spPr bwMode="auto">
            <a:xfrm>
              <a:off x="1920" y="316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001" name="AutoShape 161" descr="aqua"/>
            <p:cNvSpPr>
              <a:spLocks noChangeArrowheads="1"/>
            </p:cNvSpPr>
            <p:nvPr/>
          </p:nvSpPr>
          <p:spPr bwMode="auto">
            <a:xfrm>
              <a:off x="2256" y="316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</p:txBody>
        </p:sp>
      </p:grpSp>
      <p:grpSp>
        <p:nvGrpSpPr>
          <p:cNvPr id="20" name="Group 162"/>
          <p:cNvGrpSpPr>
            <a:grpSpLocks/>
          </p:cNvGrpSpPr>
          <p:nvPr/>
        </p:nvGrpSpPr>
        <p:grpSpPr bwMode="auto">
          <a:xfrm>
            <a:off x="4643438" y="2565400"/>
            <a:ext cx="792162" cy="792163"/>
            <a:chOff x="432" y="1008"/>
            <a:chExt cx="816" cy="816"/>
          </a:xfrm>
        </p:grpSpPr>
        <p:sp>
          <p:nvSpPr>
            <p:cNvPr id="36003" name="AutoShape 163"/>
            <p:cNvSpPr>
              <a:spLocks noChangeArrowheads="1"/>
            </p:cNvSpPr>
            <p:nvPr/>
          </p:nvSpPr>
          <p:spPr bwMode="auto">
            <a:xfrm>
              <a:off x="528" y="1296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004" name="AutoShape 164"/>
            <p:cNvSpPr>
              <a:spLocks noChangeArrowheads="1"/>
            </p:cNvSpPr>
            <p:nvPr/>
          </p:nvSpPr>
          <p:spPr bwMode="auto">
            <a:xfrm>
              <a:off x="432" y="1392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005" name="AutoShape 165"/>
            <p:cNvSpPr>
              <a:spLocks noChangeArrowheads="1"/>
            </p:cNvSpPr>
            <p:nvPr/>
          </p:nvSpPr>
          <p:spPr bwMode="auto">
            <a:xfrm>
              <a:off x="528" y="1008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006" name="AutoShape 166"/>
            <p:cNvSpPr>
              <a:spLocks noChangeArrowheads="1"/>
            </p:cNvSpPr>
            <p:nvPr/>
          </p:nvSpPr>
          <p:spPr bwMode="auto">
            <a:xfrm>
              <a:off x="816" y="1296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007" name="AutoShape 167"/>
            <p:cNvSpPr>
              <a:spLocks noChangeArrowheads="1"/>
            </p:cNvSpPr>
            <p:nvPr/>
          </p:nvSpPr>
          <p:spPr bwMode="auto">
            <a:xfrm>
              <a:off x="720" y="1392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008" name="AutoShape 168"/>
            <p:cNvSpPr>
              <a:spLocks noChangeArrowheads="1"/>
            </p:cNvSpPr>
            <p:nvPr/>
          </p:nvSpPr>
          <p:spPr bwMode="auto">
            <a:xfrm>
              <a:off x="816" y="1008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009" name="AutoShape 169"/>
            <p:cNvSpPr>
              <a:spLocks noChangeArrowheads="1"/>
            </p:cNvSpPr>
            <p:nvPr/>
          </p:nvSpPr>
          <p:spPr bwMode="auto">
            <a:xfrm>
              <a:off x="432" y="1104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010" name="AutoShape 170"/>
            <p:cNvSpPr>
              <a:spLocks noChangeArrowheads="1"/>
            </p:cNvSpPr>
            <p:nvPr/>
          </p:nvSpPr>
          <p:spPr bwMode="auto">
            <a:xfrm>
              <a:off x="720" y="1104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6011" name="Text Box 171"/>
          <p:cNvSpPr txBox="1">
            <a:spLocks noChangeArrowheads="1"/>
          </p:cNvSpPr>
          <p:nvPr/>
        </p:nvSpPr>
        <p:spPr bwMode="auto">
          <a:xfrm>
            <a:off x="5411788" y="2492375"/>
            <a:ext cx="3048000" cy="90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1800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 smtClean="0"/>
              <a:t>    5)</a:t>
            </a:r>
            <a:r>
              <a:rPr lang="en-US" sz="6600" b="1" dirty="0"/>
              <a:t>V</a:t>
            </a:r>
            <a:r>
              <a:rPr lang="ru-RU" sz="6600" b="1" dirty="0"/>
              <a:t>=8</a:t>
            </a:r>
          </a:p>
        </p:txBody>
      </p:sp>
      <p:sp>
        <p:nvSpPr>
          <p:cNvPr id="36012" name="Text Box 172"/>
          <p:cNvSpPr txBox="1">
            <a:spLocks noChangeArrowheads="1"/>
          </p:cNvSpPr>
          <p:nvPr/>
        </p:nvSpPr>
        <p:spPr bwMode="auto">
          <a:xfrm>
            <a:off x="5580063" y="3716338"/>
            <a:ext cx="3048000" cy="941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2160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 smtClean="0"/>
              <a:t>  6)</a:t>
            </a:r>
            <a:r>
              <a:rPr lang="en-US" sz="6600" b="1" dirty="0"/>
              <a:t>V</a:t>
            </a:r>
            <a:r>
              <a:rPr lang="ru-RU" sz="6600" b="1" dirty="0"/>
              <a:t>=24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50" name="Text Box 14"/>
          <p:cNvSpPr txBox="1">
            <a:spLocks noChangeArrowheads="1"/>
          </p:cNvSpPr>
          <p:nvPr/>
        </p:nvSpPr>
        <p:spPr bwMode="auto">
          <a:xfrm>
            <a:off x="696913" y="2798763"/>
            <a:ext cx="903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baseline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1м</a:t>
            </a:r>
            <a:r>
              <a:rPr lang="ru-RU" sz="3600" b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3600" b="1" baseline="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72858" name="Text Box 122"/>
          <p:cNvSpPr txBox="1">
            <a:spLocks noChangeArrowheads="1"/>
          </p:cNvSpPr>
          <p:nvPr/>
        </p:nvSpPr>
        <p:spPr bwMode="auto">
          <a:xfrm>
            <a:off x="1600200" y="771525"/>
            <a:ext cx="5613400" cy="8239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4800" baseline="0" dirty="0" smtClean="0">
                <a:solidFill>
                  <a:srgbClr val="FF0000"/>
                </a:solidFill>
                <a:latin typeface="Monotype Corsiva" pitchFamily="66" charset="0"/>
              </a:rPr>
              <a:t>Одиниці об’єму</a:t>
            </a:r>
            <a:endParaRPr lang="uk-UA" sz="4800" baseline="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72863" name="Text Box 127"/>
          <p:cNvSpPr txBox="1">
            <a:spLocks noChangeArrowheads="1"/>
          </p:cNvSpPr>
          <p:nvPr/>
        </p:nvSpPr>
        <p:spPr bwMode="auto">
          <a:xfrm>
            <a:off x="2538413" y="2862263"/>
            <a:ext cx="119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baseline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1дм</a:t>
            </a:r>
            <a:r>
              <a:rPr lang="ru-RU" sz="3600" b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3600" b="1" baseline="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72864" name="Text Box 128"/>
          <p:cNvSpPr txBox="1">
            <a:spLocks noChangeArrowheads="1"/>
          </p:cNvSpPr>
          <p:nvPr/>
        </p:nvSpPr>
        <p:spPr bwMode="auto">
          <a:xfrm>
            <a:off x="4494213" y="2836863"/>
            <a:ext cx="1157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baseline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1см</a:t>
            </a:r>
            <a:r>
              <a:rPr lang="ru-RU" sz="3600" b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3600" b="1" baseline="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72865" name="Text Box 129"/>
          <p:cNvSpPr txBox="1">
            <a:spLocks noChangeArrowheads="1"/>
          </p:cNvSpPr>
          <p:nvPr/>
        </p:nvSpPr>
        <p:spPr bwMode="auto">
          <a:xfrm>
            <a:off x="6780213" y="2862263"/>
            <a:ext cx="1241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baseline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1мм</a:t>
            </a:r>
            <a:r>
              <a:rPr lang="ru-RU" sz="3600" b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3600" b="1" baseline="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72866" name="Freeform 130"/>
          <p:cNvSpPr>
            <a:spLocks/>
          </p:cNvSpPr>
          <p:nvPr/>
        </p:nvSpPr>
        <p:spPr bwMode="auto">
          <a:xfrm>
            <a:off x="1384300" y="3517900"/>
            <a:ext cx="16383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6" y="344"/>
              </a:cxn>
              <a:cxn ang="0">
                <a:pos x="1288" y="0"/>
              </a:cxn>
            </a:cxnLst>
            <a:rect l="0" t="0" r="r" b="b"/>
            <a:pathLst>
              <a:path w="1288" h="344">
                <a:moveTo>
                  <a:pt x="0" y="0"/>
                </a:moveTo>
                <a:cubicBezTo>
                  <a:pt x="220" y="172"/>
                  <a:pt x="441" y="344"/>
                  <a:pt x="656" y="344"/>
                </a:cubicBezTo>
                <a:cubicBezTo>
                  <a:pt x="871" y="344"/>
                  <a:pt x="1079" y="172"/>
                  <a:pt x="1288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2868" name="Freeform 132"/>
          <p:cNvSpPr>
            <a:spLocks/>
          </p:cNvSpPr>
          <p:nvPr/>
        </p:nvSpPr>
        <p:spPr bwMode="auto">
          <a:xfrm>
            <a:off x="3505200" y="3568700"/>
            <a:ext cx="16383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6" y="344"/>
              </a:cxn>
              <a:cxn ang="0">
                <a:pos x="1288" y="0"/>
              </a:cxn>
            </a:cxnLst>
            <a:rect l="0" t="0" r="r" b="b"/>
            <a:pathLst>
              <a:path w="1288" h="344">
                <a:moveTo>
                  <a:pt x="0" y="0"/>
                </a:moveTo>
                <a:cubicBezTo>
                  <a:pt x="220" y="172"/>
                  <a:pt x="441" y="344"/>
                  <a:pt x="656" y="344"/>
                </a:cubicBezTo>
                <a:cubicBezTo>
                  <a:pt x="871" y="344"/>
                  <a:pt x="1079" y="172"/>
                  <a:pt x="1288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2869" name="Freeform 133"/>
          <p:cNvSpPr>
            <a:spLocks/>
          </p:cNvSpPr>
          <p:nvPr/>
        </p:nvSpPr>
        <p:spPr bwMode="auto">
          <a:xfrm>
            <a:off x="5562600" y="3606800"/>
            <a:ext cx="16383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6" y="344"/>
              </a:cxn>
              <a:cxn ang="0">
                <a:pos x="1288" y="0"/>
              </a:cxn>
            </a:cxnLst>
            <a:rect l="0" t="0" r="r" b="b"/>
            <a:pathLst>
              <a:path w="1288" h="344">
                <a:moveTo>
                  <a:pt x="0" y="0"/>
                </a:moveTo>
                <a:cubicBezTo>
                  <a:pt x="220" y="172"/>
                  <a:pt x="441" y="344"/>
                  <a:pt x="656" y="344"/>
                </a:cubicBezTo>
                <a:cubicBezTo>
                  <a:pt x="871" y="344"/>
                  <a:pt x="1079" y="172"/>
                  <a:pt x="1288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2870" name="Text Box 134"/>
          <p:cNvSpPr txBox="1">
            <a:spLocks noChangeArrowheads="1"/>
          </p:cNvSpPr>
          <p:nvPr/>
        </p:nvSpPr>
        <p:spPr bwMode="auto">
          <a:xfrm>
            <a:off x="1624013" y="3973513"/>
            <a:ext cx="1301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baseline="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1000</a:t>
            </a:r>
          </a:p>
        </p:txBody>
      </p:sp>
      <p:sp>
        <p:nvSpPr>
          <p:cNvPr id="372871" name="Text Box 135"/>
          <p:cNvSpPr txBox="1">
            <a:spLocks noChangeArrowheads="1"/>
          </p:cNvSpPr>
          <p:nvPr/>
        </p:nvSpPr>
        <p:spPr bwMode="auto">
          <a:xfrm>
            <a:off x="3732213" y="3986213"/>
            <a:ext cx="1301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baseline="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1000</a:t>
            </a:r>
          </a:p>
        </p:txBody>
      </p:sp>
      <p:sp>
        <p:nvSpPr>
          <p:cNvPr id="372872" name="Text Box 136"/>
          <p:cNvSpPr txBox="1">
            <a:spLocks noChangeArrowheads="1"/>
          </p:cNvSpPr>
          <p:nvPr/>
        </p:nvSpPr>
        <p:spPr bwMode="auto">
          <a:xfrm>
            <a:off x="5751513" y="3948113"/>
            <a:ext cx="1301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baseline="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1000</a:t>
            </a:r>
          </a:p>
        </p:txBody>
      </p:sp>
      <p:grpSp>
        <p:nvGrpSpPr>
          <p:cNvPr id="372873" name="Group 137"/>
          <p:cNvGrpSpPr>
            <a:grpSpLocks/>
          </p:cNvGrpSpPr>
          <p:nvPr/>
        </p:nvGrpSpPr>
        <p:grpSpPr bwMode="auto">
          <a:xfrm>
            <a:off x="25400" y="76200"/>
            <a:ext cx="9067800" cy="6705600"/>
            <a:chOff x="168" y="176"/>
            <a:chExt cx="5408" cy="3928"/>
          </a:xfrm>
        </p:grpSpPr>
        <p:sp>
          <p:nvSpPr>
            <p:cNvPr id="372874" name="Freeform 138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2875" name="Freeform 139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2876" name="Freeform 140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2877" name="Freeform 141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2878" name="Freeform 142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2879" name="Freeform 143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2880" name="Freeform 144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2881" name="Freeform 145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2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2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2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28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28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28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28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28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28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28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28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2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2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2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2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28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28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28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28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28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28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28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28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2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2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2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28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28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28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28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28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28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28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28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2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2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2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2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28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28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28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28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28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28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28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28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2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2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2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28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28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28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28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28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28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28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28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72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2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2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2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28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2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28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2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28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2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28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28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50" grpId="0"/>
      <p:bldP spid="372863" grpId="0"/>
      <p:bldP spid="372864" grpId="0"/>
      <p:bldP spid="372865" grpId="0"/>
      <p:bldP spid="372866" grpId="0" animBg="1"/>
      <p:bldP spid="372868" grpId="0" animBg="1"/>
      <p:bldP spid="372869" grpId="0" animBg="1"/>
      <p:bldP spid="372870" grpId="0"/>
      <p:bldP spid="372871" grpId="0"/>
      <p:bldP spid="3728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Freeform 2" descr="Пергамент"/>
          <p:cNvSpPr>
            <a:spLocks/>
          </p:cNvSpPr>
          <p:nvPr/>
        </p:nvSpPr>
        <p:spPr bwMode="auto">
          <a:xfrm>
            <a:off x="-25400" y="12700"/>
            <a:ext cx="2540000" cy="6896100"/>
          </a:xfrm>
          <a:custGeom>
            <a:avLst/>
            <a:gdLst/>
            <a:ahLst/>
            <a:cxnLst>
              <a:cxn ang="0">
                <a:pos x="1600" y="3112"/>
              </a:cxn>
              <a:cxn ang="0">
                <a:pos x="1568" y="888"/>
              </a:cxn>
              <a:cxn ang="0">
                <a:pos x="632" y="0"/>
              </a:cxn>
              <a:cxn ang="0">
                <a:pos x="8" y="0"/>
              </a:cxn>
              <a:cxn ang="0">
                <a:pos x="0" y="4344"/>
              </a:cxn>
              <a:cxn ang="0">
                <a:pos x="1600" y="3112"/>
              </a:cxn>
            </a:cxnLst>
            <a:rect l="0" t="0" r="r" b="b"/>
            <a:pathLst>
              <a:path w="1600" h="4344">
                <a:moveTo>
                  <a:pt x="1600" y="3112"/>
                </a:moveTo>
                <a:lnTo>
                  <a:pt x="1568" y="888"/>
                </a:lnTo>
                <a:lnTo>
                  <a:pt x="632" y="0"/>
                </a:lnTo>
                <a:lnTo>
                  <a:pt x="8" y="0"/>
                </a:lnTo>
                <a:lnTo>
                  <a:pt x="0" y="4344"/>
                </a:lnTo>
                <a:lnTo>
                  <a:pt x="1600" y="311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07" name="Freeform 3" descr="Пергамент"/>
          <p:cNvSpPr>
            <a:spLocks/>
          </p:cNvSpPr>
          <p:nvPr/>
        </p:nvSpPr>
        <p:spPr bwMode="auto">
          <a:xfrm>
            <a:off x="2463800" y="1409700"/>
            <a:ext cx="4533900" cy="3556000"/>
          </a:xfrm>
          <a:custGeom>
            <a:avLst/>
            <a:gdLst/>
            <a:ahLst/>
            <a:cxnLst>
              <a:cxn ang="0">
                <a:pos x="32" y="2240"/>
              </a:cxn>
              <a:cxn ang="0">
                <a:pos x="2856" y="2224"/>
              </a:cxn>
              <a:cxn ang="0">
                <a:pos x="2808" y="16"/>
              </a:cxn>
              <a:cxn ang="0">
                <a:pos x="0" y="0"/>
              </a:cxn>
              <a:cxn ang="0">
                <a:pos x="32" y="2240"/>
              </a:cxn>
            </a:cxnLst>
            <a:rect l="0" t="0" r="r" b="b"/>
            <a:pathLst>
              <a:path w="2856" h="2240">
                <a:moveTo>
                  <a:pt x="32" y="2240"/>
                </a:moveTo>
                <a:lnTo>
                  <a:pt x="2856" y="2224"/>
                </a:lnTo>
                <a:lnTo>
                  <a:pt x="2808" y="16"/>
                </a:lnTo>
                <a:lnTo>
                  <a:pt x="0" y="0"/>
                </a:lnTo>
                <a:lnTo>
                  <a:pt x="32" y="224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08" name="Line 4"/>
          <p:cNvSpPr>
            <a:spLocks noChangeShapeType="1"/>
          </p:cNvSpPr>
          <p:nvPr/>
        </p:nvSpPr>
        <p:spPr bwMode="auto">
          <a:xfrm>
            <a:off x="2463800" y="1422400"/>
            <a:ext cx="448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09" name="Text Box 5"/>
          <p:cNvSpPr txBox="1">
            <a:spLocks noChangeArrowheads="1"/>
          </p:cNvSpPr>
          <p:nvPr/>
        </p:nvSpPr>
        <p:spPr bwMode="auto">
          <a:xfrm rot="16200000">
            <a:off x="1361281" y="2478882"/>
            <a:ext cx="14890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3м</a:t>
            </a:r>
            <a:r>
              <a:rPr lang="ru-RU" sz="5400" b="1" i="1" baseline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</a:p>
        </p:txBody>
      </p:sp>
      <p:sp>
        <p:nvSpPr>
          <p:cNvPr id="405510" name="Freeform 6" descr="Папирус"/>
          <p:cNvSpPr>
            <a:spLocks/>
          </p:cNvSpPr>
          <p:nvPr/>
        </p:nvSpPr>
        <p:spPr bwMode="auto">
          <a:xfrm>
            <a:off x="2857500" y="2413000"/>
            <a:ext cx="1295400" cy="2552700"/>
          </a:xfrm>
          <a:custGeom>
            <a:avLst/>
            <a:gdLst/>
            <a:ahLst/>
            <a:cxnLst>
              <a:cxn ang="0">
                <a:pos x="24" y="1592"/>
              </a:cxn>
              <a:cxn ang="0">
                <a:pos x="0" y="0"/>
              </a:cxn>
              <a:cxn ang="0">
                <a:pos x="808" y="0"/>
              </a:cxn>
              <a:cxn ang="0">
                <a:pos x="816" y="1600"/>
              </a:cxn>
              <a:cxn ang="0">
                <a:pos x="24" y="1608"/>
              </a:cxn>
            </a:cxnLst>
            <a:rect l="0" t="0" r="r" b="b"/>
            <a:pathLst>
              <a:path w="816" h="1608">
                <a:moveTo>
                  <a:pt x="24" y="1592"/>
                </a:moveTo>
                <a:lnTo>
                  <a:pt x="0" y="0"/>
                </a:lnTo>
                <a:lnTo>
                  <a:pt x="808" y="0"/>
                </a:lnTo>
                <a:lnTo>
                  <a:pt x="816" y="1600"/>
                </a:lnTo>
                <a:lnTo>
                  <a:pt x="24" y="1608"/>
                </a:lnTo>
              </a:path>
            </a:pathLst>
          </a:custGeom>
          <a:blipFill dpi="0" rotWithShape="1">
            <a:blip r:embed="rId4" cstate="print"/>
            <a:srcRect/>
            <a:tile tx="0" ty="0" sx="100000" sy="100000" flip="none" algn="tl"/>
          </a:blip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11" name="Line 7"/>
          <p:cNvSpPr>
            <a:spLocks noChangeShapeType="1"/>
          </p:cNvSpPr>
          <p:nvPr/>
        </p:nvSpPr>
        <p:spPr bwMode="auto">
          <a:xfrm>
            <a:off x="2552700" y="4965700"/>
            <a:ext cx="448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12" name="Freeform 8"/>
          <p:cNvSpPr>
            <a:spLocks/>
          </p:cNvSpPr>
          <p:nvPr/>
        </p:nvSpPr>
        <p:spPr bwMode="auto">
          <a:xfrm>
            <a:off x="2489200" y="1435100"/>
            <a:ext cx="50800" cy="3568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2248"/>
              </a:cxn>
            </a:cxnLst>
            <a:rect l="0" t="0" r="r" b="b"/>
            <a:pathLst>
              <a:path w="32" h="2248">
                <a:moveTo>
                  <a:pt x="0" y="0"/>
                </a:moveTo>
                <a:lnTo>
                  <a:pt x="32" y="22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13" name="Freeform 9"/>
          <p:cNvSpPr>
            <a:spLocks/>
          </p:cNvSpPr>
          <p:nvPr/>
        </p:nvSpPr>
        <p:spPr bwMode="auto">
          <a:xfrm>
            <a:off x="6946900" y="1422400"/>
            <a:ext cx="50800" cy="3568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2248"/>
              </a:cxn>
            </a:cxnLst>
            <a:rect l="0" t="0" r="r" b="b"/>
            <a:pathLst>
              <a:path w="32" h="2248">
                <a:moveTo>
                  <a:pt x="0" y="0"/>
                </a:moveTo>
                <a:lnTo>
                  <a:pt x="32" y="22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14" name="Freeform 10"/>
          <p:cNvSpPr>
            <a:spLocks/>
          </p:cNvSpPr>
          <p:nvPr/>
        </p:nvSpPr>
        <p:spPr bwMode="auto">
          <a:xfrm>
            <a:off x="6934200" y="12700"/>
            <a:ext cx="1676400" cy="1409700"/>
          </a:xfrm>
          <a:custGeom>
            <a:avLst/>
            <a:gdLst/>
            <a:ahLst/>
            <a:cxnLst>
              <a:cxn ang="0">
                <a:pos x="1056" y="0"/>
              </a:cxn>
              <a:cxn ang="0">
                <a:pos x="0" y="888"/>
              </a:cxn>
            </a:cxnLst>
            <a:rect l="0" t="0" r="r" b="b"/>
            <a:pathLst>
              <a:path w="1056" h="888">
                <a:moveTo>
                  <a:pt x="1056" y="0"/>
                </a:moveTo>
                <a:lnTo>
                  <a:pt x="0" y="8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15" name="Freeform 11"/>
          <p:cNvSpPr>
            <a:spLocks/>
          </p:cNvSpPr>
          <p:nvPr/>
        </p:nvSpPr>
        <p:spPr bwMode="auto">
          <a:xfrm>
            <a:off x="101600" y="5003800"/>
            <a:ext cx="2387600" cy="1803400"/>
          </a:xfrm>
          <a:custGeom>
            <a:avLst/>
            <a:gdLst/>
            <a:ahLst/>
            <a:cxnLst>
              <a:cxn ang="0">
                <a:pos x="1504" y="0"/>
              </a:cxn>
              <a:cxn ang="0">
                <a:pos x="0" y="1136"/>
              </a:cxn>
            </a:cxnLst>
            <a:rect l="0" t="0" r="r" b="b"/>
            <a:pathLst>
              <a:path w="1504" h="1136">
                <a:moveTo>
                  <a:pt x="1504" y="0"/>
                </a:moveTo>
                <a:lnTo>
                  <a:pt x="0" y="11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16" name="Freeform 12"/>
          <p:cNvSpPr>
            <a:spLocks/>
          </p:cNvSpPr>
          <p:nvPr/>
        </p:nvSpPr>
        <p:spPr bwMode="auto">
          <a:xfrm>
            <a:off x="977900" y="0"/>
            <a:ext cx="1498600" cy="14478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17" name="Freeform 13"/>
          <p:cNvSpPr>
            <a:spLocks/>
          </p:cNvSpPr>
          <p:nvPr/>
        </p:nvSpPr>
        <p:spPr bwMode="auto">
          <a:xfrm>
            <a:off x="6972300" y="4953000"/>
            <a:ext cx="2171700" cy="19304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18" name="Text Box 14"/>
          <p:cNvSpPr txBox="1">
            <a:spLocks noChangeArrowheads="1"/>
          </p:cNvSpPr>
          <p:nvPr/>
        </p:nvSpPr>
        <p:spPr bwMode="auto">
          <a:xfrm rot="-2368455">
            <a:off x="371475" y="4778375"/>
            <a:ext cx="17176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6 </a:t>
            </a:r>
            <a:r>
              <a:rPr lang="ru-RU" sz="7200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м</a:t>
            </a:r>
            <a:r>
              <a:rPr lang="ru-RU" sz="5400" b="1" i="1" baseline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</a:p>
        </p:txBody>
      </p:sp>
      <p:sp>
        <p:nvSpPr>
          <p:cNvPr id="405519" name="Freeform 15"/>
          <p:cNvSpPr>
            <a:spLocks/>
          </p:cNvSpPr>
          <p:nvPr/>
        </p:nvSpPr>
        <p:spPr bwMode="auto">
          <a:xfrm>
            <a:off x="2979738" y="3987800"/>
            <a:ext cx="69850" cy="215900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51" y="88"/>
              </a:cxn>
              <a:cxn ang="0">
                <a:pos x="11" y="168"/>
              </a:cxn>
              <a:cxn ang="0">
                <a:pos x="35" y="88"/>
              </a:cxn>
              <a:cxn ang="0">
                <a:pos x="3" y="0"/>
              </a:cxn>
            </a:cxnLst>
            <a:rect l="0" t="0" r="r" b="b"/>
            <a:pathLst>
              <a:path w="52" h="168">
                <a:moveTo>
                  <a:pt x="3" y="0"/>
                </a:moveTo>
                <a:cubicBezTo>
                  <a:pt x="6" y="0"/>
                  <a:pt x="50" y="60"/>
                  <a:pt x="51" y="88"/>
                </a:cubicBezTo>
                <a:cubicBezTo>
                  <a:pt x="52" y="116"/>
                  <a:pt x="14" y="168"/>
                  <a:pt x="11" y="168"/>
                </a:cubicBezTo>
                <a:cubicBezTo>
                  <a:pt x="8" y="168"/>
                  <a:pt x="38" y="115"/>
                  <a:pt x="35" y="88"/>
                </a:cubicBezTo>
                <a:cubicBezTo>
                  <a:pt x="32" y="61"/>
                  <a:pt x="0" y="0"/>
                  <a:pt x="3" y="0"/>
                </a:cubicBez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20" name="Freeform 16"/>
          <p:cNvSpPr>
            <a:spLocks/>
          </p:cNvSpPr>
          <p:nvPr/>
        </p:nvSpPr>
        <p:spPr bwMode="auto">
          <a:xfrm>
            <a:off x="1651000" y="0"/>
            <a:ext cx="1333500" cy="13970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21" name="Freeform 17"/>
          <p:cNvSpPr>
            <a:spLocks/>
          </p:cNvSpPr>
          <p:nvPr/>
        </p:nvSpPr>
        <p:spPr bwMode="auto">
          <a:xfrm>
            <a:off x="2349500" y="-38100"/>
            <a:ext cx="1168400" cy="14224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22" name="Freeform 18"/>
          <p:cNvSpPr>
            <a:spLocks/>
          </p:cNvSpPr>
          <p:nvPr/>
        </p:nvSpPr>
        <p:spPr bwMode="auto">
          <a:xfrm>
            <a:off x="3162300" y="12700"/>
            <a:ext cx="927100" cy="14224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23" name="Freeform 19"/>
          <p:cNvSpPr>
            <a:spLocks/>
          </p:cNvSpPr>
          <p:nvPr/>
        </p:nvSpPr>
        <p:spPr bwMode="auto">
          <a:xfrm>
            <a:off x="4051300" y="12700"/>
            <a:ext cx="482600" cy="14224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24" name="Freeform 20"/>
          <p:cNvSpPr>
            <a:spLocks/>
          </p:cNvSpPr>
          <p:nvPr/>
        </p:nvSpPr>
        <p:spPr bwMode="auto">
          <a:xfrm flipH="1">
            <a:off x="5359400" y="-88900"/>
            <a:ext cx="139700" cy="14986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25" name="Freeform 21"/>
          <p:cNvSpPr>
            <a:spLocks/>
          </p:cNvSpPr>
          <p:nvPr/>
        </p:nvSpPr>
        <p:spPr bwMode="auto">
          <a:xfrm flipH="1">
            <a:off x="5715000" y="-38100"/>
            <a:ext cx="393700" cy="14732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26" name="Freeform 22"/>
          <p:cNvSpPr>
            <a:spLocks/>
          </p:cNvSpPr>
          <p:nvPr/>
        </p:nvSpPr>
        <p:spPr bwMode="auto">
          <a:xfrm flipH="1">
            <a:off x="6108700" y="-50800"/>
            <a:ext cx="685800" cy="14605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27" name="Freeform 23"/>
          <p:cNvSpPr>
            <a:spLocks/>
          </p:cNvSpPr>
          <p:nvPr/>
        </p:nvSpPr>
        <p:spPr bwMode="auto">
          <a:xfrm flipH="1">
            <a:off x="6489700" y="-12700"/>
            <a:ext cx="1130300" cy="14224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28" name="Freeform 24" descr="Пергамент"/>
          <p:cNvSpPr>
            <a:spLocks/>
          </p:cNvSpPr>
          <p:nvPr/>
        </p:nvSpPr>
        <p:spPr bwMode="auto">
          <a:xfrm>
            <a:off x="6934200" y="-12700"/>
            <a:ext cx="2222500" cy="6908800"/>
          </a:xfrm>
          <a:custGeom>
            <a:avLst/>
            <a:gdLst/>
            <a:ahLst/>
            <a:cxnLst>
              <a:cxn ang="0">
                <a:pos x="32" y="3128"/>
              </a:cxn>
              <a:cxn ang="0">
                <a:pos x="0" y="888"/>
              </a:cxn>
              <a:cxn ang="0">
                <a:pos x="1072" y="0"/>
              </a:cxn>
              <a:cxn ang="0">
                <a:pos x="1400" y="0"/>
              </a:cxn>
              <a:cxn ang="0">
                <a:pos x="1400" y="4352"/>
              </a:cxn>
              <a:cxn ang="0">
                <a:pos x="32" y="3128"/>
              </a:cxn>
            </a:cxnLst>
            <a:rect l="0" t="0" r="r" b="b"/>
            <a:pathLst>
              <a:path w="1400" h="4352">
                <a:moveTo>
                  <a:pt x="32" y="3128"/>
                </a:moveTo>
                <a:lnTo>
                  <a:pt x="0" y="888"/>
                </a:lnTo>
                <a:lnTo>
                  <a:pt x="1072" y="0"/>
                </a:lnTo>
                <a:lnTo>
                  <a:pt x="1400" y="0"/>
                </a:lnTo>
                <a:lnTo>
                  <a:pt x="1400" y="4352"/>
                </a:lnTo>
                <a:lnTo>
                  <a:pt x="32" y="312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29" name="Text Box 25"/>
          <p:cNvSpPr txBox="1">
            <a:spLocks noChangeArrowheads="1"/>
          </p:cNvSpPr>
          <p:nvPr/>
        </p:nvSpPr>
        <p:spPr bwMode="auto">
          <a:xfrm>
            <a:off x="3109913" y="3971925"/>
            <a:ext cx="17176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5</a:t>
            </a:r>
            <a:r>
              <a:rPr lang="ru-RU" sz="7200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м</a:t>
            </a:r>
            <a:r>
              <a:rPr lang="ru-RU" sz="5400" b="1" i="1" baseline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</a:p>
        </p:txBody>
      </p:sp>
      <p:sp>
        <p:nvSpPr>
          <p:cNvPr id="405530" name="Freeform 26"/>
          <p:cNvSpPr>
            <a:spLocks/>
          </p:cNvSpPr>
          <p:nvPr/>
        </p:nvSpPr>
        <p:spPr bwMode="auto">
          <a:xfrm>
            <a:off x="4864100" y="-25400"/>
            <a:ext cx="114300" cy="14097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31" name="Freeform 27"/>
          <p:cNvSpPr>
            <a:spLocks/>
          </p:cNvSpPr>
          <p:nvPr/>
        </p:nvSpPr>
        <p:spPr bwMode="auto">
          <a:xfrm>
            <a:off x="355600" y="2368550"/>
            <a:ext cx="1397000" cy="882650"/>
          </a:xfrm>
          <a:custGeom>
            <a:avLst/>
            <a:gdLst/>
            <a:ahLst/>
            <a:cxnLst>
              <a:cxn ang="0">
                <a:pos x="0" y="556"/>
              </a:cxn>
              <a:cxn ang="0">
                <a:pos x="0" y="308"/>
              </a:cxn>
              <a:cxn ang="0">
                <a:pos x="688" y="0"/>
              </a:cxn>
              <a:cxn ang="0">
                <a:pos x="880" y="16"/>
              </a:cxn>
              <a:cxn ang="0">
                <a:pos x="704" y="120"/>
              </a:cxn>
              <a:cxn ang="0">
                <a:pos x="708" y="256"/>
              </a:cxn>
              <a:cxn ang="0">
                <a:pos x="880" y="20"/>
              </a:cxn>
              <a:cxn ang="0">
                <a:pos x="752" y="100"/>
              </a:cxn>
              <a:cxn ang="0">
                <a:pos x="216" y="348"/>
              </a:cxn>
              <a:cxn ang="0">
                <a:pos x="4" y="328"/>
              </a:cxn>
              <a:cxn ang="0">
                <a:pos x="184" y="348"/>
              </a:cxn>
              <a:cxn ang="0">
                <a:pos x="0" y="556"/>
              </a:cxn>
            </a:cxnLst>
            <a:rect l="0" t="0" r="r" b="b"/>
            <a:pathLst>
              <a:path w="880" h="556">
                <a:moveTo>
                  <a:pt x="0" y="556"/>
                </a:moveTo>
                <a:lnTo>
                  <a:pt x="0" y="308"/>
                </a:lnTo>
                <a:lnTo>
                  <a:pt x="688" y="0"/>
                </a:lnTo>
                <a:lnTo>
                  <a:pt x="880" y="16"/>
                </a:lnTo>
                <a:lnTo>
                  <a:pt x="704" y="120"/>
                </a:lnTo>
                <a:lnTo>
                  <a:pt x="708" y="256"/>
                </a:lnTo>
                <a:lnTo>
                  <a:pt x="880" y="20"/>
                </a:lnTo>
                <a:lnTo>
                  <a:pt x="752" y="100"/>
                </a:lnTo>
                <a:lnTo>
                  <a:pt x="216" y="348"/>
                </a:lnTo>
                <a:lnTo>
                  <a:pt x="4" y="328"/>
                </a:lnTo>
                <a:lnTo>
                  <a:pt x="184" y="348"/>
                </a:lnTo>
                <a:lnTo>
                  <a:pt x="0" y="55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32" name="Oval 28"/>
          <p:cNvSpPr>
            <a:spLocks noChangeArrowheads="1"/>
          </p:cNvSpPr>
          <p:nvPr/>
        </p:nvSpPr>
        <p:spPr bwMode="auto">
          <a:xfrm>
            <a:off x="2362200" y="2540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405533" name="Oval 29"/>
          <p:cNvSpPr>
            <a:spLocks noChangeArrowheads="1"/>
          </p:cNvSpPr>
          <p:nvPr/>
        </p:nvSpPr>
        <p:spPr bwMode="auto">
          <a:xfrm>
            <a:off x="4279900" y="1778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405534" name="Oval 30"/>
          <p:cNvSpPr>
            <a:spLocks noChangeArrowheads="1"/>
          </p:cNvSpPr>
          <p:nvPr/>
        </p:nvSpPr>
        <p:spPr bwMode="auto">
          <a:xfrm>
            <a:off x="6184900" y="1651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405535" name="Oval 31"/>
          <p:cNvSpPr>
            <a:spLocks noChangeArrowheads="1"/>
          </p:cNvSpPr>
          <p:nvPr/>
        </p:nvSpPr>
        <p:spPr bwMode="auto">
          <a:xfrm>
            <a:off x="5943600" y="9144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405536" name="Oval 32"/>
          <p:cNvSpPr>
            <a:spLocks noChangeArrowheads="1"/>
          </p:cNvSpPr>
          <p:nvPr/>
        </p:nvSpPr>
        <p:spPr bwMode="auto">
          <a:xfrm>
            <a:off x="4521200" y="9398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405537" name="Oval 33"/>
          <p:cNvSpPr>
            <a:spLocks noChangeArrowheads="1"/>
          </p:cNvSpPr>
          <p:nvPr/>
        </p:nvSpPr>
        <p:spPr bwMode="auto">
          <a:xfrm>
            <a:off x="3098800" y="9652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405538" name="Freeform 34"/>
          <p:cNvSpPr>
            <a:spLocks/>
          </p:cNvSpPr>
          <p:nvPr/>
        </p:nvSpPr>
        <p:spPr bwMode="auto">
          <a:xfrm>
            <a:off x="7581900" y="1739900"/>
            <a:ext cx="1130300" cy="2984500"/>
          </a:xfrm>
          <a:custGeom>
            <a:avLst/>
            <a:gdLst/>
            <a:ahLst/>
            <a:cxnLst>
              <a:cxn ang="0">
                <a:pos x="0" y="328"/>
              </a:cxn>
              <a:cxn ang="0">
                <a:pos x="704" y="0"/>
              </a:cxn>
              <a:cxn ang="0">
                <a:pos x="712" y="1880"/>
              </a:cxn>
              <a:cxn ang="0">
                <a:pos x="40" y="1552"/>
              </a:cxn>
              <a:cxn ang="0">
                <a:pos x="0" y="328"/>
              </a:cxn>
            </a:cxnLst>
            <a:rect l="0" t="0" r="r" b="b"/>
            <a:pathLst>
              <a:path w="712" h="1880">
                <a:moveTo>
                  <a:pt x="0" y="328"/>
                </a:moveTo>
                <a:lnTo>
                  <a:pt x="704" y="0"/>
                </a:lnTo>
                <a:lnTo>
                  <a:pt x="712" y="1880"/>
                </a:lnTo>
                <a:lnTo>
                  <a:pt x="40" y="1552"/>
                </a:lnTo>
                <a:lnTo>
                  <a:pt x="0" y="328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18900000" scaled="1"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39" name="Freeform 35"/>
          <p:cNvSpPr>
            <a:spLocks/>
          </p:cNvSpPr>
          <p:nvPr/>
        </p:nvSpPr>
        <p:spPr bwMode="auto">
          <a:xfrm>
            <a:off x="7442200" y="1485900"/>
            <a:ext cx="1511300" cy="3606800"/>
          </a:xfrm>
          <a:custGeom>
            <a:avLst/>
            <a:gdLst/>
            <a:ahLst/>
            <a:cxnLst>
              <a:cxn ang="0">
                <a:pos x="792" y="2056"/>
              </a:cxn>
              <a:cxn ang="0">
                <a:pos x="800" y="144"/>
              </a:cxn>
              <a:cxn ang="0">
                <a:pos x="80" y="488"/>
              </a:cxn>
              <a:cxn ang="0">
                <a:pos x="128" y="1696"/>
              </a:cxn>
              <a:cxn ang="0">
                <a:pos x="784" y="2040"/>
              </a:cxn>
              <a:cxn ang="0">
                <a:pos x="952" y="2264"/>
              </a:cxn>
              <a:cxn ang="0">
                <a:pos x="912" y="0"/>
              </a:cxn>
              <a:cxn ang="0">
                <a:pos x="0" y="464"/>
              </a:cxn>
              <a:cxn ang="0">
                <a:pos x="40" y="1768"/>
              </a:cxn>
              <a:cxn ang="0">
                <a:pos x="944" y="2272"/>
              </a:cxn>
              <a:cxn ang="0">
                <a:pos x="952" y="2248"/>
              </a:cxn>
            </a:cxnLst>
            <a:rect l="0" t="0" r="r" b="b"/>
            <a:pathLst>
              <a:path w="952" h="2272">
                <a:moveTo>
                  <a:pt x="792" y="2056"/>
                </a:moveTo>
                <a:lnTo>
                  <a:pt x="800" y="144"/>
                </a:lnTo>
                <a:lnTo>
                  <a:pt x="80" y="488"/>
                </a:lnTo>
                <a:lnTo>
                  <a:pt x="128" y="1696"/>
                </a:lnTo>
                <a:lnTo>
                  <a:pt x="784" y="2040"/>
                </a:lnTo>
                <a:lnTo>
                  <a:pt x="952" y="2264"/>
                </a:lnTo>
                <a:lnTo>
                  <a:pt x="912" y="0"/>
                </a:lnTo>
                <a:lnTo>
                  <a:pt x="0" y="464"/>
                </a:lnTo>
                <a:lnTo>
                  <a:pt x="40" y="1768"/>
                </a:lnTo>
                <a:lnTo>
                  <a:pt x="944" y="2272"/>
                </a:lnTo>
                <a:lnTo>
                  <a:pt x="952" y="2248"/>
                </a:lnTo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40" name="Line 36"/>
          <p:cNvSpPr>
            <a:spLocks noChangeShapeType="1"/>
          </p:cNvSpPr>
          <p:nvPr/>
        </p:nvSpPr>
        <p:spPr bwMode="auto">
          <a:xfrm flipH="1">
            <a:off x="8674100" y="1473200"/>
            <a:ext cx="2159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41" name="Line 37"/>
          <p:cNvSpPr>
            <a:spLocks noChangeShapeType="1"/>
          </p:cNvSpPr>
          <p:nvPr/>
        </p:nvSpPr>
        <p:spPr bwMode="auto">
          <a:xfrm>
            <a:off x="7404100" y="2235200"/>
            <a:ext cx="19050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42" name="Line 38"/>
          <p:cNvSpPr>
            <a:spLocks noChangeShapeType="1"/>
          </p:cNvSpPr>
          <p:nvPr/>
        </p:nvSpPr>
        <p:spPr bwMode="auto">
          <a:xfrm flipV="1">
            <a:off x="7493000" y="4178300"/>
            <a:ext cx="15240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43" name="Line 39"/>
          <p:cNvSpPr>
            <a:spLocks noChangeShapeType="1"/>
          </p:cNvSpPr>
          <p:nvPr/>
        </p:nvSpPr>
        <p:spPr bwMode="auto">
          <a:xfrm>
            <a:off x="8699500" y="4749800"/>
            <a:ext cx="24130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44" name="Freeform 40"/>
          <p:cNvSpPr>
            <a:spLocks/>
          </p:cNvSpPr>
          <p:nvPr/>
        </p:nvSpPr>
        <p:spPr bwMode="auto">
          <a:xfrm>
            <a:off x="7848600" y="2133600"/>
            <a:ext cx="38100" cy="127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0" y="8"/>
              </a:cxn>
              <a:cxn ang="0">
                <a:pos x="24" y="0"/>
              </a:cxn>
            </a:cxnLst>
            <a:rect l="0" t="0" r="r" b="b"/>
            <a:pathLst>
              <a:path w="24" h="8">
                <a:moveTo>
                  <a:pt x="24" y="0"/>
                </a:moveTo>
                <a:cubicBezTo>
                  <a:pt x="16" y="3"/>
                  <a:pt x="0" y="8"/>
                  <a:pt x="0" y="8"/>
                </a:cubicBezTo>
                <a:cubicBezTo>
                  <a:pt x="0" y="8"/>
                  <a:pt x="16" y="3"/>
                  <a:pt x="24" y="0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45" name="Freeform 41"/>
          <p:cNvSpPr>
            <a:spLocks/>
          </p:cNvSpPr>
          <p:nvPr/>
        </p:nvSpPr>
        <p:spPr bwMode="auto">
          <a:xfrm>
            <a:off x="8293100" y="1892300"/>
            <a:ext cx="127000" cy="2679700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48" y="0"/>
              </a:cxn>
              <a:cxn ang="0">
                <a:pos x="80" y="1688"/>
              </a:cxn>
              <a:cxn ang="0">
                <a:pos x="64" y="1680"/>
              </a:cxn>
              <a:cxn ang="0">
                <a:pos x="32" y="1656"/>
              </a:cxn>
              <a:cxn ang="0">
                <a:pos x="0" y="24"/>
              </a:cxn>
            </a:cxnLst>
            <a:rect l="0" t="0" r="r" b="b"/>
            <a:pathLst>
              <a:path w="80" h="1688">
                <a:moveTo>
                  <a:pt x="0" y="24"/>
                </a:moveTo>
                <a:lnTo>
                  <a:pt x="48" y="0"/>
                </a:lnTo>
                <a:lnTo>
                  <a:pt x="80" y="1688"/>
                </a:lnTo>
                <a:lnTo>
                  <a:pt x="64" y="1680"/>
                </a:lnTo>
                <a:lnTo>
                  <a:pt x="32" y="1656"/>
                </a:lnTo>
                <a:lnTo>
                  <a:pt x="0" y="24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46" name="Freeform 42"/>
          <p:cNvSpPr>
            <a:spLocks/>
          </p:cNvSpPr>
          <p:nvPr/>
        </p:nvSpPr>
        <p:spPr bwMode="auto">
          <a:xfrm>
            <a:off x="7861300" y="2082800"/>
            <a:ext cx="165100" cy="22987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56" y="0"/>
              </a:cxn>
              <a:cxn ang="0">
                <a:pos x="104" y="1448"/>
              </a:cxn>
              <a:cxn ang="0">
                <a:pos x="88" y="1440"/>
              </a:cxn>
              <a:cxn ang="0">
                <a:pos x="56" y="1416"/>
              </a:cxn>
              <a:cxn ang="0">
                <a:pos x="0" y="48"/>
              </a:cxn>
            </a:cxnLst>
            <a:rect l="0" t="0" r="r" b="b"/>
            <a:pathLst>
              <a:path w="104" h="1448">
                <a:moveTo>
                  <a:pt x="0" y="48"/>
                </a:moveTo>
                <a:lnTo>
                  <a:pt x="56" y="0"/>
                </a:lnTo>
                <a:lnTo>
                  <a:pt x="104" y="1448"/>
                </a:lnTo>
                <a:lnTo>
                  <a:pt x="88" y="1440"/>
                </a:lnTo>
                <a:lnTo>
                  <a:pt x="56" y="1416"/>
                </a:lnTo>
                <a:lnTo>
                  <a:pt x="0" y="48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49" name="Text Box 45"/>
          <p:cNvSpPr txBox="1">
            <a:spLocks noChangeArrowheads="1"/>
          </p:cNvSpPr>
          <p:nvPr/>
        </p:nvSpPr>
        <p:spPr bwMode="auto">
          <a:xfrm>
            <a:off x="2449513" y="1241425"/>
            <a:ext cx="46296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4800" b="1" i="1" baseline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Повітря </a:t>
            </a:r>
            <a:r>
              <a:rPr lang="uk-UA" sz="72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?</a:t>
            </a:r>
            <a:r>
              <a:rPr lang="uk-UA" sz="7200" b="1" i="1" baseline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м</a:t>
            </a:r>
            <a:r>
              <a:rPr lang="uk-UA" sz="7200" b="1" i="1" baseline="30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r>
              <a:rPr lang="uk-UA" sz="5400" b="1" i="1" baseline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endParaRPr lang="uk-UA" sz="5400" b="1" i="1" baseline="0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pic>
        <p:nvPicPr>
          <p:cNvPr id="405551" name="Picture 47" descr="Рисунок1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68838" y="2413000"/>
            <a:ext cx="1692275" cy="1385888"/>
          </a:xfrm>
          <a:prstGeom prst="rect">
            <a:avLst/>
          </a:prstGeom>
          <a:noFill/>
        </p:spPr>
      </p:pic>
      <p:pic>
        <p:nvPicPr>
          <p:cNvPr id="405552" name="Picture 48" descr="karlosugol_b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7900" y="3795713"/>
            <a:ext cx="3279775" cy="2219325"/>
          </a:xfrm>
          <a:prstGeom prst="rect">
            <a:avLst/>
          </a:prstGeom>
          <a:noFill/>
        </p:spPr>
      </p:pic>
      <p:pic>
        <p:nvPicPr>
          <p:cNvPr id="405547" name="Picture 43" descr="Рисунок1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08588" y="4598988"/>
            <a:ext cx="1308100" cy="1485900"/>
          </a:xfrm>
          <a:prstGeom prst="rect">
            <a:avLst/>
          </a:prstGeom>
          <a:noFill/>
        </p:spPr>
      </p:pic>
      <p:pic>
        <p:nvPicPr>
          <p:cNvPr id="405548" name="Picture 44" descr="j021295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62813" y="5483225"/>
            <a:ext cx="839787" cy="527050"/>
          </a:xfrm>
          <a:prstGeom prst="rect">
            <a:avLst/>
          </a:prstGeom>
          <a:noFill/>
        </p:spPr>
      </p:pic>
      <p:pic>
        <p:nvPicPr>
          <p:cNvPr id="49" name="Picture 142" descr="Рисунок3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-456246">
            <a:off x="324269" y="1481138"/>
            <a:ext cx="1060450" cy="127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5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5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5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05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05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9" grpId="0"/>
      <p:bldP spid="405518" grpId="0"/>
      <p:bldP spid="405529" grpId="0"/>
      <p:bldP spid="4055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Freeform 2" descr="Пергамент"/>
          <p:cNvSpPr>
            <a:spLocks/>
          </p:cNvSpPr>
          <p:nvPr/>
        </p:nvSpPr>
        <p:spPr bwMode="auto">
          <a:xfrm>
            <a:off x="-25400" y="12700"/>
            <a:ext cx="2540000" cy="6896100"/>
          </a:xfrm>
          <a:custGeom>
            <a:avLst/>
            <a:gdLst/>
            <a:ahLst/>
            <a:cxnLst>
              <a:cxn ang="0">
                <a:pos x="1600" y="3112"/>
              </a:cxn>
              <a:cxn ang="0">
                <a:pos x="1568" y="888"/>
              </a:cxn>
              <a:cxn ang="0">
                <a:pos x="632" y="0"/>
              </a:cxn>
              <a:cxn ang="0">
                <a:pos x="8" y="0"/>
              </a:cxn>
              <a:cxn ang="0">
                <a:pos x="0" y="4344"/>
              </a:cxn>
              <a:cxn ang="0">
                <a:pos x="1600" y="3112"/>
              </a:cxn>
            </a:cxnLst>
            <a:rect l="0" t="0" r="r" b="b"/>
            <a:pathLst>
              <a:path w="1600" h="4344">
                <a:moveTo>
                  <a:pt x="1600" y="3112"/>
                </a:moveTo>
                <a:lnTo>
                  <a:pt x="1568" y="888"/>
                </a:lnTo>
                <a:lnTo>
                  <a:pt x="632" y="0"/>
                </a:lnTo>
                <a:lnTo>
                  <a:pt x="8" y="0"/>
                </a:lnTo>
                <a:lnTo>
                  <a:pt x="0" y="4344"/>
                </a:lnTo>
                <a:lnTo>
                  <a:pt x="1600" y="311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787" name="Freeform 3" descr="Пергамент"/>
          <p:cNvSpPr>
            <a:spLocks/>
          </p:cNvSpPr>
          <p:nvPr/>
        </p:nvSpPr>
        <p:spPr bwMode="auto">
          <a:xfrm>
            <a:off x="2463800" y="1409700"/>
            <a:ext cx="4533900" cy="3556000"/>
          </a:xfrm>
          <a:custGeom>
            <a:avLst/>
            <a:gdLst/>
            <a:ahLst/>
            <a:cxnLst>
              <a:cxn ang="0">
                <a:pos x="32" y="2240"/>
              </a:cxn>
              <a:cxn ang="0">
                <a:pos x="2856" y="2224"/>
              </a:cxn>
              <a:cxn ang="0">
                <a:pos x="2808" y="16"/>
              </a:cxn>
              <a:cxn ang="0">
                <a:pos x="0" y="0"/>
              </a:cxn>
              <a:cxn ang="0">
                <a:pos x="32" y="2240"/>
              </a:cxn>
            </a:cxnLst>
            <a:rect l="0" t="0" r="r" b="b"/>
            <a:pathLst>
              <a:path w="2856" h="2240">
                <a:moveTo>
                  <a:pt x="32" y="2240"/>
                </a:moveTo>
                <a:lnTo>
                  <a:pt x="2856" y="2224"/>
                </a:lnTo>
                <a:lnTo>
                  <a:pt x="2808" y="16"/>
                </a:lnTo>
                <a:lnTo>
                  <a:pt x="0" y="0"/>
                </a:lnTo>
                <a:lnTo>
                  <a:pt x="32" y="224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788" name="Line 4"/>
          <p:cNvSpPr>
            <a:spLocks noChangeShapeType="1"/>
          </p:cNvSpPr>
          <p:nvPr/>
        </p:nvSpPr>
        <p:spPr bwMode="auto">
          <a:xfrm>
            <a:off x="2463800" y="1422400"/>
            <a:ext cx="448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789" name="Text Box 5"/>
          <p:cNvSpPr txBox="1">
            <a:spLocks noChangeArrowheads="1"/>
          </p:cNvSpPr>
          <p:nvPr/>
        </p:nvSpPr>
        <p:spPr bwMode="auto">
          <a:xfrm rot="16200000">
            <a:off x="1361281" y="2478882"/>
            <a:ext cx="14890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3м</a:t>
            </a:r>
            <a:r>
              <a:rPr lang="ru-RU" sz="5400" b="1" i="1" baseline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</a:p>
        </p:txBody>
      </p:sp>
      <p:sp>
        <p:nvSpPr>
          <p:cNvPr id="374790" name="Freeform 6" descr="Папирус"/>
          <p:cNvSpPr>
            <a:spLocks/>
          </p:cNvSpPr>
          <p:nvPr/>
        </p:nvSpPr>
        <p:spPr bwMode="auto">
          <a:xfrm>
            <a:off x="2857500" y="2413000"/>
            <a:ext cx="1295400" cy="2552700"/>
          </a:xfrm>
          <a:custGeom>
            <a:avLst/>
            <a:gdLst/>
            <a:ahLst/>
            <a:cxnLst>
              <a:cxn ang="0">
                <a:pos x="24" y="1592"/>
              </a:cxn>
              <a:cxn ang="0">
                <a:pos x="0" y="0"/>
              </a:cxn>
              <a:cxn ang="0">
                <a:pos x="808" y="0"/>
              </a:cxn>
              <a:cxn ang="0">
                <a:pos x="816" y="1600"/>
              </a:cxn>
              <a:cxn ang="0">
                <a:pos x="24" y="1608"/>
              </a:cxn>
            </a:cxnLst>
            <a:rect l="0" t="0" r="r" b="b"/>
            <a:pathLst>
              <a:path w="816" h="1608">
                <a:moveTo>
                  <a:pt x="24" y="1592"/>
                </a:moveTo>
                <a:lnTo>
                  <a:pt x="0" y="0"/>
                </a:lnTo>
                <a:lnTo>
                  <a:pt x="808" y="0"/>
                </a:lnTo>
                <a:lnTo>
                  <a:pt x="816" y="1600"/>
                </a:lnTo>
                <a:lnTo>
                  <a:pt x="24" y="1608"/>
                </a:lnTo>
              </a:path>
            </a:pathLst>
          </a:custGeom>
          <a:blipFill dpi="0" rotWithShape="1">
            <a:blip r:embed="rId4" cstate="print"/>
            <a:srcRect/>
            <a:tile tx="0" ty="0" sx="100000" sy="100000" flip="none" algn="tl"/>
          </a:blip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791" name="Line 7"/>
          <p:cNvSpPr>
            <a:spLocks noChangeShapeType="1"/>
          </p:cNvSpPr>
          <p:nvPr/>
        </p:nvSpPr>
        <p:spPr bwMode="auto">
          <a:xfrm>
            <a:off x="2552700" y="4965700"/>
            <a:ext cx="448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792" name="Freeform 8"/>
          <p:cNvSpPr>
            <a:spLocks/>
          </p:cNvSpPr>
          <p:nvPr/>
        </p:nvSpPr>
        <p:spPr bwMode="auto">
          <a:xfrm>
            <a:off x="2489200" y="1435100"/>
            <a:ext cx="50800" cy="3568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2248"/>
              </a:cxn>
            </a:cxnLst>
            <a:rect l="0" t="0" r="r" b="b"/>
            <a:pathLst>
              <a:path w="32" h="2248">
                <a:moveTo>
                  <a:pt x="0" y="0"/>
                </a:moveTo>
                <a:lnTo>
                  <a:pt x="32" y="22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793" name="Freeform 9"/>
          <p:cNvSpPr>
            <a:spLocks/>
          </p:cNvSpPr>
          <p:nvPr/>
        </p:nvSpPr>
        <p:spPr bwMode="auto">
          <a:xfrm>
            <a:off x="6946900" y="1422400"/>
            <a:ext cx="50800" cy="3568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2248"/>
              </a:cxn>
            </a:cxnLst>
            <a:rect l="0" t="0" r="r" b="b"/>
            <a:pathLst>
              <a:path w="32" h="2248">
                <a:moveTo>
                  <a:pt x="0" y="0"/>
                </a:moveTo>
                <a:lnTo>
                  <a:pt x="32" y="22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794" name="Freeform 10"/>
          <p:cNvSpPr>
            <a:spLocks/>
          </p:cNvSpPr>
          <p:nvPr/>
        </p:nvSpPr>
        <p:spPr bwMode="auto">
          <a:xfrm>
            <a:off x="6934200" y="12700"/>
            <a:ext cx="1676400" cy="1409700"/>
          </a:xfrm>
          <a:custGeom>
            <a:avLst/>
            <a:gdLst/>
            <a:ahLst/>
            <a:cxnLst>
              <a:cxn ang="0">
                <a:pos x="1056" y="0"/>
              </a:cxn>
              <a:cxn ang="0">
                <a:pos x="0" y="888"/>
              </a:cxn>
            </a:cxnLst>
            <a:rect l="0" t="0" r="r" b="b"/>
            <a:pathLst>
              <a:path w="1056" h="888">
                <a:moveTo>
                  <a:pt x="1056" y="0"/>
                </a:moveTo>
                <a:lnTo>
                  <a:pt x="0" y="8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795" name="Freeform 11"/>
          <p:cNvSpPr>
            <a:spLocks/>
          </p:cNvSpPr>
          <p:nvPr/>
        </p:nvSpPr>
        <p:spPr bwMode="auto">
          <a:xfrm>
            <a:off x="101600" y="5003800"/>
            <a:ext cx="2387600" cy="1803400"/>
          </a:xfrm>
          <a:custGeom>
            <a:avLst/>
            <a:gdLst/>
            <a:ahLst/>
            <a:cxnLst>
              <a:cxn ang="0">
                <a:pos x="1504" y="0"/>
              </a:cxn>
              <a:cxn ang="0">
                <a:pos x="0" y="1136"/>
              </a:cxn>
            </a:cxnLst>
            <a:rect l="0" t="0" r="r" b="b"/>
            <a:pathLst>
              <a:path w="1504" h="1136">
                <a:moveTo>
                  <a:pt x="1504" y="0"/>
                </a:moveTo>
                <a:lnTo>
                  <a:pt x="0" y="11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796" name="Freeform 12"/>
          <p:cNvSpPr>
            <a:spLocks/>
          </p:cNvSpPr>
          <p:nvPr/>
        </p:nvSpPr>
        <p:spPr bwMode="auto">
          <a:xfrm>
            <a:off x="977900" y="0"/>
            <a:ext cx="1498600" cy="14478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797" name="Freeform 13"/>
          <p:cNvSpPr>
            <a:spLocks/>
          </p:cNvSpPr>
          <p:nvPr/>
        </p:nvSpPr>
        <p:spPr bwMode="auto">
          <a:xfrm>
            <a:off x="6972300" y="4953000"/>
            <a:ext cx="2171700" cy="19304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798" name="Text Box 14"/>
          <p:cNvSpPr txBox="1">
            <a:spLocks noChangeArrowheads="1"/>
          </p:cNvSpPr>
          <p:nvPr/>
        </p:nvSpPr>
        <p:spPr bwMode="auto">
          <a:xfrm rot="-2368455">
            <a:off x="371475" y="4778375"/>
            <a:ext cx="17176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1" baseline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?</a:t>
            </a:r>
            <a:r>
              <a:rPr lang="ru-RU" sz="7200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ru-RU" sz="7200" b="1" i="1" baseline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м</a:t>
            </a:r>
            <a:r>
              <a:rPr lang="ru-RU" sz="5400" b="1" i="1" baseline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</a:p>
        </p:txBody>
      </p:sp>
      <p:sp>
        <p:nvSpPr>
          <p:cNvPr id="374799" name="Freeform 15"/>
          <p:cNvSpPr>
            <a:spLocks/>
          </p:cNvSpPr>
          <p:nvPr/>
        </p:nvSpPr>
        <p:spPr bwMode="auto">
          <a:xfrm>
            <a:off x="2979738" y="3987800"/>
            <a:ext cx="69850" cy="215900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51" y="88"/>
              </a:cxn>
              <a:cxn ang="0">
                <a:pos x="11" y="168"/>
              </a:cxn>
              <a:cxn ang="0">
                <a:pos x="35" y="88"/>
              </a:cxn>
              <a:cxn ang="0">
                <a:pos x="3" y="0"/>
              </a:cxn>
            </a:cxnLst>
            <a:rect l="0" t="0" r="r" b="b"/>
            <a:pathLst>
              <a:path w="52" h="168">
                <a:moveTo>
                  <a:pt x="3" y="0"/>
                </a:moveTo>
                <a:cubicBezTo>
                  <a:pt x="6" y="0"/>
                  <a:pt x="50" y="60"/>
                  <a:pt x="51" y="88"/>
                </a:cubicBezTo>
                <a:cubicBezTo>
                  <a:pt x="52" y="116"/>
                  <a:pt x="14" y="168"/>
                  <a:pt x="11" y="168"/>
                </a:cubicBezTo>
                <a:cubicBezTo>
                  <a:pt x="8" y="168"/>
                  <a:pt x="38" y="115"/>
                  <a:pt x="35" y="88"/>
                </a:cubicBezTo>
                <a:cubicBezTo>
                  <a:pt x="32" y="61"/>
                  <a:pt x="0" y="0"/>
                  <a:pt x="3" y="0"/>
                </a:cubicBez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01" name="Freeform 17"/>
          <p:cNvSpPr>
            <a:spLocks/>
          </p:cNvSpPr>
          <p:nvPr/>
        </p:nvSpPr>
        <p:spPr bwMode="auto">
          <a:xfrm>
            <a:off x="1651000" y="0"/>
            <a:ext cx="1333500" cy="13970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02" name="Freeform 18"/>
          <p:cNvSpPr>
            <a:spLocks/>
          </p:cNvSpPr>
          <p:nvPr/>
        </p:nvSpPr>
        <p:spPr bwMode="auto">
          <a:xfrm>
            <a:off x="2349500" y="-38100"/>
            <a:ext cx="1168400" cy="14224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03" name="Freeform 19"/>
          <p:cNvSpPr>
            <a:spLocks/>
          </p:cNvSpPr>
          <p:nvPr/>
        </p:nvSpPr>
        <p:spPr bwMode="auto">
          <a:xfrm>
            <a:off x="3162300" y="12700"/>
            <a:ext cx="927100" cy="14224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04" name="Freeform 20"/>
          <p:cNvSpPr>
            <a:spLocks/>
          </p:cNvSpPr>
          <p:nvPr/>
        </p:nvSpPr>
        <p:spPr bwMode="auto">
          <a:xfrm>
            <a:off x="4051300" y="12700"/>
            <a:ext cx="482600" cy="14224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05" name="Freeform 21"/>
          <p:cNvSpPr>
            <a:spLocks/>
          </p:cNvSpPr>
          <p:nvPr/>
        </p:nvSpPr>
        <p:spPr bwMode="auto">
          <a:xfrm flipH="1">
            <a:off x="5359400" y="-88900"/>
            <a:ext cx="139700" cy="14986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06" name="Freeform 22"/>
          <p:cNvSpPr>
            <a:spLocks/>
          </p:cNvSpPr>
          <p:nvPr/>
        </p:nvSpPr>
        <p:spPr bwMode="auto">
          <a:xfrm flipH="1">
            <a:off x="5715000" y="-38100"/>
            <a:ext cx="393700" cy="14732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07" name="Freeform 23"/>
          <p:cNvSpPr>
            <a:spLocks/>
          </p:cNvSpPr>
          <p:nvPr/>
        </p:nvSpPr>
        <p:spPr bwMode="auto">
          <a:xfrm flipH="1">
            <a:off x="6108700" y="-50800"/>
            <a:ext cx="685800" cy="14605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08" name="Freeform 24"/>
          <p:cNvSpPr>
            <a:spLocks/>
          </p:cNvSpPr>
          <p:nvPr/>
        </p:nvSpPr>
        <p:spPr bwMode="auto">
          <a:xfrm flipH="1">
            <a:off x="6489700" y="-12700"/>
            <a:ext cx="1130300" cy="14224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09" name="Freeform 25" descr="Пергамент"/>
          <p:cNvSpPr>
            <a:spLocks/>
          </p:cNvSpPr>
          <p:nvPr/>
        </p:nvSpPr>
        <p:spPr bwMode="auto">
          <a:xfrm>
            <a:off x="6934200" y="-12700"/>
            <a:ext cx="2222500" cy="6908800"/>
          </a:xfrm>
          <a:custGeom>
            <a:avLst/>
            <a:gdLst/>
            <a:ahLst/>
            <a:cxnLst>
              <a:cxn ang="0">
                <a:pos x="32" y="3128"/>
              </a:cxn>
              <a:cxn ang="0">
                <a:pos x="0" y="888"/>
              </a:cxn>
              <a:cxn ang="0">
                <a:pos x="1072" y="0"/>
              </a:cxn>
              <a:cxn ang="0">
                <a:pos x="1400" y="0"/>
              </a:cxn>
              <a:cxn ang="0">
                <a:pos x="1400" y="4352"/>
              </a:cxn>
              <a:cxn ang="0">
                <a:pos x="32" y="3128"/>
              </a:cxn>
            </a:cxnLst>
            <a:rect l="0" t="0" r="r" b="b"/>
            <a:pathLst>
              <a:path w="1400" h="4352">
                <a:moveTo>
                  <a:pt x="32" y="3128"/>
                </a:moveTo>
                <a:lnTo>
                  <a:pt x="0" y="888"/>
                </a:lnTo>
                <a:lnTo>
                  <a:pt x="1072" y="0"/>
                </a:lnTo>
                <a:lnTo>
                  <a:pt x="1400" y="0"/>
                </a:lnTo>
                <a:lnTo>
                  <a:pt x="1400" y="4352"/>
                </a:lnTo>
                <a:lnTo>
                  <a:pt x="32" y="312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11" name="Text Box 27"/>
          <p:cNvSpPr txBox="1">
            <a:spLocks noChangeArrowheads="1"/>
          </p:cNvSpPr>
          <p:nvPr/>
        </p:nvSpPr>
        <p:spPr bwMode="auto">
          <a:xfrm>
            <a:off x="4087813" y="3921125"/>
            <a:ext cx="17176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 м</a:t>
            </a:r>
            <a:r>
              <a:rPr lang="ru-RU" sz="5400" b="1" i="1" baseline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</a:p>
        </p:txBody>
      </p:sp>
      <p:sp>
        <p:nvSpPr>
          <p:cNvPr id="374812" name="Freeform 28"/>
          <p:cNvSpPr>
            <a:spLocks/>
          </p:cNvSpPr>
          <p:nvPr/>
        </p:nvSpPr>
        <p:spPr bwMode="auto">
          <a:xfrm>
            <a:off x="4864100" y="-25400"/>
            <a:ext cx="114300" cy="14097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25" name="Freeform 41"/>
          <p:cNvSpPr>
            <a:spLocks/>
          </p:cNvSpPr>
          <p:nvPr/>
        </p:nvSpPr>
        <p:spPr bwMode="auto">
          <a:xfrm>
            <a:off x="355600" y="2368550"/>
            <a:ext cx="1397000" cy="882650"/>
          </a:xfrm>
          <a:custGeom>
            <a:avLst/>
            <a:gdLst/>
            <a:ahLst/>
            <a:cxnLst>
              <a:cxn ang="0">
                <a:pos x="0" y="556"/>
              </a:cxn>
              <a:cxn ang="0">
                <a:pos x="0" y="308"/>
              </a:cxn>
              <a:cxn ang="0">
                <a:pos x="688" y="0"/>
              </a:cxn>
              <a:cxn ang="0">
                <a:pos x="880" y="16"/>
              </a:cxn>
              <a:cxn ang="0">
                <a:pos x="704" y="120"/>
              </a:cxn>
              <a:cxn ang="0">
                <a:pos x="708" y="256"/>
              </a:cxn>
              <a:cxn ang="0">
                <a:pos x="880" y="20"/>
              </a:cxn>
              <a:cxn ang="0">
                <a:pos x="752" y="100"/>
              </a:cxn>
              <a:cxn ang="0">
                <a:pos x="216" y="348"/>
              </a:cxn>
              <a:cxn ang="0">
                <a:pos x="4" y="328"/>
              </a:cxn>
              <a:cxn ang="0">
                <a:pos x="184" y="348"/>
              </a:cxn>
              <a:cxn ang="0">
                <a:pos x="0" y="556"/>
              </a:cxn>
            </a:cxnLst>
            <a:rect l="0" t="0" r="r" b="b"/>
            <a:pathLst>
              <a:path w="880" h="556">
                <a:moveTo>
                  <a:pt x="0" y="556"/>
                </a:moveTo>
                <a:lnTo>
                  <a:pt x="0" y="308"/>
                </a:lnTo>
                <a:lnTo>
                  <a:pt x="688" y="0"/>
                </a:lnTo>
                <a:lnTo>
                  <a:pt x="880" y="16"/>
                </a:lnTo>
                <a:lnTo>
                  <a:pt x="704" y="120"/>
                </a:lnTo>
                <a:lnTo>
                  <a:pt x="708" y="256"/>
                </a:lnTo>
                <a:lnTo>
                  <a:pt x="880" y="20"/>
                </a:lnTo>
                <a:lnTo>
                  <a:pt x="752" y="100"/>
                </a:lnTo>
                <a:lnTo>
                  <a:pt x="216" y="348"/>
                </a:lnTo>
                <a:lnTo>
                  <a:pt x="4" y="328"/>
                </a:lnTo>
                <a:lnTo>
                  <a:pt x="184" y="348"/>
                </a:lnTo>
                <a:lnTo>
                  <a:pt x="0" y="55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38" name="Oval 54"/>
          <p:cNvSpPr>
            <a:spLocks noChangeArrowheads="1"/>
          </p:cNvSpPr>
          <p:nvPr/>
        </p:nvSpPr>
        <p:spPr bwMode="auto">
          <a:xfrm>
            <a:off x="2362200" y="2540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374839" name="Oval 55"/>
          <p:cNvSpPr>
            <a:spLocks noChangeArrowheads="1"/>
          </p:cNvSpPr>
          <p:nvPr/>
        </p:nvSpPr>
        <p:spPr bwMode="auto">
          <a:xfrm>
            <a:off x="4279900" y="1778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374840" name="Oval 56"/>
          <p:cNvSpPr>
            <a:spLocks noChangeArrowheads="1"/>
          </p:cNvSpPr>
          <p:nvPr/>
        </p:nvSpPr>
        <p:spPr bwMode="auto">
          <a:xfrm>
            <a:off x="6184900" y="1651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374841" name="Oval 57"/>
          <p:cNvSpPr>
            <a:spLocks noChangeArrowheads="1"/>
          </p:cNvSpPr>
          <p:nvPr/>
        </p:nvSpPr>
        <p:spPr bwMode="auto">
          <a:xfrm>
            <a:off x="5943600" y="9144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374843" name="Oval 59"/>
          <p:cNvSpPr>
            <a:spLocks noChangeArrowheads="1"/>
          </p:cNvSpPr>
          <p:nvPr/>
        </p:nvSpPr>
        <p:spPr bwMode="auto">
          <a:xfrm>
            <a:off x="4521200" y="9398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374844" name="Oval 60"/>
          <p:cNvSpPr>
            <a:spLocks noChangeArrowheads="1"/>
          </p:cNvSpPr>
          <p:nvPr/>
        </p:nvSpPr>
        <p:spPr bwMode="auto">
          <a:xfrm>
            <a:off x="3098800" y="9652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grpSp>
        <p:nvGrpSpPr>
          <p:cNvPr id="374921" name="Group 137"/>
          <p:cNvGrpSpPr>
            <a:grpSpLocks/>
          </p:cNvGrpSpPr>
          <p:nvPr/>
        </p:nvGrpSpPr>
        <p:grpSpPr bwMode="auto">
          <a:xfrm>
            <a:off x="7404100" y="1473200"/>
            <a:ext cx="1549400" cy="3619500"/>
            <a:chOff x="4664" y="928"/>
            <a:chExt cx="976" cy="2280"/>
          </a:xfrm>
        </p:grpSpPr>
        <p:sp>
          <p:nvSpPr>
            <p:cNvPr id="374846" name="Freeform 62"/>
            <p:cNvSpPr>
              <a:spLocks/>
            </p:cNvSpPr>
            <p:nvPr/>
          </p:nvSpPr>
          <p:spPr bwMode="auto">
            <a:xfrm>
              <a:off x="4776" y="1096"/>
              <a:ext cx="712" cy="1880"/>
            </a:xfrm>
            <a:custGeom>
              <a:avLst/>
              <a:gdLst/>
              <a:ahLst/>
              <a:cxnLst>
                <a:cxn ang="0">
                  <a:pos x="0" y="328"/>
                </a:cxn>
                <a:cxn ang="0">
                  <a:pos x="704" y="0"/>
                </a:cxn>
                <a:cxn ang="0">
                  <a:pos x="712" y="1880"/>
                </a:cxn>
                <a:cxn ang="0">
                  <a:pos x="40" y="1552"/>
                </a:cxn>
                <a:cxn ang="0">
                  <a:pos x="0" y="328"/>
                </a:cxn>
              </a:cxnLst>
              <a:rect l="0" t="0" r="r" b="b"/>
              <a:pathLst>
                <a:path w="712" h="1880">
                  <a:moveTo>
                    <a:pt x="0" y="328"/>
                  </a:moveTo>
                  <a:lnTo>
                    <a:pt x="704" y="0"/>
                  </a:lnTo>
                  <a:lnTo>
                    <a:pt x="712" y="1880"/>
                  </a:lnTo>
                  <a:lnTo>
                    <a:pt x="40" y="1552"/>
                  </a:lnTo>
                  <a:lnTo>
                    <a:pt x="0" y="32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74920" name="Group 136"/>
            <p:cNvGrpSpPr>
              <a:grpSpLocks/>
            </p:cNvGrpSpPr>
            <p:nvPr/>
          </p:nvGrpSpPr>
          <p:grpSpPr bwMode="auto">
            <a:xfrm>
              <a:off x="4664" y="928"/>
              <a:ext cx="976" cy="2280"/>
              <a:chOff x="4664" y="928"/>
              <a:chExt cx="976" cy="2280"/>
            </a:xfrm>
          </p:grpSpPr>
          <p:sp>
            <p:nvSpPr>
              <p:cNvPr id="374847" name="Freeform 63"/>
              <p:cNvSpPr>
                <a:spLocks/>
              </p:cNvSpPr>
              <p:nvPr/>
            </p:nvSpPr>
            <p:spPr bwMode="auto">
              <a:xfrm>
                <a:off x="4688" y="936"/>
                <a:ext cx="952" cy="2272"/>
              </a:xfrm>
              <a:custGeom>
                <a:avLst/>
                <a:gdLst/>
                <a:ahLst/>
                <a:cxnLst>
                  <a:cxn ang="0">
                    <a:pos x="792" y="2056"/>
                  </a:cxn>
                  <a:cxn ang="0">
                    <a:pos x="800" y="144"/>
                  </a:cxn>
                  <a:cxn ang="0">
                    <a:pos x="80" y="488"/>
                  </a:cxn>
                  <a:cxn ang="0">
                    <a:pos x="128" y="1696"/>
                  </a:cxn>
                  <a:cxn ang="0">
                    <a:pos x="784" y="2040"/>
                  </a:cxn>
                  <a:cxn ang="0">
                    <a:pos x="952" y="2264"/>
                  </a:cxn>
                  <a:cxn ang="0">
                    <a:pos x="912" y="0"/>
                  </a:cxn>
                  <a:cxn ang="0">
                    <a:pos x="0" y="464"/>
                  </a:cxn>
                  <a:cxn ang="0">
                    <a:pos x="40" y="1768"/>
                  </a:cxn>
                  <a:cxn ang="0">
                    <a:pos x="944" y="2272"/>
                  </a:cxn>
                  <a:cxn ang="0">
                    <a:pos x="952" y="2248"/>
                  </a:cxn>
                </a:cxnLst>
                <a:rect l="0" t="0" r="r" b="b"/>
                <a:pathLst>
                  <a:path w="952" h="2272">
                    <a:moveTo>
                      <a:pt x="792" y="2056"/>
                    </a:moveTo>
                    <a:lnTo>
                      <a:pt x="800" y="144"/>
                    </a:lnTo>
                    <a:lnTo>
                      <a:pt x="80" y="488"/>
                    </a:lnTo>
                    <a:lnTo>
                      <a:pt x="128" y="1696"/>
                    </a:lnTo>
                    <a:lnTo>
                      <a:pt x="784" y="2040"/>
                    </a:lnTo>
                    <a:lnTo>
                      <a:pt x="952" y="2264"/>
                    </a:lnTo>
                    <a:lnTo>
                      <a:pt x="912" y="0"/>
                    </a:lnTo>
                    <a:lnTo>
                      <a:pt x="0" y="464"/>
                    </a:lnTo>
                    <a:lnTo>
                      <a:pt x="40" y="1768"/>
                    </a:lnTo>
                    <a:lnTo>
                      <a:pt x="944" y="2272"/>
                    </a:lnTo>
                    <a:lnTo>
                      <a:pt x="952" y="2248"/>
                    </a:lnTo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4849" name="Line 65"/>
              <p:cNvSpPr>
                <a:spLocks noChangeShapeType="1"/>
              </p:cNvSpPr>
              <p:nvPr/>
            </p:nvSpPr>
            <p:spPr bwMode="auto">
              <a:xfrm flipH="1">
                <a:off x="5464" y="928"/>
                <a:ext cx="136" cy="1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4850" name="Line 66"/>
              <p:cNvSpPr>
                <a:spLocks noChangeShapeType="1"/>
              </p:cNvSpPr>
              <p:nvPr/>
            </p:nvSpPr>
            <p:spPr bwMode="auto">
              <a:xfrm>
                <a:off x="4664" y="1408"/>
                <a:ext cx="120" cy="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4851" name="Line 67"/>
              <p:cNvSpPr>
                <a:spLocks noChangeShapeType="1"/>
              </p:cNvSpPr>
              <p:nvPr/>
            </p:nvSpPr>
            <p:spPr bwMode="auto">
              <a:xfrm flipV="1">
                <a:off x="4720" y="2632"/>
                <a:ext cx="96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4852" name="Line 68"/>
              <p:cNvSpPr>
                <a:spLocks noChangeShapeType="1"/>
              </p:cNvSpPr>
              <p:nvPr/>
            </p:nvSpPr>
            <p:spPr bwMode="auto">
              <a:xfrm>
                <a:off x="5480" y="2992"/>
                <a:ext cx="152" cy="2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4855" name="Freeform 71"/>
              <p:cNvSpPr>
                <a:spLocks/>
              </p:cNvSpPr>
              <p:nvPr/>
            </p:nvSpPr>
            <p:spPr bwMode="auto">
              <a:xfrm>
                <a:off x="5224" y="1192"/>
                <a:ext cx="80" cy="1688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48" y="0"/>
                  </a:cxn>
                  <a:cxn ang="0">
                    <a:pos x="80" y="1688"/>
                  </a:cxn>
                  <a:cxn ang="0">
                    <a:pos x="64" y="1680"/>
                  </a:cxn>
                  <a:cxn ang="0">
                    <a:pos x="32" y="1656"/>
                  </a:cxn>
                  <a:cxn ang="0">
                    <a:pos x="0" y="24"/>
                  </a:cxn>
                </a:cxnLst>
                <a:rect l="0" t="0" r="r" b="b"/>
                <a:pathLst>
                  <a:path w="80" h="1688">
                    <a:moveTo>
                      <a:pt x="0" y="24"/>
                    </a:moveTo>
                    <a:lnTo>
                      <a:pt x="48" y="0"/>
                    </a:lnTo>
                    <a:lnTo>
                      <a:pt x="80" y="1688"/>
                    </a:lnTo>
                    <a:lnTo>
                      <a:pt x="64" y="1680"/>
                    </a:lnTo>
                    <a:lnTo>
                      <a:pt x="32" y="165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4856" name="Freeform 72"/>
              <p:cNvSpPr>
                <a:spLocks/>
              </p:cNvSpPr>
              <p:nvPr/>
            </p:nvSpPr>
            <p:spPr bwMode="auto">
              <a:xfrm>
                <a:off x="4952" y="1312"/>
                <a:ext cx="104" cy="14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56" y="0"/>
                  </a:cxn>
                  <a:cxn ang="0">
                    <a:pos x="104" y="1448"/>
                  </a:cxn>
                  <a:cxn ang="0">
                    <a:pos x="88" y="1440"/>
                  </a:cxn>
                  <a:cxn ang="0">
                    <a:pos x="56" y="1416"/>
                  </a:cxn>
                  <a:cxn ang="0">
                    <a:pos x="0" y="48"/>
                  </a:cxn>
                </a:cxnLst>
                <a:rect l="0" t="0" r="r" b="b"/>
                <a:pathLst>
                  <a:path w="104" h="1448">
                    <a:moveTo>
                      <a:pt x="0" y="48"/>
                    </a:moveTo>
                    <a:lnTo>
                      <a:pt x="56" y="0"/>
                    </a:lnTo>
                    <a:lnTo>
                      <a:pt x="104" y="1448"/>
                    </a:lnTo>
                    <a:lnTo>
                      <a:pt x="88" y="1440"/>
                    </a:lnTo>
                    <a:lnTo>
                      <a:pt x="56" y="141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374858" name="Picture 74" descr="Рисунок1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94388" y="4764088"/>
            <a:ext cx="1308100" cy="1485900"/>
          </a:xfrm>
          <a:prstGeom prst="rect">
            <a:avLst/>
          </a:prstGeom>
          <a:noFill/>
        </p:spPr>
      </p:pic>
      <p:pic>
        <p:nvPicPr>
          <p:cNvPr id="374866" name="Picture 82" descr="j021295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2213" y="6118225"/>
            <a:ext cx="839787" cy="527050"/>
          </a:xfrm>
          <a:prstGeom prst="rect">
            <a:avLst/>
          </a:prstGeom>
          <a:noFill/>
        </p:spPr>
      </p:pic>
      <p:sp>
        <p:nvSpPr>
          <p:cNvPr id="374869" name="Text Box 85"/>
          <p:cNvSpPr txBox="1">
            <a:spLocks noChangeArrowheads="1"/>
          </p:cNvSpPr>
          <p:nvPr/>
        </p:nvSpPr>
        <p:spPr bwMode="auto">
          <a:xfrm>
            <a:off x="3135313" y="1190625"/>
            <a:ext cx="336342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 b="1" i="1" baseline="0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V=60</a:t>
            </a:r>
            <a:r>
              <a:rPr lang="ru-RU" sz="7200" b="1" i="1" baseline="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м</a:t>
            </a:r>
            <a:r>
              <a:rPr lang="uk-UA" sz="7200" b="1" i="1" baseline="3000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r>
              <a:rPr lang="ru-RU" sz="5400" b="1" i="1" baseline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endParaRPr lang="ru-RU" sz="5400" b="1" i="1" baseline="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grpSp>
        <p:nvGrpSpPr>
          <p:cNvPr id="374922" name="Group 138"/>
          <p:cNvGrpSpPr>
            <a:grpSpLocks/>
          </p:cNvGrpSpPr>
          <p:nvPr/>
        </p:nvGrpSpPr>
        <p:grpSpPr bwMode="auto">
          <a:xfrm>
            <a:off x="4348163" y="2133600"/>
            <a:ext cx="3538537" cy="2095500"/>
            <a:chOff x="2739" y="1344"/>
            <a:chExt cx="2229" cy="1320"/>
          </a:xfrm>
        </p:grpSpPr>
        <p:sp>
          <p:nvSpPr>
            <p:cNvPr id="374854" name="Freeform 70"/>
            <p:cNvSpPr>
              <a:spLocks/>
            </p:cNvSpPr>
            <p:nvPr/>
          </p:nvSpPr>
          <p:spPr bwMode="auto">
            <a:xfrm>
              <a:off x="4944" y="1344"/>
              <a:ext cx="24" cy="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8"/>
                </a:cxn>
                <a:cxn ang="0">
                  <a:pos x="24" y="0"/>
                </a:cxn>
              </a:cxnLst>
              <a:rect l="0" t="0" r="r" b="b"/>
              <a:pathLst>
                <a:path w="24" h="8">
                  <a:moveTo>
                    <a:pt x="24" y="0"/>
                  </a:moveTo>
                  <a:cubicBezTo>
                    <a:pt x="16" y="3"/>
                    <a:pt x="0" y="8"/>
                    <a:pt x="0" y="8"/>
                  </a:cubicBezTo>
                  <a:cubicBezTo>
                    <a:pt x="0" y="8"/>
                    <a:pt x="16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pic>
          <p:nvPicPr>
            <p:cNvPr id="374916" name="Рисунок 9" descr="kartina2.gif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829" y="1559"/>
              <a:ext cx="1339" cy="1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4917" name="Freeform 133"/>
            <p:cNvSpPr>
              <a:spLocks/>
            </p:cNvSpPr>
            <p:nvPr/>
          </p:nvSpPr>
          <p:spPr bwMode="auto">
            <a:xfrm>
              <a:off x="2739" y="1488"/>
              <a:ext cx="1517" cy="1176"/>
            </a:xfrm>
            <a:custGeom>
              <a:avLst/>
              <a:gdLst/>
              <a:ahLst/>
              <a:cxnLst>
                <a:cxn ang="0">
                  <a:pos x="1437" y="1064"/>
                </a:cxn>
                <a:cxn ang="0">
                  <a:pos x="1445" y="80"/>
                </a:cxn>
                <a:cxn ang="0">
                  <a:pos x="85" y="80"/>
                </a:cxn>
                <a:cxn ang="0">
                  <a:pos x="93" y="1088"/>
                </a:cxn>
                <a:cxn ang="0">
                  <a:pos x="1445" y="1080"/>
                </a:cxn>
                <a:cxn ang="0">
                  <a:pos x="1517" y="1168"/>
                </a:cxn>
                <a:cxn ang="0">
                  <a:pos x="1517" y="0"/>
                </a:cxn>
                <a:cxn ang="0">
                  <a:pos x="0" y="2"/>
                </a:cxn>
                <a:cxn ang="0">
                  <a:pos x="5" y="1176"/>
                </a:cxn>
                <a:cxn ang="0">
                  <a:pos x="1501" y="1168"/>
                </a:cxn>
                <a:cxn ang="0">
                  <a:pos x="1517" y="1160"/>
                </a:cxn>
              </a:cxnLst>
              <a:rect l="0" t="0" r="r" b="b"/>
              <a:pathLst>
                <a:path w="1517" h="1176">
                  <a:moveTo>
                    <a:pt x="1437" y="1064"/>
                  </a:moveTo>
                  <a:lnTo>
                    <a:pt x="1445" y="80"/>
                  </a:lnTo>
                  <a:lnTo>
                    <a:pt x="85" y="80"/>
                  </a:lnTo>
                  <a:lnTo>
                    <a:pt x="93" y="1088"/>
                  </a:lnTo>
                  <a:lnTo>
                    <a:pt x="1445" y="1080"/>
                  </a:lnTo>
                  <a:lnTo>
                    <a:pt x="1517" y="1168"/>
                  </a:lnTo>
                  <a:lnTo>
                    <a:pt x="1517" y="0"/>
                  </a:lnTo>
                  <a:lnTo>
                    <a:pt x="0" y="2"/>
                  </a:lnTo>
                  <a:lnTo>
                    <a:pt x="5" y="1176"/>
                  </a:lnTo>
                  <a:lnTo>
                    <a:pt x="1501" y="1168"/>
                  </a:lnTo>
                  <a:lnTo>
                    <a:pt x="1517" y="1160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4918" name="Freeform 134"/>
            <p:cNvSpPr>
              <a:spLocks/>
            </p:cNvSpPr>
            <p:nvPr/>
          </p:nvSpPr>
          <p:spPr bwMode="auto">
            <a:xfrm>
              <a:off x="3783" y="1560"/>
              <a:ext cx="45" cy="101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3" y="0"/>
                </a:cxn>
                <a:cxn ang="0">
                  <a:pos x="45" y="1014"/>
                </a:cxn>
                <a:cxn ang="0">
                  <a:pos x="15" y="1011"/>
                </a:cxn>
                <a:cxn ang="0">
                  <a:pos x="9" y="999"/>
                </a:cxn>
                <a:cxn ang="0">
                  <a:pos x="0" y="3"/>
                </a:cxn>
              </a:cxnLst>
              <a:rect l="0" t="0" r="r" b="b"/>
              <a:pathLst>
                <a:path w="45" h="1014">
                  <a:moveTo>
                    <a:pt x="0" y="3"/>
                  </a:moveTo>
                  <a:lnTo>
                    <a:pt x="33" y="0"/>
                  </a:lnTo>
                  <a:lnTo>
                    <a:pt x="45" y="1014"/>
                  </a:lnTo>
                  <a:lnTo>
                    <a:pt x="15" y="1011"/>
                  </a:lnTo>
                  <a:lnTo>
                    <a:pt x="9" y="999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4919" name="Freeform 135"/>
            <p:cNvSpPr>
              <a:spLocks/>
            </p:cNvSpPr>
            <p:nvPr/>
          </p:nvSpPr>
          <p:spPr bwMode="auto">
            <a:xfrm>
              <a:off x="3231" y="1566"/>
              <a:ext cx="63" cy="10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3"/>
                </a:cxn>
                <a:cxn ang="0">
                  <a:pos x="51" y="1011"/>
                </a:cxn>
                <a:cxn ang="0">
                  <a:pos x="63" y="1002"/>
                </a:cxn>
                <a:cxn ang="0">
                  <a:pos x="15" y="1011"/>
                </a:cxn>
                <a:cxn ang="0">
                  <a:pos x="0" y="0"/>
                </a:cxn>
              </a:cxnLst>
              <a:rect l="0" t="0" r="r" b="b"/>
              <a:pathLst>
                <a:path w="63" h="1011">
                  <a:moveTo>
                    <a:pt x="0" y="0"/>
                  </a:moveTo>
                  <a:lnTo>
                    <a:pt x="39" y="3"/>
                  </a:lnTo>
                  <a:lnTo>
                    <a:pt x="51" y="1011"/>
                  </a:lnTo>
                  <a:lnTo>
                    <a:pt x="63" y="1002"/>
                  </a:lnTo>
                  <a:lnTo>
                    <a:pt x="15" y="10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54" name="Picture 142" descr="Рисунок3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-456246">
            <a:off x="324269" y="1481138"/>
            <a:ext cx="1060450" cy="127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4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4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74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9" grpId="0"/>
      <p:bldP spid="374798" grpId="0"/>
      <p:bldP spid="374811" grpId="0"/>
      <p:bldP spid="3748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Freeform 2" descr="Контурные ромбики"/>
          <p:cNvSpPr>
            <a:spLocks/>
          </p:cNvSpPr>
          <p:nvPr/>
        </p:nvSpPr>
        <p:spPr bwMode="auto">
          <a:xfrm>
            <a:off x="546100" y="3009900"/>
            <a:ext cx="774700" cy="3238500"/>
          </a:xfrm>
          <a:custGeom>
            <a:avLst/>
            <a:gdLst/>
            <a:ahLst/>
            <a:cxnLst>
              <a:cxn ang="0">
                <a:pos x="0" y="2040"/>
              </a:cxn>
              <a:cxn ang="0">
                <a:pos x="488" y="1536"/>
              </a:cxn>
              <a:cxn ang="0">
                <a:pos x="488" y="0"/>
              </a:cxn>
              <a:cxn ang="0">
                <a:pos x="0" y="512"/>
              </a:cxn>
              <a:cxn ang="0">
                <a:pos x="0" y="2040"/>
              </a:cxn>
            </a:cxnLst>
            <a:rect l="0" t="0" r="r" b="b"/>
            <a:pathLst>
              <a:path w="488" h="2040">
                <a:moveTo>
                  <a:pt x="0" y="2040"/>
                </a:moveTo>
                <a:lnTo>
                  <a:pt x="488" y="1536"/>
                </a:lnTo>
                <a:lnTo>
                  <a:pt x="488" y="0"/>
                </a:lnTo>
                <a:lnTo>
                  <a:pt x="0" y="512"/>
                </a:lnTo>
                <a:lnTo>
                  <a:pt x="0" y="2040"/>
                </a:lnTo>
                <a:close/>
              </a:path>
            </a:pathLst>
          </a:custGeom>
          <a:pattFill prst="openDmnd">
            <a:fgClr>
              <a:srgbClr val="CC00CC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3523" name="Freeform 3" descr="Контурные ромбики"/>
          <p:cNvSpPr>
            <a:spLocks/>
          </p:cNvSpPr>
          <p:nvPr/>
        </p:nvSpPr>
        <p:spPr bwMode="auto">
          <a:xfrm>
            <a:off x="1308100" y="3009900"/>
            <a:ext cx="3594100" cy="2463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96" y="8"/>
              </a:cxn>
              <a:cxn ang="0">
                <a:pos x="1496" y="1544"/>
              </a:cxn>
              <a:cxn ang="0">
                <a:pos x="0" y="1552"/>
              </a:cxn>
              <a:cxn ang="0">
                <a:pos x="0" y="0"/>
              </a:cxn>
            </a:cxnLst>
            <a:rect l="0" t="0" r="r" b="b"/>
            <a:pathLst>
              <a:path w="1496" h="1552">
                <a:moveTo>
                  <a:pt x="0" y="0"/>
                </a:moveTo>
                <a:lnTo>
                  <a:pt x="1496" y="8"/>
                </a:lnTo>
                <a:lnTo>
                  <a:pt x="1496" y="1544"/>
                </a:lnTo>
                <a:lnTo>
                  <a:pt x="0" y="1552"/>
                </a:lnTo>
                <a:lnTo>
                  <a:pt x="0" y="0"/>
                </a:lnTo>
                <a:close/>
              </a:path>
            </a:pathLst>
          </a:custGeom>
          <a:pattFill prst="openDmnd">
            <a:fgClr>
              <a:srgbClr val="FF3300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63562" name="Group 42"/>
          <p:cNvGrpSpPr>
            <a:grpSpLocks/>
          </p:cNvGrpSpPr>
          <p:nvPr/>
        </p:nvGrpSpPr>
        <p:grpSpPr bwMode="auto">
          <a:xfrm>
            <a:off x="508000" y="3009900"/>
            <a:ext cx="4356100" cy="3238500"/>
            <a:chOff x="320" y="1896"/>
            <a:chExt cx="2744" cy="2040"/>
          </a:xfrm>
        </p:grpSpPr>
        <p:sp>
          <p:nvSpPr>
            <p:cNvPr id="363525" name="Freeform 5" descr="Контурные ромбики"/>
            <p:cNvSpPr>
              <a:spLocks/>
            </p:cNvSpPr>
            <p:nvPr/>
          </p:nvSpPr>
          <p:spPr bwMode="auto">
            <a:xfrm>
              <a:off x="331" y="1896"/>
              <a:ext cx="2733" cy="504"/>
            </a:xfrm>
            <a:custGeom>
              <a:avLst/>
              <a:gdLst/>
              <a:ahLst/>
              <a:cxnLst>
                <a:cxn ang="0">
                  <a:pos x="501" y="0"/>
                </a:cxn>
                <a:cxn ang="0">
                  <a:pos x="2733" y="8"/>
                </a:cxn>
                <a:cxn ang="0">
                  <a:pos x="2221" y="496"/>
                </a:cxn>
                <a:cxn ang="0">
                  <a:pos x="0" y="504"/>
                </a:cxn>
                <a:cxn ang="0">
                  <a:pos x="501" y="0"/>
                </a:cxn>
              </a:cxnLst>
              <a:rect l="0" t="0" r="r" b="b"/>
              <a:pathLst>
                <a:path w="2733" h="504">
                  <a:moveTo>
                    <a:pt x="501" y="0"/>
                  </a:moveTo>
                  <a:lnTo>
                    <a:pt x="2733" y="8"/>
                  </a:lnTo>
                  <a:lnTo>
                    <a:pt x="2221" y="496"/>
                  </a:lnTo>
                  <a:lnTo>
                    <a:pt x="0" y="504"/>
                  </a:lnTo>
                  <a:lnTo>
                    <a:pt x="501" y="0"/>
                  </a:lnTo>
                  <a:close/>
                </a:path>
              </a:pathLst>
            </a:custGeom>
            <a:pattFill prst="openDmnd">
              <a:fgClr>
                <a:srgbClr val="0099FF"/>
              </a:fgClr>
              <a:bgClr>
                <a:schemeClr val="bg1"/>
              </a:bgClr>
            </a:patt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3526" name="Freeform 6" descr="Контурные ромбики"/>
            <p:cNvSpPr>
              <a:spLocks/>
            </p:cNvSpPr>
            <p:nvPr/>
          </p:nvSpPr>
          <p:spPr bwMode="auto">
            <a:xfrm>
              <a:off x="320" y="3424"/>
              <a:ext cx="2728" cy="512"/>
            </a:xfrm>
            <a:custGeom>
              <a:avLst/>
              <a:gdLst/>
              <a:ahLst/>
              <a:cxnLst>
                <a:cxn ang="0">
                  <a:pos x="520" y="16"/>
                </a:cxn>
                <a:cxn ang="0">
                  <a:pos x="2728" y="0"/>
                </a:cxn>
                <a:cxn ang="0">
                  <a:pos x="2256" y="512"/>
                </a:cxn>
                <a:cxn ang="0">
                  <a:pos x="0" y="496"/>
                </a:cxn>
                <a:cxn ang="0">
                  <a:pos x="520" y="16"/>
                </a:cxn>
              </a:cxnLst>
              <a:rect l="0" t="0" r="r" b="b"/>
              <a:pathLst>
                <a:path w="2728" h="512">
                  <a:moveTo>
                    <a:pt x="520" y="16"/>
                  </a:moveTo>
                  <a:lnTo>
                    <a:pt x="2728" y="0"/>
                  </a:lnTo>
                  <a:lnTo>
                    <a:pt x="2256" y="512"/>
                  </a:lnTo>
                  <a:lnTo>
                    <a:pt x="0" y="496"/>
                  </a:lnTo>
                  <a:lnTo>
                    <a:pt x="520" y="16"/>
                  </a:lnTo>
                  <a:close/>
                </a:path>
              </a:pathLst>
            </a:custGeom>
            <a:pattFill prst="openDmnd">
              <a:fgClr>
                <a:srgbClr val="0099FF"/>
              </a:fgClr>
              <a:bgClr>
                <a:schemeClr val="bg1"/>
              </a:bgClr>
            </a:patt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3527" name="AutoShape 7"/>
          <p:cNvSpPr>
            <a:spLocks noChangeArrowheads="1"/>
          </p:cNvSpPr>
          <p:nvPr/>
        </p:nvSpPr>
        <p:spPr bwMode="auto">
          <a:xfrm>
            <a:off x="533400" y="3009900"/>
            <a:ext cx="4356100" cy="3251200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3528" name="Line 8"/>
          <p:cNvSpPr>
            <a:spLocks noChangeShapeType="1"/>
          </p:cNvSpPr>
          <p:nvPr/>
        </p:nvSpPr>
        <p:spPr bwMode="auto">
          <a:xfrm>
            <a:off x="1320800" y="2997200"/>
            <a:ext cx="0" cy="241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3529" name="Freeform 9"/>
          <p:cNvSpPr>
            <a:spLocks/>
          </p:cNvSpPr>
          <p:nvPr/>
        </p:nvSpPr>
        <p:spPr bwMode="auto">
          <a:xfrm>
            <a:off x="546100" y="5461000"/>
            <a:ext cx="4343400" cy="787400"/>
          </a:xfrm>
          <a:custGeom>
            <a:avLst/>
            <a:gdLst/>
            <a:ahLst/>
            <a:cxnLst>
              <a:cxn ang="0">
                <a:pos x="2736" y="0"/>
              </a:cxn>
              <a:cxn ang="0">
                <a:pos x="496" y="0"/>
              </a:cxn>
              <a:cxn ang="0">
                <a:pos x="0" y="496"/>
              </a:cxn>
            </a:cxnLst>
            <a:rect l="0" t="0" r="r" b="b"/>
            <a:pathLst>
              <a:path w="2736" h="496">
                <a:moveTo>
                  <a:pt x="2736" y="0"/>
                </a:moveTo>
                <a:lnTo>
                  <a:pt x="496" y="0"/>
                </a:lnTo>
                <a:lnTo>
                  <a:pt x="0" y="49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3530" name="Rectangle 10"/>
          <p:cNvSpPr>
            <a:spLocks noChangeArrowheads="1"/>
          </p:cNvSpPr>
          <p:nvPr/>
        </p:nvSpPr>
        <p:spPr bwMode="auto">
          <a:xfrm>
            <a:off x="2163763" y="6142038"/>
            <a:ext cx="692150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 i="1" baseline="0">
                <a:solidFill>
                  <a:schemeClr val="tx2"/>
                </a:solidFill>
              </a:rPr>
              <a:t>a</a:t>
            </a:r>
            <a:r>
              <a:rPr lang="ru-RU" sz="4000" b="1" baseline="0"/>
              <a:t>  </a:t>
            </a:r>
          </a:p>
        </p:txBody>
      </p:sp>
      <p:sp>
        <p:nvSpPr>
          <p:cNvPr id="363531" name="Rectangle 11"/>
          <p:cNvSpPr>
            <a:spLocks noChangeArrowheads="1"/>
          </p:cNvSpPr>
          <p:nvPr/>
        </p:nvSpPr>
        <p:spPr bwMode="auto">
          <a:xfrm>
            <a:off x="4875213" y="3827463"/>
            <a:ext cx="536575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 baseline="0">
                <a:solidFill>
                  <a:schemeClr val="tx2"/>
                </a:solidFill>
              </a:rPr>
              <a:t>c</a:t>
            </a:r>
            <a:r>
              <a:rPr lang="ru-RU" sz="4000" b="1" baseline="0"/>
              <a:t> </a:t>
            </a:r>
          </a:p>
        </p:txBody>
      </p:sp>
      <p:sp>
        <p:nvSpPr>
          <p:cNvPr id="363532" name="Text Box 12"/>
          <p:cNvSpPr txBox="1">
            <a:spLocks noChangeArrowheads="1"/>
          </p:cNvSpPr>
          <p:nvPr/>
        </p:nvSpPr>
        <p:spPr bwMode="auto">
          <a:xfrm>
            <a:off x="989013" y="188913"/>
            <a:ext cx="17446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V=</a:t>
            </a:r>
            <a:r>
              <a:rPr lang="en-US" sz="4400" b="1" baseline="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abc</a:t>
            </a:r>
            <a:endParaRPr lang="ru-RU" sz="4400" b="1" baseline="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63533" name="Freeform 13" descr="Контурные ромбики"/>
          <p:cNvSpPr>
            <a:spLocks/>
          </p:cNvSpPr>
          <p:nvPr/>
        </p:nvSpPr>
        <p:spPr bwMode="auto">
          <a:xfrm>
            <a:off x="4089400" y="3022600"/>
            <a:ext cx="774700" cy="3238500"/>
          </a:xfrm>
          <a:custGeom>
            <a:avLst/>
            <a:gdLst/>
            <a:ahLst/>
            <a:cxnLst>
              <a:cxn ang="0">
                <a:pos x="0" y="2040"/>
              </a:cxn>
              <a:cxn ang="0">
                <a:pos x="488" y="1536"/>
              </a:cxn>
              <a:cxn ang="0">
                <a:pos x="488" y="0"/>
              </a:cxn>
              <a:cxn ang="0">
                <a:pos x="0" y="512"/>
              </a:cxn>
              <a:cxn ang="0">
                <a:pos x="0" y="2040"/>
              </a:cxn>
            </a:cxnLst>
            <a:rect l="0" t="0" r="r" b="b"/>
            <a:pathLst>
              <a:path w="488" h="2040">
                <a:moveTo>
                  <a:pt x="0" y="2040"/>
                </a:moveTo>
                <a:lnTo>
                  <a:pt x="488" y="1536"/>
                </a:lnTo>
                <a:lnTo>
                  <a:pt x="488" y="0"/>
                </a:lnTo>
                <a:lnTo>
                  <a:pt x="0" y="512"/>
                </a:lnTo>
                <a:lnTo>
                  <a:pt x="0" y="2040"/>
                </a:lnTo>
                <a:close/>
              </a:path>
            </a:pathLst>
          </a:custGeom>
          <a:pattFill prst="openDmnd">
            <a:fgClr>
              <a:srgbClr val="CC00CC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3534" name="Freeform 14" descr="Контурные ромбики"/>
          <p:cNvSpPr>
            <a:spLocks/>
          </p:cNvSpPr>
          <p:nvPr/>
        </p:nvSpPr>
        <p:spPr bwMode="auto">
          <a:xfrm>
            <a:off x="533400" y="3841750"/>
            <a:ext cx="3536950" cy="24130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1472" y="0"/>
              </a:cxn>
              <a:cxn ang="0">
                <a:pos x="1476" y="1528"/>
              </a:cxn>
              <a:cxn ang="0">
                <a:pos x="0" y="1536"/>
              </a:cxn>
              <a:cxn ang="0">
                <a:pos x="4" y="0"/>
              </a:cxn>
            </a:cxnLst>
            <a:rect l="0" t="0" r="r" b="b"/>
            <a:pathLst>
              <a:path w="1476" h="1536">
                <a:moveTo>
                  <a:pt x="4" y="0"/>
                </a:moveTo>
                <a:lnTo>
                  <a:pt x="1472" y="0"/>
                </a:lnTo>
                <a:lnTo>
                  <a:pt x="1476" y="1528"/>
                </a:lnTo>
                <a:lnTo>
                  <a:pt x="0" y="1536"/>
                </a:lnTo>
                <a:lnTo>
                  <a:pt x="4" y="0"/>
                </a:lnTo>
                <a:close/>
              </a:path>
            </a:pathLst>
          </a:custGeom>
          <a:pattFill prst="openDmnd">
            <a:fgClr>
              <a:srgbClr val="FF3300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3535" name="Text Box 15"/>
          <p:cNvSpPr txBox="1">
            <a:spLocks noChangeArrowheads="1"/>
          </p:cNvSpPr>
          <p:nvPr/>
        </p:nvSpPr>
        <p:spPr bwMode="auto">
          <a:xfrm>
            <a:off x="201613" y="1065213"/>
            <a:ext cx="16843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S=2ab</a:t>
            </a:r>
            <a:endParaRPr lang="ru-RU" sz="4400" b="1" baseline="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63536" name="Text Box 16"/>
          <p:cNvSpPr txBox="1">
            <a:spLocks noChangeArrowheads="1"/>
          </p:cNvSpPr>
          <p:nvPr/>
        </p:nvSpPr>
        <p:spPr bwMode="auto">
          <a:xfrm>
            <a:off x="252413" y="2055813"/>
            <a:ext cx="37798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S=2(</a:t>
            </a:r>
            <a:r>
              <a:rPr lang="en-US" sz="4400" b="1" baseline="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ab+ac+bc</a:t>
            </a:r>
            <a:r>
              <a:rPr lang="en-US" sz="4400" b="1" baseline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)</a:t>
            </a:r>
            <a:endParaRPr lang="ru-RU" sz="4400" b="1" baseline="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63537" name="Text Box 17"/>
          <p:cNvSpPr txBox="1">
            <a:spLocks noChangeArrowheads="1"/>
          </p:cNvSpPr>
          <p:nvPr/>
        </p:nvSpPr>
        <p:spPr bwMode="auto">
          <a:xfrm>
            <a:off x="5332413" y="4087813"/>
            <a:ext cx="300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L=4(</a:t>
            </a:r>
            <a:r>
              <a:rPr lang="en-US" sz="4400" b="1" baseline="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a+b+c</a:t>
            </a:r>
            <a:r>
              <a:rPr lang="en-US" sz="4400" b="1" baseline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)</a:t>
            </a:r>
            <a:endParaRPr lang="ru-RU" sz="4400" b="1" baseline="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63538" name="Text Box 18"/>
          <p:cNvSpPr txBox="1">
            <a:spLocks noChangeArrowheads="1"/>
          </p:cNvSpPr>
          <p:nvPr/>
        </p:nvSpPr>
        <p:spPr bwMode="auto">
          <a:xfrm>
            <a:off x="5230813" y="3198813"/>
            <a:ext cx="1435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L=4a</a:t>
            </a:r>
            <a:endParaRPr lang="ru-RU" sz="4400" b="1" baseline="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63539" name="Rectangle 19"/>
          <p:cNvSpPr>
            <a:spLocks noChangeArrowheads="1"/>
          </p:cNvSpPr>
          <p:nvPr/>
        </p:nvSpPr>
        <p:spPr bwMode="auto">
          <a:xfrm>
            <a:off x="4492625" y="5699125"/>
            <a:ext cx="720725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 baseline="0">
                <a:solidFill>
                  <a:schemeClr val="tx2"/>
                </a:solidFill>
              </a:rPr>
              <a:t>b</a:t>
            </a:r>
            <a:r>
              <a:rPr lang="ru-RU" sz="4000" b="1" baseline="0"/>
              <a:t>  </a:t>
            </a:r>
          </a:p>
        </p:txBody>
      </p:sp>
      <p:sp>
        <p:nvSpPr>
          <p:cNvPr id="363540" name="Text Box 20"/>
          <p:cNvSpPr txBox="1">
            <a:spLocks noChangeArrowheads="1"/>
          </p:cNvSpPr>
          <p:nvPr/>
        </p:nvSpPr>
        <p:spPr bwMode="auto">
          <a:xfrm>
            <a:off x="3338513" y="382588"/>
            <a:ext cx="1164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 baseline="0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Об’єм</a:t>
            </a:r>
            <a:endParaRPr lang="uk-UA" sz="2800" b="1" baseline="0" dirty="0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63541" name="Text Box 21"/>
          <p:cNvSpPr txBox="1">
            <a:spLocks noChangeArrowheads="1"/>
          </p:cNvSpPr>
          <p:nvPr/>
        </p:nvSpPr>
        <p:spPr bwMode="auto">
          <a:xfrm>
            <a:off x="5154613" y="1182688"/>
            <a:ext cx="2923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 baseline="0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Площа  поверхні</a:t>
            </a:r>
            <a:endParaRPr lang="uk-UA" sz="2800" b="1" baseline="0" dirty="0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63542" name="Text Box 22"/>
          <p:cNvSpPr txBox="1">
            <a:spLocks noChangeArrowheads="1"/>
          </p:cNvSpPr>
          <p:nvPr/>
        </p:nvSpPr>
        <p:spPr bwMode="auto">
          <a:xfrm>
            <a:off x="5408613" y="2605088"/>
            <a:ext cx="26212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 baseline="0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Довжина ребер</a:t>
            </a:r>
            <a:endParaRPr lang="uk-UA" sz="2800" b="1" baseline="0" dirty="0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63543" name="Text Box 23"/>
          <p:cNvSpPr txBox="1">
            <a:spLocks noChangeArrowheads="1"/>
          </p:cNvSpPr>
          <p:nvPr/>
        </p:nvSpPr>
        <p:spPr bwMode="auto">
          <a:xfrm>
            <a:off x="2932113" y="1154113"/>
            <a:ext cx="13414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+</a:t>
            </a:r>
            <a:r>
              <a:rPr lang="en-US" sz="4400" b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2bc</a:t>
            </a:r>
            <a:endParaRPr lang="ru-RU" sz="4400" b="1" baseline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63544" name="Text Box 24"/>
          <p:cNvSpPr txBox="1">
            <a:spLocks noChangeArrowheads="1"/>
          </p:cNvSpPr>
          <p:nvPr/>
        </p:nvSpPr>
        <p:spPr bwMode="auto">
          <a:xfrm>
            <a:off x="1712913" y="1116013"/>
            <a:ext cx="13096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+2ac</a:t>
            </a:r>
            <a:endParaRPr lang="ru-RU" sz="4400" b="1" baseline="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grpSp>
        <p:nvGrpSpPr>
          <p:cNvPr id="363565" name="Group 45"/>
          <p:cNvGrpSpPr>
            <a:grpSpLocks/>
          </p:cNvGrpSpPr>
          <p:nvPr/>
        </p:nvGrpSpPr>
        <p:grpSpPr bwMode="auto">
          <a:xfrm>
            <a:off x="533400" y="3022600"/>
            <a:ext cx="4305300" cy="3214688"/>
            <a:chOff x="336" y="1904"/>
            <a:chExt cx="2712" cy="2025"/>
          </a:xfrm>
        </p:grpSpPr>
        <p:sp>
          <p:nvSpPr>
            <p:cNvPr id="363546" name="Freeform 26"/>
            <p:cNvSpPr>
              <a:spLocks/>
            </p:cNvSpPr>
            <p:nvPr/>
          </p:nvSpPr>
          <p:spPr bwMode="auto">
            <a:xfrm>
              <a:off x="344" y="3928"/>
              <a:ext cx="222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24" y="0"/>
                </a:cxn>
              </a:cxnLst>
              <a:rect l="0" t="0" r="r" b="b"/>
              <a:pathLst>
                <a:path w="2224" h="1">
                  <a:moveTo>
                    <a:pt x="0" y="0"/>
                  </a:moveTo>
                  <a:lnTo>
                    <a:pt x="2224" y="0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3547" name="Freeform 27"/>
            <p:cNvSpPr>
              <a:spLocks/>
            </p:cNvSpPr>
            <p:nvPr/>
          </p:nvSpPr>
          <p:spPr bwMode="auto">
            <a:xfrm>
              <a:off x="832" y="1904"/>
              <a:ext cx="22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16" y="0"/>
                </a:cxn>
              </a:cxnLst>
              <a:rect l="0" t="0" r="r" b="b"/>
              <a:pathLst>
                <a:path w="2216" h="1">
                  <a:moveTo>
                    <a:pt x="0" y="0"/>
                  </a:moveTo>
                  <a:lnTo>
                    <a:pt x="2216" y="0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3548" name="Freeform 28"/>
            <p:cNvSpPr>
              <a:spLocks/>
            </p:cNvSpPr>
            <p:nvPr/>
          </p:nvSpPr>
          <p:spPr bwMode="auto">
            <a:xfrm>
              <a:off x="336" y="2400"/>
              <a:ext cx="222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224" y="0"/>
                </a:cxn>
              </a:cxnLst>
              <a:rect l="0" t="0" r="r" b="b"/>
              <a:pathLst>
                <a:path w="2224" h="8">
                  <a:moveTo>
                    <a:pt x="0" y="8"/>
                  </a:moveTo>
                  <a:lnTo>
                    <a:pt x="2224" y="0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3549" name="Freeform 29"/>
            <p:cNvSpPr>
              <a:spLocks/>
            </p:cNvSpPr>
            <p:nvPr/>
          </p:nvSpPr>
          <p:spPr bwMode="auto">
            <a:xfrm>
              <a:off x="848" y="3432"/>
              <a:ext cx="220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200" y="0"/>
                </a:cxn>
              </a:cxnLst>
              <a:rect l="0" t="0" r="r" b="b"/>
              <a:pathLst>
                <a:path w="2200" h="16">
                  <a:moveTo>
                    <a:pt x="0" y="16"/>
                  </a:moveTo>
                  <a:lnTo>
                    <a:pt x="2200" y="0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prstDash val="dash"/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3550" name="Text Box 30"/>
          <p:cNvSpPr txBox="1">
            <a:spLocks noChangeArrowheads="1"/>
          </p:cNvSpPr>
          <p:nvPr/>
        </p:nvSpPr>
        <p:spPr bwMode="auto">
          <a:xfrm>
            <a:off x="6500813" y="3211513"/>
            <a:ext cx="10937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+4b</a:t>
            </a:r>
            <a:endParaRPr lang="ru-RU" sz="4400" b="1" baseline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63551" name="Text Box 31"/>
          <p:cNvSpPr txBox="1">
            <a:spLocks noChangeArrowheads="1"/>
          </p:cNvSpPr>
          <p:nvPr/>
        </p:nvSpPr>
        <p:spPr bwMode="auto">
          <a:xfrm>
            <a:off x="7453313" y="3224213"/>
            <a:ext cx="10302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+4c</a:t>
            </a:r>
            <a:endParaRPr lang="ru-RU" sz="4400" b="1" baseline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grpSp>
        <p:nvGrpSpPr>
          <p:cNvPr id="363566" name="Group 46"/>
          <p:cNvGrpSpPr>
            <a:grpSpLocks/>
          </p:cNvGrpSpPr>
          <p:nvPr/>
        </p:nvGrpSpPr>
        <p:grpSpPr bwMode="auto">
          <a:xfrm>
            <a:off x="520700" y="3022600"/>
            <a:ext cx="4381500" cy="3238500"/>
            <a:chOff x="328" y="1904"/>
            <a:chExt cx="2760" cy="2040"/>
          </a:xfrm>
        </p:grpSpPr>
        <p:sp>
          <p:nvSpPr>
            <p:cNvPr id="363558" name="Line 38"/>
            <p:cNvSpPr>
              <a:spLocks noChangeShapeType="1"/>
            </p:cNvSpPr>
            <p:nvPr/>
          </p:nvSpPr>
          <p:spPr bwMode="auto">
            <a:xfrm>
              <a:off x="3077" y="1904"/>
              <a:ext cx="11" cy="1552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3559" name="Line 39"/>
            <p:cNvSpPr>
              <a:spLocks noChangeShapeType="1"/>
            </p:cNvSpPr>
            <p:nvPr/>
          </p:nvSpPr>
          <p:spPr bwMode="auto">
            <a:xfrm>
              <a:off x="2558" y="2392"/>
              <a:ext cx="11" cy="1552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3560" name="Freeform 40"/>
            <p:cNvSpPr>
              <a:spLocks/>
            </p:cNvSpPr>
            <p:nvPr/>
          </p:nvSpPr>
          <p:spPr bwMode="auto">
            <a:xfrm>
              <a:off x="328" y="2416"/>
              <a:ext cx="16" cy="15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520"/>
                </a:cxn>
              </a:cxnLst>
              <a:rect l="0" t="0" r="r" b="b"/>
              <a:pathLst>
                <a:path w="16" h="1520">
                  <a:moveTo>
                    <a:pt x="0" y="0"/>
                  </a:moveTo>
                  <a:lnTo>
                    <a:pt x="16" y="1520"/>
                  </a:lnTo>
                </a:path>
              </a:pathLst>
            </a:custGeom>
            <a:noFill/>
            <a:ln w="57150">
              <a:solidFill>
                <a:srgbClr val="0099FF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3561" name="Freeform 41"/>
            <p:cNvSpPr>
              <a:spLocks/>
            </p:cNvSpPr>
            <p:nvPr/>
          </p:nvSpPr>
          <p:spPr bwMode="auto">
            <a:xfrm>
              <a:off x="829" y="1920"/>
              <a:ext cx="11" cy="15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1520"/>
                </a:cxn>
              </a:cxnLst>
              <a:rect l="0" t="0" r="r" b="b"/>
              <a:pathLst>
                <a:path w="11" h="1520">
                  <a:moveTo>
                    <a:pt x="0" y="0"/>
                  </a:moveTo>
                  <a:lnTo>
                    <a:pt x="11" y="1520"/>
                  </a:lnTo>
                </a:path>
              </a:pathLst>
            </a:custGeom>
            <a:noFill/>
            <a:ln w="57150">
              <a:solidFill>
                <a:srgbClr val="0099FF"/>
              </a:solidFill>
              <a:prstDash val="dash"/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3564" name="Group 44"/>
          <p:cNvGrpSpPr>
            <a:grpSpLocks/>
          </p:cNvGrpSpPr>
          <p:nvPr/>
        </p:nvGrpSpPr>
        <p:grpSpPr bwMode="auto">
          <a:xfrm>
            <a:off x="546100" y="2997200"/>
            <a:ext cx="4343400" cy="3251200"/>
            <a:chOff x="344" y="1888"/>
            <a:chExt cx="2736" cy="2048"/>
          </a:xfrm>
        </p:grpSpPr>
        <p:sp>
          <p:nvSpPr>
            <p:cNvPr id="363553" name="Freeform 33"/>
            <p:cNvSpPr>
              <a:spLocks/>
            </p:cNvSpPr>
            <p:nvPr/>
          </p:nvSpPr>
          <p:spPr bwMode="auto">
            <a:xfrm>
              <a:off x="2560" y="3424"/>
              <a:ext cx="520" cy="512"/>
            </a:xfrm>
            <a:custGeom>
              <a:avLst/>
              <a:gdLst/>
              <a:ahLst/>
              <a:cxnLst>
                <a:cxn ang="0">
                  <a:pos x="520" y="0"/>
                </a:cxn>
                <a:cxn ang="0">
                  <a:pos x="0" y="512"/>
                </a:cxn>
              </a:cxnLst>
              <a:rect l="0" t="0" r="r" b="b"/>
              <a:pathLst>
                <a:path w="520" h="512">
                  <a:moveTo>
                    <a:pt x="520" y="0"/>
                  </a:moveTo>
                  <a:lnTo>
                    <a:pt x="0" y="512"/>
                  </a:ln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3554" name="Freeform 34"/>
            <p:cNvSpPr>
              <a:spLocks/>
            </p:cNvSpPr>
            <p:nvPr/>
          </p:nvSpPr>
          <p:spPr bwMode="auto">
            <a:xfrm>
              <a:off x="2553" y="1888"/>
              <a:ext cx="519" cy="528"/>
            </a:xfrm>
            <a:custGeom>
              <a:avLst/>
              <a:gdLst/>
              <a:ahLst/>
              <a:cxnLst>
                <a:cxn ang="0">
                  <a:pos x="519" y="0"/>
                </a:cxn>
                <a:cxn ang="0">
                  <a:pos x="0" y="528"/>
                </a:cxn>
              </a:cxnLst>
              <a:rect l="0" t="0" r="r" b="b"/>
              <a:pathLst>
                <a:path w="519" h="528">
                  <a:moveTo>
                    <a:pt x="519" y="0"/>
                  </a:moveTo>
                  <a:lnTo>
                    <a:pt x="0" y="528"/>
                  </a:ln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3555" name="Freeform 35"/>
            <p:cNvSpPr>
              <a:spLocks/>
            </p:cNvSpPr>
            <p:nvPr/>
          </p:nvSpPr>
          <p:spPr bwMode="auto">
            <a:xfrm>
              <a:off x="344" y="1912"/>
              <a:ext cx="496" cy="488"/>
            </a:xfrm>
            <a:custGeom>
              <a:avLst/>
              <a:gdLst/>
              <a:ahLst/>
              <a:cxnLst>
                <a:cxn ang="0">
                  <a:pos x="496" y="0"/>
                </a:cxn>
                <a:cxn ang="0">
                  <a:pos x="0" y="488"/>
                </a:cxn>
              </a:cxnLst>
              <a:rect l="0" t="0" r="r" b="b"/>
              <a:pathLst>
                <a:path w="496" h="488">
                  <a:moveTo>
                    <a:pt x="496" y="0"/>
                  </a:moveTo>
                  <a:lnTo>
                    <a:pt x="0" y="488"/>
                  </a:ln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3563" name="Freeform 43"/>
            <p:cNvSpPr>
              <a:spLocks/>
            </p:cNvSpPr>
            <p:nvPr/>
          </p:nvSpPr>
          <p:spPr bwMode="auto">
            <a:xfrm>
              <a:off x="344" y="3416"/>
              <a:ext cx="520" cy="512"/>
            </a:xfrm>
            <a:custGeom>
              <a:avLst/>
              <a:gdLst/>
              <a:ahLst/>
              <a:cxnLst>
                <a:cxn ang="0">
                  <a:pos x="520" y="0"/>
                </a:cxn>
                <a:cxn ang="0">
                  <a:pos x="0" y="512"/>
                </a:cxn>
              </a:cxnLst>
              <a:rect l="0" t="0" r="r" b="b"/>
              <a:pathLst>
                <a:path w="520" h="512">
                  <a:moveTo>
                    <a:pt x="520" y="0"/>
                  </a:moveTo>
                  <a:lnTo>
                    <a:pt x="0" y="512"/>
                  </a:lnTo>
                </a:path>
              </a:pathLst>
            </a:custGeom>
            <a:noFill/>
            <a:ln w="57150" cap="flat">
              <a:solidFill>
                <a:srgbClr val="008000"/>
              </a:solidFill>
              <a:prstDash val="dash"/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3567" name="Group 47"/>
          <p:cNvGrpSpPr>
            <a:grpSpLocks/>
          </p:cNvGrpSpPr>
          <p:nvPr/>
        </p:nvGrpSpPr>
        <p:grpSpPr bwMode="auto">
          <a:xfrm>
            <a:off x="25400" y="76200"/>
            <a:ext cx="9067800" cy="6705600"/>
            <a:chOff x="168" y="176"/>
            <a:chExt cx="5408" cy="3928"/>
          </a:xfrm>
        </p:grpSpPr>
        <p:sp>
          <p:nvSpPr>
            <p:cNvPr id="363568" name="Freeform 48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3569" name="Freeform 49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3570" name="Freeform 50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3571" name="Freeform 51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3572" name="Freeform 52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3573" name="Freeform 53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3574" name="Freeform 54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3575" name="Freeform 55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3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3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63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3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63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63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3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6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63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63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363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6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6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63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36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6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63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2" grpId="0" animBg="1"/>
      <p:bldP spid="363522" grpId="1" animBg="1"/>
      <p:bldP spid="363523" grpId="0" animBg="1"/>
      <p:bldP spid="363523" grpId="1" animBg="1"/>
      <p:bldP spid="363532" grpId="0"/>
      <p:bldP spid="363533" grpId="0" animBg="1"/>
      <p:bldP spid="363533" grpId="1" animBg="1"/>
      <p:bldP spid="363534" grpId="0" animBg="1"/>
      <p:bldP spid="363534" grpId="1" animBg="1"/>
      <p:bldP spid="363535" grpId="0"/>
      <p:bldP spid="363536" grpId="0"/>
      <p:bldP spid="363537" grpId="0"/>
      <p:bldP spid="363538" grpId="0"/>
      <p:bldP spid="363540" grpId="0"/>
      <p:bldP spid="363541" grpId="0"/>
      <p:bldP spid="363542" grpId="0"/>
      <p:bldP spid="363543" grpId="0"/>
      <p:bldP spid="363544" grpId="0"/>
      <p:bldP spid="363550" grpId="0"/>
      <p:bldP spid="3635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287463" y="0"/>
            <a:ext cx="785653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b="1" i="1" baseline="0" dirty="0" smtClean="0">
                <a:solidFill>
                  <a:srgbClr val="000066"/>
                </a:solidFill>
              </a:rPr>
              <a:t>Обчислити загальну довжину всіх ребер і площу поверхні прямокутного паралелепіпеда, якщо його виміри 10см, 5см, 4см.</a:t>
            </a:r>
            <a:endParaRPr lang="uk-UA" sz="2800" b="1" i="1" baseline="0" dirty="0">
              <a:solidFill>
                <a:srgbClr val="000066"/>
              </a:solidFill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684213" y="1989138"/>
            <a:ext cx="2133600" cy="1787525"/>
            <a:chOff x="1104" y="1200"/>
            <a:chExt cx="2928" cy="2544"/>
          </a:xfrm>
        </p:grpSpPr>
        <p:sp>
          <p:nvSpPr>
            <p:cNvPr id="29737" name="AutoShape 41"/>
            <p:cNvSpPr>
              <a:spLocks noChangeArrowheads="1"/>
            </p:cNvSpPr>
            <p:nvPr/>
          </p:nvSpPr>
          <p:spPr bwMode="auto">
            <a:xfrm>
              <a:off x="1104" y="1200"/>
              <a:ext cx="2928" cy="2544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8" name="Freeform 42"/>
            <p:cNvSpPr>
              <a:spLocks/>
            </p:cNvSpPr>
            <p:nvPr/>
          </p:nvSpPr>
          <p:spPr bwMode="auto">
            <a:xfrm>
              <a:off x="1736" y="1208"/>
              <a:ext cx="1" cy="3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68"/>
                </a:cxn>
              </a:cxnLst>
              <a:rect l="0" t="0" r="r" b="b"/>
              <a:pathLst>
                <a:path w="1" h="368">
                  <a:moveTo>
                    <a:pt x="0" y="0"/>
                  </a:moveTo>
                  <a:lnTo>
                    <a:pt x="0" y="368"/>
                  </a:lnTo>
                </a:path>
              </a:pathLst>
            </a:custGeom>
            <a:noFill/>
            <a:ln w="38100" cmpd="sng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9" name="Line 43"/>
            <p:cNvSpPr>
              <a:spLocks noChangeShapeType="1"/>
            </p:cNvSpPr>
            <p:nvPr/>
          </p:nvSpPr>
          <p:spPr bwMode="auto">
            <a:xfrm>
              <a:off x="1728" y="1728"/>
              <a:ext cx="0" cy="384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40" name="Line 44"/>
            <p:cNvSpPr>
              <a:spLocks noChangeShapeType="1"/>
            </p:cNvSpPr>
            <p:nvPr/>
          </p:nvSpPr>
          <p:spPr bwMode="auto">
            <a:xfrm>
              <a:off x="1728" y="2304"/>
              <a:ext cx="0" cy="384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41" name="Line 45"/>
            <p:cNvSpPr>
              <a:spLocks noChangeShapeType="1"/>
            </p:cNvSpPr>
            <p:nvPr/>
          </p:nvSpPr>
          <p:spPr bwMode="auto">
            <a:xfrm flipH="1">
              <a:off x="3696" y="3120"/>
              <a:ext cx="336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42" name="Line 46"/>
            <p:cNvSpPr>
              <a:spLocks noChangeShapeType="1"/>
            </p:cNvSpPr>
            <p:nvPr/>
          </p:nvSpPr>
          <p:spPr bwMode="auto">
            <a:xfrm flipH="1">
              <a:off x="2928" y="3120"/>
              <a:ext cx="432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43" name="Line 47"/>
            <p:cNvSpPr>
              <a:spLocks noChangeShapeType="1"/>
            </p:cNvSpPr>
            <p:nvPr/>
          </p:nvSpPr>
          <p:spPr bwMode="auto">
            <a:xfrm flipH="1">
              <a:off x="2064" y="3120"/>
              <a:ext cx="62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44" name="Line 48"/>
            <p:cNvSpPr>
              <a:spLocks noChangeShapeType="1"/>
            </p:cNvSpPr>
            <p:nvPr/>
          </p:nvSpPr>
          <p:spPr bwMode="auto">
            <a:xfrm flipH="1">
              <a:off x="1728" y="3120"/>
              <a:ext cx="14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45" name="Freeform 49"/>
            <p:cNvSpPr>
              <a:spLocks/>
            </p:cNvSpPr>
            <p:nvPr/>
          </p:nvSpPr>
          <p:spPr bwMode="auto">
            <a:xfrm>
              <a:off x="1728" y="2832"/>
              <a:ext cx="1" cy="2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92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2"/>
                  </a:lnTo>
                </a:path>
              </a:pathLst>
            </a:custGeom>
            <a:noFill/>
            <a:ln w="38100" cmpd="sng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46" name="Line 50"/>
            <p:cNvSpPr>
              <a:spLocks noChangeShapeType="1"/>
            </p:cNvSpPr>
            <p:nvPr/>
          </p:nvSpPr>
          <p:spPr bwMode="auto">
            <a:xfrm flipH="1">
              <a:off x="1440" y="3120"/>
              <a:ext cx="288" cy="288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47" name="Line 51"/>
            <p:cNvSpPr>
              <a:spLocks noChangeShapeType="1"/>
            </p:cNvSpPr>
            <p:nvPr/>
          </p:nvSpPr>
          <p:spPr bwMode="auto">
            <a:xfrm flipV="1">
              <a:off x="1104" y="3504"/>
              <a:ext cx="240" cy="24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219742" y="1482671"/>
            <a:ext cx="3127422" cy="2728802"/>
            <a:chOff x="378" y="-44"/>
            <a:chExt cx="2118" cy="1608"/>
          </a:xfrm>
        </p:grpSpPr>
        <p:sp>
          <p:nvSpPr>
            <p:cNvPr id="29749" name="Text Box 53"/>
            <p:cNvSpPr txBox="1">
              <a:spLocks noChangeArrowheads="1"/>
            </p:cNvSpPr>
            <p:nvPr/>
          </p:nvSpPr>
          <p:spPr bwMode="auto">
            <a:xfrm>
              <a:off x="697" y="-44"/>
              <a:ext cx="43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 b="1" i="1" baseline="0" dirty="0" smtClean="0"/>
                <a:t>B</a:t>
              </a:r>
              <a:r>
                <a:rPr lang="en-US" sz="2800" b="1" i="1" dirty="0" smtClean="0"/>
                <a:t>1</a:t>
              </a:r>
              <a:endParaRPr lang="ru-RU" sz="2800" b="1" i="1" dirty="0"/>
            </a:p>
          </p:txBody>
        </p:sp>
        <p:sp>
          <p:nvSpPr>
            <p:cNvPr id="29750" name="Text Box 54"/>
            <p:cNvSpPr txBox="1">
              <a:spLocks noChangeArrowheads="1"/>
            </p:cNvSpPr>
            <p:nvPr/>
          </p:nvSpPr>
          <p:spPr bwMode="auto">
            <a:xfrm>
              <a:off x="2071" y="-14"/>
              <a:ext cx="42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 b="1" i="1" baseline="0" dirty="0" smtClean="0"/>
                <a:t>C</a:t>
              </a:r>
              <a:r>
                <a:rPr lang="en-US" sz="2800" b="1" i="1" dirty="0" smtClean="0"/>
                <a:t>1</a:t>
              </a:r>
              <a:endParaRPr lang="ru-RU" sz="2800" b="1" i="1" dirty="0"/>
            </a:p>
          </p:txBody>
        </p:sp>
        <p:sp>
          <p:nvSpPr>
            <p:cNvPr id="29751" name="Text Box 55"/>
            <p:cNvSpPr txBox="1">
              <a:spLocks noChangeArrowheads="1"/>
            </p:cNvSpPr>
            <p:nvPr/>
          </p:nvSpPr>
          <p:spPr bwMode="auto">
            <a:xfrm>
              <a:off x="1476" y="210"/>
              <a:ext cx="46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 b="1" i="1" baseline="0" dirty="0" smtClean="0"/>
                <a:t>D</a:t>
              </a:r>
              <a:r>
                <a:rPr lang="en-US" sz="2800" b="1" i="1" dirty="0" smtClean="0"/>
                <a:t>1</a:t>
              </a:r>
              <a:endParaRPr lang="ru-RU" sz="2800" b="1" i="1" dirty="0"/>
            </a:p>
          </p:txBody>
        </p:sp>
        <p:sp>
          <p:nvSpPr>
            <p:cNvPr id="29752" name="Text Box 56"/>
            <p:cNvSpPr txBox="1">
              <a:spLocks noChangeArrowheads="1"/>
            </p:cNvSpPr>
            <p:nvPr/>
          </p:nvSpPr>
          <p:spPr bwMode="auto">
            <a:xfrm>
              <a:off x="378" y="237"/>
              <a:ext cx="41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 b="1" i="1" baseline="0" dirty="0" smtClean="0"/>
                <a:t>A</a:t>
              </a:r>
              <a:r>
                <a:rPr lang="en-US" sz="2800" b="1" i="1" dirty="0" smtClean="0"/>
                <a:t>1</a:t>
              </a:r>
              <a:endParaRPr lang="ru-RU" sz="2800" b="1" i="1" dirty="0"/>
            </a:p>
          </p:txBody>
        </p:sp>
        <p:sp>
          <p:nvSpPr>
            <p:cNvPr id="36" name="Text Box 56"/>
            <p:cNvSpPr txBox="1">
              <a:spLocks noChangeArrowheads="1"/>
            </p:cNvSpPr>
            <p:nvPr/>
          </p:nvSpPr>
          <p:spPr bwMode="auto">
            <a:xfrm>
              <a:off x="448" y="1256"/>
              <a:ext cx="27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 b="1" i="1" baseline="0" dirty="0" smtClean="0"/>
                <a:t>A</a:t>
              </a:r>
              <a:endParaRPr lang="ru-RU" sz="2800" b="1" i="1" dirty="0"/>
            </a:p>
          </p:txBody>
        </p:sp>
        <p:sp>
          <p:nvSpPr>
            <p:cNvPr id="37" name="Text Box 53"/>
            <p:cNvSpPr txBox="1">
              <a:spLocks noChangeArrowheads="1"/>
            </p:cNvSpPr>
            <p:nvPr/>
          </p:nvSpPr>
          <p:spPr bwMode="auto">
            <a:xfrm>
              <a:off x="729" y="801"/>
              <a:ext cx="261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 b="1" i="1" baseline="0" dirty="0" smtClean="0"/>
                <a:t>B</a:t>
              </a:r>
              <a:endParaRPr lang="ru-RU" sz="2800" b="1" i="1" dirty="0"/>
            </a:p>
          </p:txBody>
        </p:sp>
        <p:sp>
          <p:nvSpPr>
            <p:cNvPr id="38" name="Text Box 55"/>
            <p:cNvSpPr txBox="1">
              <a:spLocks noChangeArrowheads="1"/>
            </p:cNvSpPr>
            <p:nvPr/>
          </p:nvSpPr>
          <p:spPr bwMode="auto">
            <a:xfrm>
              <a:off x="1753" y="1248"/>
              <a:ext cx="28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 b="1" i="1" baseline="0" dirty="0" smtClean="0"/>
                <a:t>D</a:t>
              </a:r>
              <a:endParaRPr lang="ru-RU" sz="2800" b="1" i="1" dirty="0"/>
            </a:p>
          </p:txBody>
        </p:sp>
        <p:sp>
          <p:nvSpPr>
            <p:cNvPr id="39" name="Text Box 54"/>
            <p:cNvSpPr txBox="1">
              <a:spLocks noChangeArrowheads="1"/>
            </p:cNvSpPr>
            <p:nvPr/>
          </p:nvSpPr>
          <p:spPr bwMode="auto">
            <a:xfrm>
              <a:off x="2119" y="848"/>
              <a:ext cx="28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 b="1" i="1" baseline="0" dirty="0" smtClean="0"/>
                <a:t>C</a:t>
              </a:r>
              <a:endParaRPr lang="ru-RU" sz="2800" b="1" i="1" dirty="0"/>
            </a:p>
          </p:txBody>
        </p:sp>
      </p:grp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250825" y="2708275"/>
            <a:ext cx="2730500" cy="1631950"/>
            <a:chOff x="124" y="2688"/>
            <a:chExt cx="1720" cy="1028"/>
          </a:xfrm>
        </p:grpSpPr>
        <p:sp>
          <p:nvSpPr>
            <p:cNvPr id="29764" name="Rectangle 68"/>
            <p:cNvSpPr>
              <a:spLocks noChangeArrowheads="1"/>
            </p:cNvSpPr>
            <p:nvPr/>
          </p:nvSpPr>
          <p:spPr bwMode="auto">
            <a:xfrm>
              <a:off x="720" y="3312"/>
              <a:ext cx="4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29765" name="Rectangle 69"/>
            <p:cNvSpPr>
              <a:spLocks noChangeArrowheads="1"/>
            </p:cNvSpPr>
            <p:nvPr/>
          </p:nvSpPr>
          <p:spPr bwMode="auto">
            <a:xfrm>
              <a:off x="124" y="2688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9766" name="Rectangle 70"/>
            <p:cNvSpPr>
              <a:spLocks noChangeArrowheads="1"/>
            </p:cNvSpPr>
            <p:nvPr/>
          </p:nvSpPr>
          <p:spPr bwMode="auto">
            <a:xfrm>
              <a:off x="1584" y="3072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88682" y="4680013"/>
            <a:ext cx="6840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baseline="0" dirty="0"/>
              <a:t>S</a:t>
            </a:r>
            <a:r>
              <a:rPr lang="ru-RU" sz="4000" b="1" baseline="0" dirty="0"/>
              <a:t> </a:t>
            </a:r>
            <a:r>
              <a:rPr lang="en-US" sz="4000" b="1" baseline="0" dirty="0"/>
              <a:t>=</a:t>
            </a:r>
            <a:r>
              <a:rPr lang="ru-RU" sz="4000" b="1" baseline="0" dirty="0"/>
              <a:t> </a:t>
            </a:r>
            <a:r>
              <a:rPr lang="en-US" sz="4000" b="1" baseline="0" dirty="0" smtClean="0"/>
              <a:t>2·</a:t>
            </a:r>
            <a:r>
              <a:rPr lang="ru-RU" sz="4000" b="1" baseline="0" dirty="0" smtClean="0"/>
              <a:t>(10</a:t>
            </a:r>
            <a:r>
              <a:rPr lang="en-US" sz="4000" b="1" baseline="0" dirty="0" smtClean="0"/>
              <a:t> · </a:t>
            </a:r>
            <a:r>
              <a:rPr lang="ru-RU" sz="4000" b="1" baseline="0" dirty="0" smtClean="0"/>
              <a:t>5 </a:t>
            </a:r>
            <a:r>
              <a:rPr lang="en-US" sz="4000" b="1" baseline="0" dirty="0"/>
              <a:t>+</a:t>
            </a:r>
            <a:r>
              <a:rPr lang="ru-RU" sz="4000" b="1" baseline="0" dirty="0"/>
              <a:t> </a:t>
            </a:r>
            <a:r>
              <a:rPr lang="ru-RU" sz="4000" b="1" baseline="0" dirty="0" smtClean="0"/>
              <a:t>10</a:t>
            </a:r>
            <a:r>
              <a:rPr lang="en-US" sz="4000" b="1" baseline="0" dirty="0" smtClean="0"/>
              <a:t> · </a:t>
            </a:r>
            <a:r>
              <a:rPr lang="ru-RU" sz="4000" b="1" baseline="0" dirty="0" smtClean="0"/>
              <a:t>4 </a:t>
            </a:r>
            <a:r>
              <a:rPr lang="en-US" sz="4000" b="1" baseline="0" dirty="0"/>
              <a:t>+ </a:t>
            </a:r>
            <a:r>
              <a:rPr lang="ru-RU" sz="4000" b="1" baseline="0" dirty="0" smtClean="0"/>
              <a:t>5</a:t>
            </a:r>
            <a:r>
              <a:rPr lang="en-US" sz="4000" b="1" baseline="0" dirty="0" smtClean="0"/>
              <a:t> · </a:t>
            </a:r>
            <a:r>
              <a:rPr lang="ru-RU" sz="4000" b="1" baseline="0" dirty="0" smtClean="0"/>
              <a:t>4</a:t>
            </a:r>
            <a:r>
              <a:rPr lang="ru-RU" sz="4000" b="1" baseline="0" dirty="0"/>
              <a:t>) =</a:t>
            </a:r>
          </a:p>
        </p:txBody>
      </p:sp>
      <p:grpSp>
        <p:nvGrpSpPr>
          <p:cNvPr id="6" name="Group 84"/>
          <p:cNvGrpSpPr>
            <a:grpSpLocks/>
          </p:cNvGrpSpPr>
          <p:nvPr/>
        </p:nvGrpSpPr>
        <p:grpSpPr bwMode="auto">
          <a:xfrm>
            <a:off x="674688" y="1998664"/>
            <a:ext cx="2166937" cy="1766887"/>
            <a:chOff x="369" y="2247"/>
            <a:chExt cx="1365" cy="1113"/>
          </a:xfrm>
        </p:grpSpPr>
        <p:sp>
          <p:nvSpPr>
            <p:cNvPr id="29777" name="Freeform 81"/>
            <p:cNvSpPr>
              <a:spLocks/>
            </p:cNvSpPr>
            <p:nvPr/>
          </p:nvSpPr>
          <p:spPr bwMode="auto">
            <a:xfrm>
              <a:off x="384" y="2544"/>
              <a:ext cx="1056" cy="8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6" y="0"/>
                </a:cxn>
                <a:cxn ang="0">
                  <a:pos x="1056" y="816"/>
                </a:cxn>
                <a:cxn ang="0">
                  <a:pos x="0" y="816"/>
                </a:cxn>
                <a:cxn ang="0">
                  <a:pos x="0" y="0"/>
                </a:cxn>
              </a:cxnLst>
              <a:rect l="0" t="0" r="r" b="b"/>
              <a:pathLst>
                <a:path w="1056" h="816">
                  <a:moveTo>
                    <a:pt x="0" y="0"/>
                  </a:moveTo>
                  <a:lnTo>
                    <a:pt x="1056" y="0"/>
                  </a:lnTo>
                  <a:lnTo>
                    <a:pt x="1056" y="816"/>
                  </a:lnTo>
                  <a:lnTo>
                    <a:pt x="0" y="816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33CC"/>
                </a:gs>
              </a:gsLst>
              <a:path path="rect">
                <a:fillToRect l="50000" t="50000" r="50000" b="50000"/>
              </a:path>
            </a:gradFill>
            <a:ln w="28575" cmpd="sng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778" name="Freeform 82"/>
            <p:cNvSpPr>
              <a:spLocks/>
            </p:cNvSpPr>
            <p:nvPr/>
          </p:nvSpPr>
          <p:spPr bwMode="auto">
            <a:xfrm>
              <a:off x="369" y="2247"/>
              <a:ext cx="1365" cy="285"/>
            </a:xfrm>
            <a:custGeom>
              <a:avLst/>
              <a:gdLst/>
              <a:ahLst/>
              <a:cxnLst>
                <a:cxn ang="0">
                  <a:pos x="0" y="285"/>
                </a:cxn>
                <a:cxn ang="0">
                  <a:pos x="300" y="0"/>
                </a:cxn>
                <a:cxn ang="0">
                  <a:pos x="1365" y="0"/>
                </a:cxn>
                <a:cxn ang="0">
                  <a:pos x="1080" y="279"/>
                </a:cxn>
                <a:cxn ang="0">
                  <a:pos x="0" y="285"/>
                </a:cxn>
              </a:cxnLst>
              <a:rect l="0" t="0" r="r" b="b"/>
              <a:pathLst>
                <a:path w="1365" h="285">
                  <a:moveTo>
                    <a:pt x="0" y="285"/>
                  </a:moveTo>
                  <a:lnTo>
                    <a:pt x="300" y="0"/>
                  </a:lnTo>
                  <a:lnTo>
                    <a:pt x="1365" y="0"/>
                  </a:lnTo>
                  <a:lnTo>
                    <a:pt x="1080" y="279"/>
                  </a:lnTo>
                  <a:lnTo>
                    <a:pt x="0" y="285"/>
                  </a:lnTo>
                  <a:close/>
                </a:path>
              </a:pathLst>
            </a:custGeom>
            <a:gradFill rotWithShape="0">
              <a:gsLst>
                <a:gs pos="0">
                  <a:srgbClr val="0066FF"/>
                </a:gs>
                <a:gs pos="50000">
                  <a:schemeClr val="bg1"/>
                </a:gs>
                <a:gs pos="100000">
                  <a:srgbClr val="0066FF"/>
                </a:gs>
              </a:gsLst>
              <a:lin ang="5400000" scaled="1"/>
            </a:gradFill>
            <a:ln w="28575" cmpd="sng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779" name="Freeform 83"/>
            <p:cNvSpPr>
              <a:spLocks/>
            </p:cNvSpPr>
            <p:nvPr/>
          </p:nvSpPr>
          <p:spPr bwMode="auto">
            <a:xfrm>
              <a:off x="1440" y="2256"/>
              <a:ext cx="288" cy="1104"/>
            </a:xfrm>
            <a:custGeom>
              <a:avLst/>
              <a:gdLst/>
              <a:ahLst/>
              <a:cxnLst>
                <a:cxn ang="0">
                  <a:pos x="0" y="1104"/>
                </a:cxn>
                <a:cxn ang="0">
                  <a:pos x="0" y="288"/>
                </a:cxn>
                <a:cxn ang="0">
                  <a:pos x="288" y="0"/>
                </a:cxn>
                <a:cxn ang="0">
                  <a:pos x="288" y="816"/>
                </a:cxn>
                <a:cxn ang="0">
                  <a:pos x="0" y="1104"/>
                </a:cxn>
              </a:cxnLst>
              <a:rect l="0" t="0" r="r" b="b"/>
              <a:pathLst>
                <a:path w="288" h="1104">
                  <a:moveTo>
                    <a:pt x="0" y="1104"/>
                  </a:moveTo>
                  <a:lnTo>
                    <a:pt x="0" y="288"/>
                  </a:lnTo>
                  <a:lnTo>
                    <a:pt x="288" y="0"/>
                  </a:lnTo>
                  <a:lnTo>
                    <a:pt x="288" y="816"/>
                  </a:lnTo>
                  <a:lnTo>
                    <a:pt x="0" y="110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782" name="Text Box 86"/>
          <p:cNvSpPr txBox="1">
            <a:spLocks noChangeArrowheads="1"/>
          </p:cNvSpPr>
          <p:nvPr/>
        </p:nvSpPr>
        <p:spPr bwMode="auto">
          <a:xfrm>
            <a:off x="3045180" y="2341949"/>
            <a:ext cx="3975099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 baseline="0" dirty="0"/>
              <a:t>L</a:t>
            </a:r>
            <a:r>
              <a:rPr lang="ru-RU" sz="4000" b="1" baseline="0" dirty="0"/>
              <a:t> </a:t>
            </a:r>
            <a:r>
              <a:rPr lang="en-US" sz="4000" b="1" baseline="0" dirty="0"/>
              <a:t>=</a:t>
            </a:r>
            <a:r>
              <a:rPr lang="en-US" sz="4000" b="1" baseline="0" dirty="0" smtClean="0"/>
              <a:t>4</a:t>
            </a:r>
            <a:r>
              <a:rPr lang="uk-UA" sz="4000" b="1" baseline="0" dirty="0" smtClean="0"/>
              <a:t> ·</a:t>
            </a:r>
            <a:r>
              <a:rPr lang="ru-RU" sz="4000" b="1" baseline="0" dirty="0" smtClean="0"/>
              <a:t> </a:t>
            </a:r>
            <a:r>
              <a:rPr lang="ru-RU" sz="4000" b="1" baseline="0" dirty="0"/>
              <a:t>(10</a:t>
            </a:r>
            <a:r>
              <a:rPr lang="en-US" sz="4000" b="1" baseline="0" dirty="0"/>
              <a:t>+</a:t>
            </a:r>
            <a:r>
              <a:rPr lang="ru-RU" sz="4000" b="1" baseline="0" dirty="0"/>
              <a:t>5</a:t>
            </a:r>
            <a:r>
              <a:rPr lang="en-US" sz="4000" b="1" baseline="0" dirty="0"/>
              <a:t>+4</a:t>
            </a:r>
            <a:r>
              <a:rPr lang="ru-RU" sz="4000" b="1" baseline="0" dirty="0"/>
              <a:t>) =</a:t>
            </a:r>
          </a:p>
        </p:txBody>
      </p:sp>
      <p:sp>
        <p:nvSpPr>
          <p:cNvPr id="29786" name="AutoShape 90"/>
          <p:cNvSpPr>
            <a:spLocks noChangeArrowheads="1"/>
          </p:cNvSpPr>
          <p:nvPr/>
        </p:nvSpPr>
        <p:spPr bwMode="auto">
          <a:xfrm>
            <a:off x="5722937" y="2985486"/>
            <a:ext cx="3421063" cy="1490663"/>
          </a:xfrm>
          <a:prstGeom prst="irregularSeal1">
            <a:avLst/>
          </a:prstGeom>
          <a:gradFill rotWithShape="1">
            <a:gsLst>
              <a:gs pos="0">
                <a:srgbClr val="CCFFCC">
                  <a:gamma/>
                  <a:tint val="0"/>
                  <a:invGamma/>
                </a:srgbClr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87" name="AutoShape 91"/>
          <p:cNvSpPr>
            <a:spLocks noChangeArrowheads="1"/>
          </p:cNvSpPr>
          <p:nvPr/>
        </p:nvSpPr>
        <p:spPr bwMode="auto">
          <a:xfrm>
            <a:off x="5722937" y="5154274"/>
            <a:ext cx="3421063" cy="1490662"/>
          </a:xfrm>
          <a:prstGeom prst="irregularSeal1">
            <a:avLst/>
          </a:prstGeom>
          <a:gradFill rotWithShape="1">
            <a:gsLst>
              <a:gs pos="0">
                <a:srgbClr val="CCFFCC">
                  <a:gamma/>
                  <a:tint val="0"/>
                  <a:invGamma/>
                </a:srgbClr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9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3" grpId="0" autoUpdateAnimBg="0"/>
      <p:bldP spid="29711" grpId="0"/>
      <p:bldP spid="29782" grpId="0"/>
      <p:bldP spid="29786" grpId="0" animBg="1"/>
      <p:bldP spid="2978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Freeform 2" descr="Контурные ромбики"/>
          <p:cNvSpPr>
            <a:spLocks/>
          </p:cNvSpPr>
          <p:nvPr/>
        </p:nvSpPr>
        <p:spPr bwMode="auto">
          <a:xfrm>
            <a:off x="622300" y="2895600"/>
            <a:ext cx="774700" cy="3238500"/>
          </a:xfrm>
          <a:custGeom>
            <a:avLst/>
            <a:gdLst/>
            <a:ahLst/>
            <a:cxnLst>
              <a:cxn ang="0">
                <a:pos x="0" y="2040"/>
              </a:cxn>
              <a:cxn ang="0">
                <a:pos x="488" y="1536"/>
              </a:cxn>
              <a:cxn ang="0">
                <a:pos x="488" y="0"/>
              </a:cxn>
              <a:cxn ang="0">
                <a:pos x="0" y="512"/>
              </a:cxn>
              <a:cxn ang="0">
                <a:pos x="0" y="2040"/>
              </a:cxn>
            </a:cxnLst>
            <a:rect l="0" t="0" r="r" b="b"/>
            <a:pathLst>
              <a:path w="488" h="2040">
                <a:moveTo>
                  <a:pt x="0" y="2040"/>
                </a:moveTo>
                <a:lnTo>
                  <a:pt x="488" y="1536"/>
                </a:lnTo>
                <a:lnTo>
                  <a:pt x="488" y="0"/>
                </a:lnTo>
                <a:lnTo>
                  <a:pt x="0" y="512"/>
                </a:lnTo>
                <a:lnTo>
                  <a:pt x="0" y="2040"/>
                </a:lnTo>
                <a:close/>
              </a:path>
            </a:pathLst>
          </a:custGeom>
          <a:pattFill prst="openDmnd">
            <a:fgClr>
              <a:srgbClr val="CC00CC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1955" name="Freeform 3" descr="Контурные ромбики"/>
          <p:cNvSpPr>
            <a:spLocks/>
          </p:cNvSpPr>
          <p:nvPr/>
        </p:nvSpPr>
        <p:spPr bwMode="auto">
          <a:xfrm>
            <a:off x="1384300" y="2857500"/>
            <a:ext cx="2374900" cy="2463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96" y="8"/>
              </a:cxn>
              <a:cxn ang="0">
                <a:pos x="1496" y="1544"/>
              </a:cxn>
              <a:cxn ang="0">
                <a:pos x="0" y="1552"/>
              </a:cxn>
              <a:cxn ang="0">
                <a:pos x="0" y="0"/>
              </a:cxn>
            </a:cxnLst>
            <a:rect l="0" t="0" r="r" b="b"/>
            <a:pathLst>
              <a:path w="1496" h="1552">
                <a:moveTo>
                  <a:pt x="0" y="0"/>
                </a:moveTo>
                <a:lnTo>
                  <a:pt x="1496" y="8"/>
                </a:lnTo>
                <a:lnTo>
                  <a:pt x="1496" y="1544"/>
                </a:lnTo>
                <a:lnTo>
                  <a:pt x="0" y="1552"/>
                </a:lnTo>
                <a:lnTo>
                  <a:pt x="0" y="0"/>
                </a:lnTo>
                <a:close/>
              </a:path>
            </a:pathLst>
          </a:custGeom>
          <a:pattFill prst="openDmnd">
            <a:fgClr>
              <a:srgbClr val="FF3300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81956" name="Group 4"/>
          <p:cNvGrpSpPr>
            <a:grpSpLocks/>
          </p:cNvGrpSpPr>
          <p:nvPr/>
        </p:nvGrpSpPr>
        <p:grpSpPr bwMode="auto">
          <a:xfrm>
            <a:off x="596900" y="2857500"/>
            <a:ext cx="3225800" cy="3251200"/>
            <a:chOff x="312" y="1896"/>
            <a:chExt cx="2032" cy="2048"/>
          </a:xfrm>
        </p:grpSpPr>
        <p:sp>
          <p:nvSpPr>
            <p:cNvPr id="381957" name="Freeform 5" descr="Контурные ромбики"/>
            <p:cNvSpPr>
              <a:spLocks/>
            </p:cNvSpPr>
            <p:nvPr/>
          </p:nvSpPr>
          <p:spPr bwMode="auto">
            <a:xfrm>
              <a:off x="320" y="1896"/>
              <a:ext cx="2024" cy="504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2024" y="0"/>
                </a:cxn>
                <a:cxn ang="0">
                  <a:pos x="1480" y="504"/>
                </a:cxn>
                <a:cxn ang="0">
                  <a:pos x="0" y="504"/>
                </a:cxn>
                <a:cxn ang="0">
                  <a:pos x="528" y="0"/>
                </a:cxn>
              </a:cxnLst>
              <a:rect l="0" t="0" r="r" b="b"/>
              <a:pathLst>
                <a:path w="2024" h="504">
                  <a:moveTo>
                    <a:pt x="528" y="0"/>
                  </a:moveTo>
                  <a:lnTo>
                    <a:pt x="2024" y="0"/>
                  </a:lnTo>
                  <a:lnTo>
                    <a:pt x="1480" y="504"/>
                  </a:lnTo>
                  <a:lnTo>
                    <a:pt x="0" y="504"/>
                  </a:lnTo>
                  <a:lnTo>
                    <a:pt x="528" y="0"/>
                  </a:lnTo>
                  <a:close/>
                </a:path>
              </a:pathLst>
            </a:custGeom>
            <a:pattFill prst="openDmnd">
              <a:fgClr>
                <a:srgbClr val="0099FF"/>
              </a:fgClr>
              <a:bgClr>
                <a:schemeClr val="bg1"/>
              </a:bgClr>
            </a:patt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1958" name="Freeform 6" descr="Контурные ромбики"/>
            <p:cNvSpPr>
              <a:spLocks/>
            </p:cNvSpPr>
            <p:nvPr/>
          </p:nvSpPr>
          <p:spPr bwMode="auto">
            <a:xfrm>
              <a:off x="312" y="3440"/>
              <a:ext cx="2024" cy="504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2024" y="0"/>
                </a:cxn>
                <a:cxn ang="0">
                  <a:pos x="1480" y="504"/>
                </a:cxn>
                <a:cxn ang="0">
                  <a:pos x="0" y="504"/>
                </a:cxn>
                <a:cxn ang="0">
                  <a:pos x="528" y="0"/>
                </a:cxn>
              </a:cxnLst>
              <a:rect l="0" t="0" r="r" b="b"/>
              <a:pathLst>
                <a:path w="2024" h="504">
                  <a:moveTo>
                    <a:pt x="528" y="0"/>
                  </a:moveTo>
                  <a:lnTo>
                    <a:pt x="2024" y="0"/>
                  </a:lnTo>
                  <a:lnTo>
                    <a:pt x="1480" y="504"/>
                  </a:lnTo>
                  <a:lnTo>
                    <a:pt x="0" y="504"/>
                  </a:lnTo>
                  <a:lnTo>
                    <a:pt x="528" y="0"/>
                  </a:lnTo>
                  <a:close/>
                </a:path>
              </a:pathLst>
            </a:custGeom>
            <a:pattFill prst="openDmnd">
              <a:fgClr>
                <a:srgbClr val="0099FF"/>
              </a:fgClr>
              <a:bgClr>
                <a:schemeClr val="bg1"/>
              </a:bgClr>
            </a:patt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1959" name="AutoShape 7"/>
          <p:cNvSpPr>
            <a:spLocks noChangeArrowheads="1"/>
          </p:cNvSpPr>
          <p:nvPr/>
        </p:nvSpPr>
        <p:spPr bwMode="auto">
          <a:xfrm>
            <a:off x="609600" y="2870200"/>
            <a:ext cx="3162300" cy="3251200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1960" name="Line 8"/>
          <p:cNvSpPr>
            <a:spLocks noChangeShapeType="1"/>
          </p:cNvSpPr>
          <p:nvPr/>
        </p:nvSpPr>
        <p:spPr bwMode="auto">
          <a:xfrm>
            <a:off x="1397000" y="2857500"/>
            <a:ext cx="0" cy="241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1961" name="Freeform 9"/>
          <p:cNvSpPr>
            <a:spLocks/>
          </p:cNvSpPr>
          <p:nvPr/>
        </p:nvSpPr>
        <p:spPr bwMode="auto">
          <a:xfrm>
            <a:off x="622300" y="5321300"/>
            <a:ext cx="3149600" cy="787400"/>
          </a:xfrm>
          <a:custGeom>
            <a:avLst/>
            <a:gdLst/>
            <a:ahLst/>
            <a:cxnLst>
              <a:cxn ang="0">
                <a:pos x="1984" y="8"/>
              </a:cxn>
              <a:cxn ang="0">
                <a:pos x="496" y="0"/>
              </a:cxn>
              <a:cxn ang="0">
                <a:pos x="0" y="496"/>
              </a:cxn>
            </a:cxnLst>
            <a:rect l="0" t="0" r="r" b="b"/>
            <a:pathLst>
              <a:path w="1984" h="496">
                <a:moveTo>
                  <a:pt x="1984" y="8"/>
                </a:moveTo>
                <a:lnTo>
                  <a:pt x="496" y="0"/>
                </a:lnTo>
                <a:lnTo>
                  <a:pt x="0" y="49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1962" name="Rectangle 10"/>
          <p:cNvSpPr>
            <a:spLocks noChangeArrowheads="1"/>
          </p:cNvSpPr>
          <p:nvPr/>
        </p:nvSpPr>
        <p:spPr bwMode="auto">
          <a:xfrm>
            <a:off x="1579563" y="5889625"/>
            <a:ext cx="742950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i="1" baseline="0">
                <a:solidFill>
                  <a:schemeClr val="tx2"/>
                </a:solidFill>
              </a:rPr>
              <a:t>a</a:t>
            </a:r>
            <a:r>
              <a:rPr lang="ru-RU" sz="4400" b="1" baseline="0"/>
              <a:t>  </a:t>
            </a:r>
          </a:p>
        </p:txBody>
      </p:sp>
      <p:sp>
        <p:nvSpPr>
          <p:cNvPr id="381964" name="Text Box 12"/>
          <p:cNvSpPr txBox="1">
            <a:spLocks noChangeArrowheads="1"/>
          </p:cNvSpPr>
          <p:nvPr/>
        </p:nvSpPr>
        <p:spPr bwMode="auto">
          <a:xfrm>
            <a:off x="823913" y="239713"/>
            <a:ext cx="13700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V=a</a:t>
            </a:r>
            <a:r>
              <a:rPr lang="ru-RU" sz="44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4400" b="1" baseline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81965" name="Freeform 13" descr="Контурные ромбики"/>
          <p:cNvSpPr>
            <a:spLocks/>
          </p:cNvSpPr>
          <p:nvPr/>
        </p:nvSpPr>
        <p:spPr bwMode="auto">
          <a:xfrm>
            <a:off x="2997200" y="2870200"/>
            <a:ext cx="774700" cy="3238500"/>
          </a:xfrm>
          <a:custGeom>
            <a:avLst/>
            <a:gdLst/>
            <a:ahLst/>
            <a:cxnLst>
              <a:cxn ang="0">
                <a:pos x="0" y="2040"/>
              </a:cxn>
              <a:cxn ang="0">
                <a:pos x="488" y="1536"/>
              </a:cxn>
              <a:cxn ang="0">
                <a:pos x="488" y="0"/>
              </a:cxn>
              <a:cxn ang="0">
                <a:pos x="0" y="512"/>
              </a:cxn>
              <a:cxn ang="0">
                <a:pos x="0" y="2040"/>
              </a:cxn>
            </a:cxnLst>
            <a:rect l="0" t="0" r="r" b="b"/>
            <a:pathLst>
              <a:path w="488" h="2040">
                <a:moveTo>
                  <a:pt x="0" y="2040"/>
                </a:moveTo>
                <a:lnTo>
                  <a:pt x="488" y="1536"/>
                </a:lnTo>
                <a:lnTo>
                  <a:pt x="488" y="0"/>
                </a:lnTo>
                <a:lnTo>
                  <a:pt x="0" y="512"/>
                </a:lnTo>
                <a:lnTo>
                  <a:pt x="0" y="2040"/>
                </a:lnTo>
                <a:close/>
              </a:path>
            </a:pathLst>
          </a:custGeom>
          <a:pattFill prst="openDmnd">
            <a:fgClr>
              <a:srgbClr val="CC00CC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1966" name="Freeform 14" descr="Контурные ромбики"/>
          <p:cNvSpPr>
            <a:spLocks/>
          </p:cNvSpPr>
          <p:nvPr/>
        </p:nvSpPr>
        <p:spPr bwMode="auto">
          <a:xfrm>
            <a:off x="622300" y="3689350"/>
            <a:ext cx="2343150" cy="24384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1472" y="0"/>
              </a:cxn>
              <a:cxn ang="0">
                <a:pos x="1476" y="1528"/>
              </a:cxn>
              <a:cxn ang="0">
                <a:pos x="0" y="1536"/>
              </a:cxn>
              <a:cxn ang="0">
                <a:pos x="4" y="0"/>
              </a:cxn>
            </a:cxnLst>
            <a:rect l="0" t="0" r="r" b="b"/>
            <a:pathLst>
              <a:path w="1476" h="1536">
                <a:moveTo>
                  <a:pt x="4" y="0"/>
                </a:moveTo>
                <a:lnTo>
                  <a:pt x="1472" y="0"/>
                </a:lnTo>
                <a:lnTo>
                  <a:pt x="1476" y="1528"/>
                </a:lnTo>
                <a:lnTo>
                  <a:pt x="0" y="1536"/>
                </a:lnTo>
                <a:lnTo>
                  <a:pt x="4" y="0"/>
                </a:lnTo>
                <a:close/>
              </a:path>
            </a:pathLst>
          </a:custGeom>
          <a:pattFill prst="openDmnd">
            <a:fgClr>
              <a:srgbClr val="FF3300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1967" name="Text Box 15"/>
          <p:cNvSpPr txBox="1">
            <a:spLocks noChangeArrowheads="1"/>
          </p:cNvSpPr>
          <p:nvPr/>
        </p:nvSpPr>
        <p:spPr bwMode="auto">
          <a:xfrm>
            <a:off x="722313" y="1319213"/>
            <a:ext cx="15573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S=</a:t>
            </a:r>
            <a:r>
              <a:rPr lang="ru-RU" sz="4400" b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6</a:t>
            </a:r>
            <a:r>
              <a:rPr lang="en-US" sz="4400" b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</a:t>
            </a:r>
            <a:r>
              <a:rPr lang="ru-RU" sz="44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endParaRPr lang="ru-RU" sz="4400" b="1" baseline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81970" name="Text Box 18"/>
          <p:cNvSpPr txBox="1">
            <a:spLocks noChangeArrowheads="1"/>
          </p:cNvSpPr>
          <p:nvPr/>
        </p:nvSpPr>
        <p:spPr bwMode="auto">
          <a:xfrm>
            <a:off x="5739922" y="4054275"/>
            <a:ext cx="1714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L=</a:t>
            </a:r>
            <a:r>
              <a:rPr lang="ru-RU" sz="4400" b="1" baseline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12</a:t>
            </a:r>
            <a:r>
              <a:rPr lang="en-US" sz="4400" b="1" baseline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</a:t>
            </a:r>
            <a:endParaRPr lang="ru-RU" sz="4400" b="1" baseline="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81972" name="Text Box 20"/>
          <p:cNvSpPr txBox="1">
            <a:spLocks noChangeArrowheads="1"/>
          </p:cNvSpPr>
          <p:nvPr/>
        </p:nvSpPr>
        <p:spPr bwMode="auto">
          <a:xfrm>
            <a:off x="2525713" y="369888"/>
            <a:ext cx="19894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 baseline="0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Об’єм куба</a:t>
            </a:r>
            <a:endParaRPr lang="uk-UA" sz="2800" b="1" baseline="0" dirty="0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81973" name="Text Box 21"/>
          <p:cNvSpPr txBox="1">
            <a:spLocks noChangeArrowheads="1"/>
          </p:cNvSpPr>
          <p:nvPr/>
        </p:nvSpPr>
        <p:spPr bwMode="auto">
          <a:xfrm>
            <a:off x="2487613" y="1220788"/>
            <a:ext cx="242617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 baseline="0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Площа</a:t>
            </a:r>
          </a:p>
          <a:p>
            <a:r>
              <a:rPr lang="uk-UA" sz="2800" b="1" baseline="0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поверхні куба</a:t>
            </a:r>
            <a:endParaRPr lang="uk-UA" sz="2800" b="1" baseline="0" dirty="0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81974" name="Text Box 22"/>
          <p:cNvSpPr txBox="1">
            <a:spLocks noChangeArrowheads="1"/>
          </p:cNvSpPr>
          <p:nvPr/>
        </p:nvSpPr>
        <p:spPr bwMode="auto">
          <a:xfrm>
            <a:off x="5370513" y="3443288"/>
            <a:ext cx="34466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 baseline="0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Довжина ребер куба</a:t>
            </a:r>
            <a:endParaRPr lang="uk-UA" sz="2800" b="1" baseline="0" dirty="0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grpSp>
        <p:nvGrpSpPr>
          <p:cNvPr id="381977" name="Group 25"/>
          <p:cNvGrpSpPr>
            <a:grpSpLocks/>
          </p:cNvGrpSpPr>
          <p:nvPr/>
        </p:nvGrpSpPr>
        <p:grpSpPr bwMode="auto">
          <a:xfrm>
            <a:off x="596900" y="2844800"/>
            <a:ext cx="3187700" cy="3276600"/>
            <a:chOff x="328" y="1880"/>
            <a:chExt cx="2008" cy="2064"/>
          </a:xfrm>
        </p:grpSpPr>
        <p:sp>
          <p:nvSpPr>
            <p:cNvPr id="381978" name="Line 26"/>
            <p:cNvSpPr>
              <a:spLocks noChangeShapeType="1"/>
            </p:cNvSpPr>
            <p:nvPr/>
          </p:nvSpPr>
          <p:spPr bwMode="auto">
            <a:xfrm flipV="1">
              <a:off x="328" y="3936"/>
              <a:ext cx="1504" cy="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1979" name="Line 27"/>
            <p:cNvSpPr>
              <a:spLocks noChangeShapeType="1"/>
            </p:cNvSpPr>
            <p:nvPr/>
          </p:nvSpPr>
          <p:spPr bwMode="auto">
            <a:xfrm flipV="1">
              <a:off x="832" y="1880"/>
              <a:ext cx="1504" cy="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1980" name="Line 28"/>
            <p:cNvSpPr>
              <a:spLocks noChangeShapeType="1"/>
            </p:cNvSpPr>
            <p:nvPr/>
          </p:nvSpPr>
          <p:spPr bwMode="auto">
            <a:xfrm flipV="1">
              <a:off x="352" y="2392"/>
              <a:ext cx="1504" cy="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1981" name="Line 29"/>
            <p:cNvSpPr>
              <a:spLocks noChangeShapeType="1"/>
            </p:cNvSpPr>
            <p:nvPr/>
          </p:nvSpPr>
          <p:spPr bwMode="auto">
            <a:xfrm flipV="1">
              <a:off x="832" y="3432"/>
              <a:ext cx="1504" cy="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dash"/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1984" name="Group 32"/>
          <p:cNvGrpSpPr>
            <a:grpSpLocks/>
          </p:cNvGrpSpPr>
          <p:nvPr/>
        </p:nvGrpSpPr>
        <p:grpSpPr bwMode="auto">
          <a:xfrm>
            <a:off x="558800" y="2844800"/>
            <a:ext cx="3251200" cy="3276600"/>
            <a:chOff x="304" y="1880"/>
            <a:chExt cx="2048" cy="2064"/>
          </a:xfrm>
        </p:grpSpPr>
        <p:sp>
          <p:nvSpPr>
            <p:cNvPr id="381985" name="Line 33"/>
            <p:cNvSpPr>
              <a:spLocks noChangeShapeType="1"/>
            </p:cNvSpPr>
            <p:nvPr/>
          </p:nvSpPr>
          <p:spPr bwMode="auto">
            <a:xfrm flipH="1">
              <a:off x="1848" y="3424"/>
              <a:ext cx="504" cy="49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1986" name="Line 34"/>
            <p:cNvSpPr>
              <a:spLocks noChangeShapeType="1"/>
            </p:cNvSpPr>
            <p:nvPr/>
          </p:nvSpPr>
          <p:spPr bwMode="auto">
            <a:xfrm flipH="1">
              <a:off x="1832" y="1880"/>
              <a:ext cx="504" cy="49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1987" name="Line 35"/>
            <p:cNvSpPr>
              <a:spLocks noChangeShapeType="1"/>
            </p:cNvSpPr>
            <p:nvPr/>
          </p:nvSpPr>
          <p:spPr bwMode="auto">
            <a:xfrm flipH="1">
              <a:off x="336" y="1880"/>
              <a:ext cx="504" cy="49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1988" name="Line 36"/>
            <p:cNvSpPr>
              <a:spLocks noChangeShapeType="1"/>
            </p:cNvSpPr>
            <p:nvPr/>
          </p:nvSpPr>
          <p:spPr bwMode="auto">
            <a:xfrm flipH="1">
              <a:off x="304" y="3448"/>
              <a:ext cx="504" cy="49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prstDash val="dash"/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1989" name="Group 37"/>
          <p:cNvGrpSpPr>
            <a:grpSpLocks/>
          </p:cNvGrpSpPr>
          <p:nvPr/>
        </p:nvGrpSpPr>
        <p:grpSpPr bwMode="auto">
          <a:xfrm>
            <a:off x="584200" y="2882900"/>
            <a:ext cx="3200400" cy="3276600"/>
            <a:chOff x="320" y="1904"/>
            <a:chExt cx="2016" cy="2064"/>
          </a:xfrm>
        </p:grpSpPr>
        <p:sp>
          <p:nvSpPr>
            <p:cNvPr id="381990" name="Line 38"/>
            <p:cNvSpPr>
              <a:spLocks noChangeShapeType="1"/>
            </p:cNvSpPr>
            <p:nvPr/>
          </p:nvSpPr>
          <p:spPr bwMode="auto">
            <a:xfrm>
              <a:off x="2328" y="1904"/>
              <a:ext cx="8" cy="1552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1991" name="Line 39"/>
            <p:cNvSpPr>
              <a:spLocks noChangeShapeType="1"/>
            </p:cNvSpPr>
            <p:nvPr/>
          </p:nvSpPr>
          <p:spPr bwMode="auto">
            <a:xfrm>
              <a:off x="1832" y="2352"/>
              <a:ext cx="8" cy="1552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1992" name="Line 40"/>
            <p:cNvSpPr>
              <a:spLocks noChangeShapeType="1"/>
            </p:cNvSpPr>
            <p:nvPr/>
          </p:nvSpPr>
          <p:spPr bwMode="auto">
            <a:xfrm>
              <a:off x="320" y="2416"/>
              <a:ext cx="8" cy="1552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1993" name="Line 41"/>
            <p:cNvSpPr>
              <a:spLocks noChangeShapeType="1"/>
            </p:cNvSpPr>
            <p:nvPr/>
          </p:nvSpPr>
          <p:spPr bwMode="auto">
            <a:xfrm>
              <a:off x="832" y="1904"/>
              <a:ext cx="8" cy="1552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prstDash val="dash"/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1994" name="Rectangle 42"/>
          <p:cNvSpPr>
            <a:spLocks noChangeArrowheads="1"/>
          </p:cNvSpPr>
          <p:nvPr/>
        </p:nvSpPr>
        <p:spPr bwMode="auto">
          <a:xfrm>
            <a:off x="3294063" y="5457825"/>
            <a:ext cx="742950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i="1" baseline="0">
                <a:solidFill>
                  <a:schemeClr val="tx2"/>
                </a:solidFill>
              </a:rPr>
              <a:t>a</a:t>
            </a:r>
            <a:r>
              <a:rPr lang="ru-RU" sz="4400" b="1" baseline="0"/>
              <a:t>  </a:t>
            </a:r>
          </a:p>
        </p:txBody>
      </p:sp>
      <p:sp>
        <p:nvSpPr>
          <p:cNvPr id="381995" name="Rectangle 43"/>
          <p:cNvSpPr>
            <a:spLocks noChangeArrowheads="1"/>
          </p:cNvSpPr>
          <p:nvPr/>
        </p:nvSpPr>
        <p:spPr bwMode="auto">
          <a:xfrm>
            <a:off x="3738563" y="3552825"/>
            <a:ext cx="742950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i="1" baseline="0">
                <a:solidFill>
                  <a:schemeClr val="tx2"/>
                </a:solidFill>
              </a:rPr>
              <a:t>a</a:t>
            </a:r>
            <a:r>
              <a:rPr lang="ru-RU" sz="4400" b="1" baseline="0"/>
              <a:t>  </a:t>
            </a:r>
          </a:p>
        </p:txBody>
      </p:sp>
      <p:grpSp>
        <p:nvGrpSpPr>
          <p:cNvPr id="381996" name="Group 44"/>
          <p:cNvGrpSpPr>
            <a:grpSpLocks/>
          </p:cNvGrpSpPr>
          <p:nvPr/>
        </p:nvGrpSpPr>
        <p:grpSpPr bwMode="auto">
          <a:xfrm>
            <a:off x="25400" y="76200"/>
            <a:ext cx="9067800" cy="6705600"/>
            <a:chOff x="168" y="176"/>
            <a:chExt cx="5408" cy="3928"/>
          </a:xfrm>
        </p:grpSpPr>
        <p:sp>
          <p:nvSpPr>
            <p:cNvPr id="381997" name="Freeform 4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1998" name="Freeform 4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1999" name="Freeform 4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2000" name="Freeform 4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2001" name="Freeform 4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2002" name="Freeform 5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2003" name="Freeform 5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2004" name="Freeform 5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1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1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819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1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81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81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1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81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81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8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819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381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19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38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4" grpId="0" animBg="1"/>
      <p:bldP spid="381954" grpId="1" animBg="1"/>
      <p:bldP spid="381955" grpId="0" animBg="1"/>
      <p:bldP spid="381955" grpId="1" animBg="1"/>
      <p:bldP spid="381964" grpId="0"/>
      <p:bldP spid="381965" grpId="0" animBg="1"/>
      <p:bldP spid="381965" grpId="1" animBg="1"/>
      <p:bldP spid="381966" grpId="0" animBg="1"/>
      <p:bldP spid="381966" grpId="1" animBg="1"/>
      <p:bldP spid="381967" grpId="0"/>
      <p:bldP spid="381970" grpId="0"/>
      <p:bldP spid="381972" grpId="0"/>
      <p:bldP spid="381973" grpId="0"/>
      <p:bldP spid="3819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736" name="Text Box 40"/>
          <p:cNvSpPr txBox="1">
            <a:spLocks noChangeArrowheads="1"/>
          </p:cNvSpPr>
          <p:nvPr/>
        </p:nvSpPr>
        <p:spPr bwMode="auto">
          <a:xfrm>
            <a:off x="584200" y="177800"/>
            <a:ext cx="8089900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400" b="1" baseline="0" dirty="0" smtClean="0"/>
              <a:t>         Обчисли загальну довжину ребер, площу повної поверхні, об’єм куба з ребром 4 см</a:t>
            </a:r>
            <a:endParaRPr lang="uk-UA" sz="2400" b="1" baseline="0" dirty="0"/>
          </a:p>
        </p:txBody>
      </p:sp>
      <p:sp>
        <p:nvSpPr>
          <p:cNvPr id="413737" name="AutoShape 41"/>
          <p:cNvSpPr>
            <a:spLocks noChangeArrowheads="1"/>
          </p:cNvSpPr>
          <p:nvPr/>
        </p:nvSpPr>
        <p:spPr bwMode="auto">
          <a:xfrm>
            <a:off x="1508958" y="2500667"/>
            <a:ext cx="2413000" cy="24130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3738" name="Rectangle 42"/>
          <p:cNvSpPr>
            <a:spLocks noChangeArrowheads="1"/>
          </p:cNvSpPr>
          <p:nvPr/>
        </p:nvSpPr>
        <p:spPr bwMode="auto">
          <a:xfrm>
            <a:off x="2450561" y="1707749"/>
            <a:ext cx="1512887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 baseline="0" dirty="0">
                <a:solidFill>
                  <a:schemeClr val="tx2"/>
                </a:solidFill>
              </a:rPr>
              <a:t>4 см</a:t>
            </a:r>
            <a:r>
              <a:rPr lang="ru-RU" sz="4400" b="1" baseline="0" dirty="0"/>
              <a:t>  </a:t>
            </a:r>
          </a:p>
        </p:txBody>
      </p:sp>
      <p:grpSp>
        <p:nvGrpSpPr>
          <p:cNvPr id="413739" name="Group 43"/>
          <p:cNvGrpSpPr>
            <a:grpSpLocks/>
          </p:cNvGrpSpPr>
          <p:nvPr/>
        </p:nvGrpSpPr>
        <p:grpSpPr bwMode="auto">
          <a:xfrm>
            <a:off x="25400" y="76200"/>
            <a:ext cx="9067800" cy="6705600"/>
            <a:chOff x="168" y="176"/>
            <a:chExt cx="5408" cy="3928"/>
          </a:xfrm>
        </p:grpSpPr>
        <p:sp>
          <p:nvSpPr>
            <p:cNvPr id="413740" name="Freeform 4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3741" name="Freeform 4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3742" name="Freeform 4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3743" name="Freeform 4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3744" name="Freeform 4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3745" name="Freeform 4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3746" name="Freeform 5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3747" name="Freeform 5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8" name="Rectangle 10"/>
          <p:cNvSpPr>
            <a:spLocks noChangeArrowheads="1"/>
          </p:cNvSpPr>
          <p:nvPr/>
        </p:nvSpPr>
        <p:spPr bwMode="auto">
          <a:xfrm>
            <a:off x="817563" y="5986463"/>
            <a:ext cx="717550" cy="641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 baseline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  <a:r>
              <a:rPr lang="ru-RU" sz="3600" b="1" baseline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365619" name="Rectangle 51"/>
          <p:cNvSpPr>
            <a:spLocks noChangeArrowheads="1"/>
          </p:cNvSpPr>
          <p:nvPr/>
        </p:nvSpPr>
        <p:spPr bwMode="auto">
          <a:xfrm>
            <a:off x="3116263" y="5986463"/>
            <a:ext cx="748923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 baseline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sz="3600" b="1" baseline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ru-RU" sz="3600" b="1" baseline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5620" name="Rectangle 52"/>
          <p:cNvSpPr>
            <a:spLocks noChangeArrowheads="1"/>
          </p:cNvSpPr>
          <p:nvPr/>
        </p:nvSpPr>
        <p:spPr bwMode="auto">
          <a:xfrm>
            <a:off x="4398963" y="4513263"/>
            <a:ext cx="514350" cy="641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baseline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365626" name="Rectangle 58"/>
          <p:cNvSpPr>
            <a:spLocks noChangeArrowheads="1"/>
          </p:cNvSpPr>
          <p:nvPr/>
        </p:nvSpPr>
        <p:spPr bwMode="auto">
          <a:xfrm>
            <a:off x="1414463" y="1909763"/>
            <a:ext cx="761747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3600" b="1" i="1" baseline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3600" b="1" baseline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3600" b="1" baseline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5621" name="Rectangle 53"/>
          <p:cNvSpPr>
            <a:spLocks noChangeArrowheads="1"/>
          </p:cNvSpPr>
          <p:nvPr/>
        </p:nvSpPr>
        <p:spPr bwMode="auto">
          <a:xfrm>
            <a:off x="4127500" y="1985963"/>
            <a:ext cx="774699" cy="641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baseline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3600" b="1" baseline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5570" name="Freeform 2" descr="Контурные ромбики"/>
          <p:cNvSpPr>
            <a:spLocks/>
          </p:cNvSpPr>
          <p:nvPr/>
        </p:nvSpPr>
        <p:spPr bwMode="auto">
          <a:xfrm>
            <a:off x="1168400" y="2730500"/>
            <a:ext cx="774700" cy="3238500"/>
          </a:xfrm>
          <a:custGeom>
            <a:avLst/>
            <a:gdLst/>
            <a:ahLst/>
            <a:cxnLst>
              <a:cxn ang="0">
                <a:pos x="0" y="2040"/>
              </a:cxn>
              <a:cxn ang="0">
                <a:pos x="488" y="1536"/>
              </a:cxn>
              <a:cxn ang="0">
                <a:pos x="488" y="0"/>
              </a:cxn>
              <a:cxn ang="0">
                <a:pos x="0" y="512"/>
              </a:cxn>
              <a:cxn ang="0">
                <a:pos x="0" y="2040"/>
              </a:cxn>
            </a:cxnLst>
            <a:rect l="0" t="0" r="r" b="b"/>
            <a:pathLst>
              <a:path w="488" h="2040">
                <a:moveTo>
                  <a:pt x="0" y="2040"/>
                </a:moveTo>
                <a:lnTo>
                  <a:pt x="488" y="1536"/>
                </a:lnTo>
                <a:lnTo>
                  <a:pt x="488" y="0"/>
                </a:lnTo>
                <a:lnTo>
                  <a:pt x="0" y="512"/>
                </a:lnTo>
                <a:lnTo>
                  <a:pt x="0" y="2040"/>
                </a:lnTo>
                <a:close/>
              </a:path>
            </a:pathLst>
          </a:custGeom>
          <a:pattFill prst="openDmnd">
            <a:fgClr>
              <a:srgbClr val="CC00CC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5571" name="Freeform 3" descr="Контурные ромбики"/>
          <p:cNvSpPr>
            <a:spLocks/>
          </p:cNvSpPr>
          <p:nvPr/>
        </p:nvSpPr>
        <p:spPr bwMode="auto">
          <a:xfrm>
            <a:off x="1930400" y="2692400"/>
            <a:ext cx="2374900" cy="2463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96" y="8"/>
              </a:cxn>
              <a:cxn ang="0">
                <a:pos x="1496" y="1544"/>
              </a:cxn>
              <a:cxn ang="0">
                <a:pos x="0" y="1552"/>
              </a:cxn>
              <a:cxn ang="0">
                <a:pos x="0" y="0"/>
              </a:cxn>
            </a:cxnLst>
            <a:rect l="0" t="0" r="r" b="b"/>
            <a:pathLst>
              <a:path w="1496" h="1552">
                <a:moveTo>
                  <a:pt x="0" y="0"/>
                </a:moveTo>
                <a:lnTo>
                  <a:pt x="1496" y="8"/>
                </a:lnTo>
                <a:lnTo>
                  <a:pt x="1496" y="1544"/>
                </a:lnTo>
                <a:lnTo>
                  <a:pt x="0" y="1552"/>
                </a:lnTo>
                <a:lnTo>
                  <a:pt x="0" y="0"/>
                </a:lnTo>
                <a:close/>
              </a:path>
            </a:pathLst>
          </a:custGeom>
          <a:pattFill prst="openDmnd">
            <a:fgClr>
              <a:srgbClr val="FF3300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65572" name="Group 4"/>
          <p:cNvGrpSpPr>
            <a:grpSpLocks/>
          </p:cNvGrpSpPr>
          <p:nvPr/>
        </p:nvGrpSpPr>
        <p:grpSpPr bwMode="auto">
          <a:xfrm>
            <a:off x="1143000" y="2692400"/>
            <a:ext cx="3225800" cy="3251200"/>
            <a:chOff x="312" y="1896"/>
            <a:chExt cx="2032" cy="2048"/>
          </a:xfrm>
        </p:grpSpPr>
        <p:sp>
          <p:nvSpPr>
            <p:cNvPr id="365573" name="Freeform 5" descr="Контурные ромбики"/>
            <p:cNvSpPr>
              <a:spLocks/>
            </p:cNvSpPr>
            <p:nvPr/>
          </p:nvSpPr>
          <p:spPr bwMode="auto">
            <a:xfrm>
              <a:off x="320" y="1896"/>
              <a:ext cx="2024" cy="504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2024" y="0"/>
                </a:cxn>
                <a:cxn ang="0">
                  <a:pos x="1480" y="504"/>
                </a:cxn>
                <a:cxn ang="0">
                  <a:pos x="0" y="504"/>
                </a:cxn>
                <a:cxn ang="0">
                  <a:pos x="528" y="0"/>
                </a:cxn>
              </a:cxnLst>
              <a:rect l="0" t="0" r="r" b="b"/>
              <a:pathLst>
                <a:path w="2024" h="504">
                  <a:moveTo>
                    <a:pt x="528" y="0"/>
                  </a:moveTo>
                  <a:lnTo>
                    <a:pt x="2024" y="0"/>
                  </a:lnTo>
                  <a:lnTo>
                    <a:pt x="1480" y="504"/>
                  </a:lnTo>
                  <a:lnTo>
                    <a:pt x="0" y="504"/>
                  </a:lnTo>
                  <a:lnTo>
                    <a:pt x="528" y="0"/>
                  </a:lnTo>
                  <a:close/>
                </a:path>
              </a:pathLst>
            </a:custGeom>
            <a:pattFill prst="openDmnd">
              <a:fgClr>
                <a:srgbClr val="0099FF"/>
              </a:fgClr>
              <a:bgClr>
                <a:schemeClr val="bg1"/>
              </a:bgClr>
            </a:patt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5574" name="Freeform 6" descr="Контурные ромбики"/>
            <p:cNvSpPr>
              <a:spLocks/>
            </p:cNvSpPr>
            <p:nvPr/>
          </p:nvSpPr>
          <p:spPr bwMode="auto">
            <a:xfrm>
              <a:off x="312" y="3440"/>
              <a:ext cx="2024" cy="504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2024" y="0"/>
                </a:cxn>
                <a:cxn ang="0">
                  <a:pos x="1480" y="504"/>
                </a:cxn>
                <a:cxn ang="0">
                  <a:pos x="0" y="504"/>
                </a:cxn>
                <a:cxn ang="0">
                  <a:pos x="528" y="0"/>
                </a:cxn>
              </a:cxnLst>
              <a:rect l="0" t="0" r="r" b="b"/>
              <a:pathLst>
                <a:path w="2024" h="504">
                  <a:moveTo>
                    <a:pt x="528" y="0"/>
                  </a:moveTo>
                  <a:lnTo>
                    <a:pt x="2024" y="0"/>
                  </a:lnTo>
                  <a:lnTo>
                    <a:pt x="1480" y="504"/>
                  </a:lnTo>
                  <a:lnTo>
                    <a:pt x="0" y="504"/>
                  </a:lnTo>
                  <a:lnTo>
                    <a:pt x="528" y="0"/>
                  </a:lnTo>
                  <a:close/>
                </a:path>
              </a:pathLst>
            </a:custGeom>
            <a:pattFill prst="openDmnd">
              <a:fgClr>
                <a:srgbClr val="0099FF"/>
              </a:fgClr>
              <a:bgClr>
                <a:schemeClr val="bg1"/>
              </a:bgClr>
            </a:patt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5575" name="AutoShape 7"/>
          <p:cNvSpPr>
            <a:spLocks noChangeArrowheads="1"/>
          </p:cNvSpPr>
          <p:nvPr/>
        </p:nvSpPr>
        <p:spPr bwMode="auto">
          <a:xfrm>
            <a:off x="1155700" y="2705100"/>
            <a:ext cx="3162300" cy="3251200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5576" name="Line 8"/>
          <p:cNvSpPr>
            <a:spLocks noChangeShapeType="1"/>
          </p:cNvSpPr>
          <p:nvPr/>
        </p:nvSpPr>
        <p:spPr bwMode="auto">
          <a:xfrm>
            <a:off x="1943100" y="2692400"/>
            <a:ext cx="0" cy="241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5577" name="Freeform 9"/>
          <p:cNvSpPr>
            <a:spLocks/>
          </p:cNvSpPr>
          <p:nvPr/>
        </p:nvSpPr>
        <p:spPr bwMode="auto">
          <a:xfrm>
            <a:off x="1168400" y="5156200"/>
            <a:ext cx="3149600" cy="787400"/>
          </a:xfrm>
          <a:custGeom>
            <a:avLst/>
            <a:gdLst/>
            <a:ahLst/>
            <a:cxnLst>
              <a:cxn ang="0">
                <a:pos x="1984" y="8"/>
              </a:cxn>
              <a:cxn ang="0">
                <a:pos x="496" y="0"/>
              </a:cxn>
              <a:cxn ang="0">
                <a:pos x="0" y="496"/>
              </a:cxn>
            </a:cxnLst>
            <a:rect l="0" t="0" r="r" b="b"/>
            <a:pathLst>
              <a:path w="1984" h="496">
                <a:moveTo>
                  <a:pt x="1984" y="8"/>
                </a:moveTo>
                <a:lnTo>
                  <a:pt x="496" y="0"/>
                </a:lnTo>
                <a:lnTo>
                  <a:pt x="0" y="49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5580" name="Text Box 12"/>
          <p:cNvSpPr txBox="1">
            <a:spLocks noChangeArrowheads="1"/>
          </p:cNvSpPr>
          <p:nvPr/>
        </p:nvSpPr>
        <p:spPr bwMode="auto">
          <a:xfrm>
            <a:off x="5141913" y="420688"/>
            <a:ext cx="29630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 baseline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Вершини - точки</a:t>
            </a:r>
            <a:endParaRPr lang="uk-UA" sz="2800" b="1" baseline="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65581" name="Freeform 13" descr="Контурные ромбики"/>
          <p:cNvSpPr>
            <a:spLocks/>
          </p:cNvSpPr>
          <p:nvPr/>
        </p:nvSpPr>
        <p:spPr bwMode="auto">
          <a:xfrm>
            <a:off x="3543300" y="2705100"/>
            <a:ext cx="774700" cy="3238500"/>
          </a:xfrm>
          <a:custGeom>
            <a:avLst/>
            <a:gdLst/>
            <a:ahLst/>
            <a:cxnLst>
              <a:cxn ang="0">
                <a:pos x="0" y="2040"/>
              </a:cxn>
              <a:cxn ang="0">
                <a:pos x="488" y="1536"/>
              </a:cxn>
              <a:cxn ang="0">
                <a:pos x="488" y="0"/>
              </a:cxn>
              <a:cxn ang="0">
                <a:pos x="0" y="512"/>
              </a:cxn>
              <a:cxn ang="0">
                <a:pos x="0" y="2040"/>
              </a:cxn>
            </a:cxnLst>
            <a:rect l="0" t="0" r="r" b="b"/>
            <a:pathLst>
              <a:path w="488" h="2040">
                <a:moveTo>
                  <a:pt x="0" y="2040"/>
                </a:moveTo>
                <a:lnTo>
                  <a:pt x="488" y="1536"/>
                </a:lnTo>
                <a:lnTo>
                  <a:pt x="488" y="0"/>
                </a:lnTo>
                <a:lnTo>
                  <a:pt x="0" y="512"/>
                </a:lnTo>
                <a:lnTo>
                  <a:pt x="0" y="2040"/>
                </a:lnTo>
                <a:close/>
              </a:path>
            </a:pathLst>
          </a:custGeom>
          <a:pattFill prst="openDmnd">
            <a:fgClr>
              <a:srgbClr val="CC00CC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5583" name="Text Box 15"/>
          <p:cNvSpPr txBox="1">
            <a:spLocks noChangeArrowheads="1"/>
          </p:cNvSpPr>
          <p:nvPr/>
        </p:nvSpPr>
        <p:spPr bwMode="auto">
          <a:xfrm>
            <a:off x="4659313" y="1271588"/>
            <a:ext cx="37830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 baseline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Грані - прямокутники</a:t>
            </a:r>
            <a:endParaRPr lang="uk-UA" sz="2800" b="1" baseline="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65586" name="Text Box 18"/>
          <p:cNvSpPr txBox="1">
            <a:spLocks noChangeArrowheads="1"/>
          </p:cNvSpPr>
          <p:nvPr/>
        </p:nvSpPr>
        <p:spPr bwMode="auto">
          <a:xfrm>
            <a:off x="5522913" y="2109788"/>
            <a:ext cx="27495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 baseline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Ребра - відрізки</a:t>
            </a:r>
            <a:endParaRPr lang="uk-UA" sz="2800" b="1" baseline="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grpSp>
        <p:nvGrpSpPr>
          <p:cNvPr id="365627" name="Group 59"/>
          <p:cNvGrpSpPr>
            <a:grpSpLocks/>
          </p:cNvGrpSpPr>
          <p:nvPr/>
        </p:nvGrpSpPr>
        <p:grpSpPr bwMode="auto">
          <a:xfrm>
            <a:off x="1054100" y="2603500"/>
            <a:ext cx="3365500" cy="3416300"/>
            <a:chOff x="272" y="1592"/>
            <a:chExt cx="2120" cy="2152"/>
          </a:xfrm>
        </p:grpSpPr>
        <p:sp>
          <p:nvSpPr>
            <p:cNvPr id="365611" name="Oval 43"/>
            <p:cNvSpPr>
              <a:spLocks noChangeArrowheads="1"/>
            </p:cNvSpPr>
            <p:nvPr/>
          </p:nvSpPr>
          <p:spPr bwMode="auto">
            <a:xfrm>
              <a:off x="1784" y="3640"/>
              <a:ext cx="96" cy="10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5612" name="Oval 44"/>
            <p:cNvSpPr>
              <a:spLocks noChangeArrowheads="1"/>
            </p:cNvSpPr>
            <p:nvPr/>
          </p:nvSpPr>
          <p:spPr bwMode="auto">
            <a:xfrm>
              <a:off x="2296" y="3136"/>
              <a:ext cx="96" cy="10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5613" name="Oval 45"/>
            <p:cNvSpPr>
              <a:spLocks noChangeArrowheads="1"/>
            </p:cNvSpPr>
            <p:nvPr/>
          </p:nvSpPr>
          <p:spPr bwMode="auto">
            <a:xfrm>
              <a:off x="2272" y="1592"/>
              <a:ext cx="96" cy="10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5614" name="Oval 46"/>
            <p:cNvSpPr>
              <a:spLocks noChangeArrowheads="1"/>
            </p:cNvSpPr>
            <p:nvPr/>
          </p:nvSpPr>
          <p:spPr bwMode="auto">
            <a:xfrm>
              <a:off x="1792" y="2088"/>
              <a:ext cx="96" cy="10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5615" name="Oval 47"/>
            <p:cNvSpPr>
              <a:spLocks noChangeArrowheads="1"/>
            </p:cNvSpPr>
            <p:nvPr/>
          </p:nvSpPr>
          <p:spPr bwMode="auto">
            <a:xfrm>
              <a:off x="784" y="1592"/>
              <a:ext cx="96" cy="10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5616" name="Oval 48"/>
            <p:cNvSpPr>
              <a:spLocks noChangeArrowheads="1"/>
            </p:cNvSpPr>
            <p:nvPr/>
          </p:nvSpPr>
          <p:spPr bwMode="auto">
            <a:xfrm>
              <a:off x="288" y="2096"/>
              <a:ext cx="96" cy="10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5617" name="Oval 49"/>
            <p:cNvSpPr>
              <a:spLocks noChangeArrowheads="1"/>
            </p:cNvSpPr>
            <p:nvPr/>
          </p:nvSpPr>
          <p:spPr bwMode="auto">
            <a:xfrm>
              <a:off x="784" y="3136"/>
              <a:ext cx="96" cy="10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5618" name="Oval 50"/>
            <p:cNvSpPr>
              <a:spLocks noChangeArrowheads="1"/>
            </p:cNvSpPr>
            <p:nvPr/>
          </p:nvSpPr>
          <p:spPr bwMode="auto">
            <a:xfrm>
              <a:off x="272" y="3640"/>
              <a:ext cx="96" cy="10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65623" name="Rectangle 55"/>
          <p:cNvSpPr>
            <a:spLocks noChangeArrowheads="1"/>
          </p:cNvSpPr>
          <p:nvPr/>
        </p:nvSpPr>
        <p:spPr bwMode="auto">
          <a:xfrm>
            <a:off x="546100" y="2620963"/>
            <a:ext cx="869950" cy="641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 baseline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3600" b="1" baseline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365624" name="Rectangle 56"/>
          <p:cNvSpPr>
            <a:spLocks noChangeArrowheads="1"/>
          </p:cNvSpPr>
          <p:nvPr/>
        </p:nvSpPr>
        <p:spPr bwMode="auto">
          <a:xfrm>
            <a:off x="1344613" y="4551363"/>
            <a:ext cx="723275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 baseline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ru-RU" sz="3600" b="1" baseline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ru-RU" sz="3600" b="1" baseline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65605" name="Group 37"/>
          <p:cNvGrpSpPr>
            <a:grpSpLocks/>
          </p:cNvGrpSpPr>
          <p:nvPr/>
        </p:nvGrpSpPr>
        <p:grpSpPr bwMode="auto">
          <a:xfrm>
            <a:off x="1130300" y="2692400"/>
            <a:ext cx="3200400" cy="3276600"/>
            <a:chOff x="320" y="1904"/>
            <a:chExt cx="2016" cy="2064"/>
          </a:xfrm>
        </p:grpSpPr>
        <p:sp>
          <p:nvSpPr>
            <p:cNvPr id="365606" name="Line 38"/>
            <p:cNvSpPr>
              <a:spLocks noChangeShapeType="1"/>
            </p:cNvSpPr>
            <p:nvPr/>
          </p:nvSpPr>
          <p:spPr bwMode="auto">
            <a:xfrm>
              <a:off x="2328" y="1904"/>
              <a:ext cx="8" cy="1552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5607" name="Line 39"/>
            <p:cNvSpPr>
              <a:spLocks noChangeShapeType="1"/>
            </p:cNvSpPr>
            <p:nvPr/>
          </p:nvSpPr>
          <p:spPr bwMode="auto">
            <a:xfrm>
              <a:off x="1832" y="2352"/>
              <a:ext cx="8" cy="1552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5608" name="Line 40"/>
            <p:cNvSpPr>
              <a:spLocks noChangeShapeType="1"/>
            </p:cNvSpPr>
            <p:nvPr/>
          </p:nvSpPr>
          <p:spPr bwMode="auto">
            <a:xfrm>
              <a:off x="320" y="2416"/>
              <a:ext cx="8" cy="1552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5609" name="Line 41"/>
            <p:cNvSpPr>
              <a:spLocks noChangeShapeType="1"/>
            </p:cNvSpPr>
            <p:nvPr/>
          </p:nvSpPr>
          <p:spPr bwMode="auto">
            <a:xfrm>
              <a:off x="832" y="1904"/>
              <a:ext cx="8" cy="1552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prstDash val="dash"/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5600" name="Group 32"/>
          <p:cNvGrpSpPr>
            <a:grpSpLocks/>
          </p:cNvGrpSpPr>
          <p:nvPr/>
        </p:nvGrpSpPr>
        <p:grpSpPr bwMode="auto">
          <a:xfrm>
            <a:off x="1130300" y="2692400"/>
            <a:ext cx="3251200" cy="3276600"/>
            <a:chOff x="304" y="1880"/>
            <a:chExt cx="2048" cy="2064"/>
          </a:xfrm>
        </p:grpSpPr>
        <p:sp>
          <p:nvSpPr>
            <p:cNvPr id="365601" name="Line 33"/>
            <p:cNvSpPr>
              <a:spLocks noChangeShapeType="1"/>
            </p:cNvSpPr>
            <p:nvPr/>
          </p:nvSpPr>
          <p:spPr bwMode="auto">
            <a:xfrm flipH="1">
              <a:off x="1848" y="3424"/>
              <a:ext cx="504" cy="49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5602" name="Line 34"/>
            <p:cNvSpPr>
              <a:spLocks noChangeShapeType="1"/>
            </p:cNvSpPr>
            <p:nvPr/>
          </p:nvSpPr>
          <p:spPr bwMode="auto">
            <a:xfrm flipH="1">
              <a:off x="1832" y="1880"/>
              <a:ext cx="504" cy="49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5603" name="Line 35"/>
            <p:cNvSpPr>
              <a:spLocks noChangeShapeType="1"/>
            </p:cNvSpPr>
            <p:nvPr/>
          </p:nvSpPr>
          <p:spPr bwMode="auto">
            <a:xfrm flipH="1">
              <a:off x="336" y="1880"/>
              <a:ext cx="504" cy="49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5604" name="Line 36"/>
            <p:cNvSpPr>
              <a:spLocks noChangeShapeType="1"/>
            </p:cNvSpPr>
            <p:nvPr/>
          </p:nvSpPr>
          <p:spPr bwMode="auto">
            <a:xfrm flipH="1">
              <a:off x="304" y="3448"/>
              <a:ext cx="504" cy="49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prstDash val="dash"/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5582" name="Freeform 14" descr="Контурные ромбики"/>
          <p:cNvSpPr>
            <a:spLocks/>
          </p:cNvSpPr>
          <p:nvPr/>
        </p:nvSpPr>
        <p:spPr bwMode="auto">
          <a:xfrm>
            <a:off x="1168400" y="3473450"/>
            <a:ext cx="2343150" cy="24384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1472" y="0"/>
              </a:cxn>
              <a:cxn ang="0">
                <a:pos x="1476" y="1528"/>
              </a:cxn>
              <a:cxn ang="0">
                <a:pos x="0" y="1536"/>
              </a:cxn>
              <a:cxn ang="0">
                <a:pos x="4" y="0"/>
              </a:cxn>
            </a:cxnLst>
            <a:rect l="0" t="0" r="r" b="b"/>
            <a:pathLst>
              <a:path w="1476" h="1536">
                <a:moveTo>
                  <a:pt x="4" y="0"/>
                </a:moveTo>
                <a:lnTo>
                  <a:pt x="1472" y="0"/>
                </a:lnTo>
                <a:lnTo>
                  <a:pt x="1476" y="1528"/>
                </a:lnTo>
                <a:lnTo>
                  <a:pt x="0" y="1536"/>
                </a:lnTo>
                <a:lnTo>
                  <a:pt x="4" y="0"/>
                </a:lnTo>
                <a:close/>
              </a:path>
            </a:pathLst>
          </a:custGeom>
          <a:pattFill prst="openDmnd">
            <a:fgClr>
              <a:srgbClr val="FF3300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5622" name="Rectangle 54"/>
          <p:cNvSpPr>
            <a:spLocks noChangeArrowheads="1"/>
          </p:cNvSpPr>
          <p:nvPr/>
        </p:nvSpPr>
        <p:spPr bwMode="auto">
          <a:xfrm>
            <a:off x="3649663" y="2887663"/>
            <a:ext cx="902811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 baseline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3600" b="1" baseline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ru-RU" sz="3600" b="1" baseline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65593" name="Group 25"/>
          <p:cNvGrpSpPr>
            <a:grpSpLocks/>
          </p:cNvGrpSpPr>
          <p:nvPr/>
        </p:nvGrpSpPr>
        <p:grpSpPr bwMode="auto">
          <a:xfrm>
            <a:off x="1104900" y="2679700"/>
            <a:ext cx="3187700" cy="3276600"/>
            <a:chOff x="328" y="1880"/>
            <a:chExt cx="2008" cy="2064"/>
          </a:xfrm>
        </p:grpSpPr>
        <p:sp>
          <p:nvSpPr>
            <p:cNvPr id="365594" name="Line 26"/>
            <p:cNvSpPr>
              <a:spLocks noChangeShapeType="1"/>
            </p:cNvSpPr>
            <p:nvPr/>
          </p:nvSpPr>
          <p:spPr bwMode="auto">
            <a:xfrm flipV="1">
              <a:off x="328" y="3936"/>
              <a:ext cx="1504" cy="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5595" name="Line 27"/>
            <p:cNvSpPr>
              <a:spLocks noChangeShapeType="1"/>
            </p:cNvSpPr>
            <p:nvPr/>
          </p:nvSpPr>
          <p:spPr bwMode="auto">
            <a:xfrm flipV="1">
              <a:off x="832" y="1880"/>
              <a:ext cx="1504" cy="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5596" name="Line 28"/>
            <p:cNvSpPr>
              <a:spLocks noChangeShapeType="1"/>
            </p:cNvSpPr>
            <p:nvPr/>
          </p:nvSpPr>
          <p:spPr bwMode="auto">
            <a:xfrm flipV="1">
              <a:off x="352" y="2392"/>
              <a:ext cx="1504" cy="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5597" name="Line 29"/>
            <p:cNvSpPr>
              <a:spLocks noChangeShapeType="1"/>
            </p:cNvSpPr>
            <p:nvPr/>
          </p:nvSpPr>
          <p:spPr bwMode="auto">
            <a:xfrm flipV="1">
              <a:off x="832" y="3432"/>
              <a:ext cx="1504" cy="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dash"/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5628" name="Group 60"/>
          <p:cNvGrpSpPr>
            <a:grpSpLocks/>
          </p:cNvGrpSpPr>
          <p:nvPr/>
        </p:nvGrpSpPr>
        <p:grpSpPr bwMode="auto">
          <a:xfrm>
            <a:off x="25400" y="76200"/>
            <a:ext cx="9067800" cy="6705600"/>
            <a:chOff x="168" y="176"/>
            <a:chExt cx="5408" cy="3928"/>
          </a:xfrm>
        </p:grpSpPr>
        <p:sp>
          <p:nvSpPr>
            <p:cNvPr id="365629" name="Freeform 61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5630" name="Freeform 62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5631" name="Freeform 63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5632" name="Freeform 64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5633" name="Freeform 65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5634" name="Freeform 66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5635" name="Freeform 67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5636" name="Freeform 68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5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65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65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65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65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65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65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65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65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365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65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36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0" grpId="0" animBg="1"/>
      <p:bldP spid="365570" grpId="1" animBg="1"/>
      <p:bldP spid="365571" grpId="0" animBg="1"/>
      <p:bldP spid="365571" grpId="1" animBg="1"/>
      <p:bldP spid="365580" grpId="0"/>
      <p:bldP spid="365581" grpId="0" animBg="1"/>
      <p:bldP spid="365581" grpId="1" animBg="1"/>
      <p:bldP spid="365583" grpId="0"/>
      <p:bldP spid="365586" grpId="0"/>
      <p:bldP spid="365582" grpId="0" animBg="1"/>
      <p:bldP spid="365582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Freeform 2" descr="Водяные капли"/>
          <p:cNvSpPr>
            <a:spLocks/>
          </p:cNvSpPr>
          <p:nvPr/>
        </p:nvSpPr>
        <p:spPr bwMode="auto">
          <a:xfrm>
            <a:off x="-25400" y="12700"/>
            <a:ext cx="2540000" cy="6896100"/>
          </a:xfrm>
          <a:custGeom>
            <a:avLst/>
            <a:gdLst/>
            <a:ahLst/>
            <a:cxnLst>
              <a:cxn ang="0">
                <a:pos x="1600" y="3112"/>
              </a:cxn>
              <a:cxn ang="0">
                <a:pos x="1568" y="888"/>
              </a:cxn>
              <a:cxn ang="0">
                <a:pos x="632" y="0"/>
              </a:cxn>
              <a:cxn ang="0">
                <a:pos x="8" y="0"/>
              </a:cxn>
              <a:cxn ang="0">
                <a:pos x="0" y="4344"/>
              </a:cxn>
              <a:cxn ang="0">
                <a:pos x="1600" y="3112"/>
              </a:cxn>
            </a:cxnLst>
            <a:rect l="0" t="0" r="r" b="b"/>
            <a:pathLst>
              <a:path w="1600" h="4344">
                <a:moveTo>
                  <a:pt x="1600" y="3112"/>
                </a:moveTo>
                <a:lnTo>
                  <a:pt x="1568" y="888"/>
                </a:lnTo>
                <a:lnTo>
                  <a:pt x="632" y="0"/>
                </a:lnTo>
                <a:lnTo>
                  <a:pt x="8" y="0"/>
                </a:lnTo>
                <a:lnTo>
                  <a:pt x="0" y="4344"/>
                </a:lnTo>
                <a:lnTo>
                  <a:pt x="1600" y="311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43" name="Freeform 3" descr="Водяные капли"/>
          <p:cNvSpPr>
            <a:spLocks/>
          </p:cNvSpPr>
          <p:nvPr/>
        </p:nvSpPr>
        <p:spPr bwMode="auto">
          <a:xfrm>
            <a:off x="2463800" y="1409700"/>
            <a:ext cx="4533900" cy="3556000"/>
          </a:xfrm>
          <a:custGeom>
            <a:avLst/>
            <a:gdLst/>
            <a:ahLst/>
            <a:cxnLst>
              <a:cxn ang="0">
                <a:pos x="32" y="2240"/>
              </a:cxn>
              <a:cxn ang="0">
                <a:pos x="2856" y="2224"/>
              </a:cxn>
              <a:cxn ang="0">
                <a:pos x="2808" y="16"/>
              </a:cxn>
              <a:cxn ang="0">
                <a:pos x="0" y="0"/>
              </a:cxn>
              <a:cxn ang="0">
                <a:pos x="32" y="2240"/>
              </a:cxn>
            </a:cxnLst>
            <a:rect l="0" t="0" r="r" b="b"/>
            <a:pathLst>
              <a:path w="2856" h="2240">
                <a:moveTo>
                  <a:pt x="32" y="2240"/>
                </a:moveTo>
                <a:lnTo>
                  <a:pt x="2856" y="2224"/>
                </a:lnTo>
                <a:lnTo>
                  <a:pt x="2808" y="16"/>
                </a:lnTo>
                <a:lnTo>
                  <a:pt x="0" y="0"/>
                </a:lnTo>
                <a:lnTo>
                  <a:pt x="32" y="224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44" name="Line 4"/>
          <p:cNvSpPr>
            <a:spLocks noChangeShapeType="1"/>
          </p:cNvSpPr>
          <p:nvPr/>
        </p:nvSpPr>
        <p:spPr bwMode="auto">
          <a:xfrm>
            <a:off x="2463800" y="1422400"/>
            <a:ext cx="448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45" name="Text Box 5"/>
          <p:cNvSpPr txBox="1">
            <a:spLocks noChangeArrowheads="1"/>
          </p:cNvSpPr>
          <p:nvPr/>
        </p:nvSpPr>
        <p:spPr bwMode="auto">
          <a:xfrm rot="16200000">
            <a:off x="1361281" y="2478882"/>
            <a:ext cx="14890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3м</a:t>
            </a:r>
            <a:r>
              <a:rPr lang="ru-RU" sz="5400" b="1" i="1" baseline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</a:p>
        </p:txBody>
      </p:sp>
      <p:sp>
        <p:nvSpPr>
          <p:cNvPr id="419846" name="Freeform 6" descr="Папирус"/>
          <p:cNvSpPr>
            <a:spLocks/>
          </p:cNvSpPr>
          <p:nvPr/>
        </p:nvSpPr>
        <p:spPr bwMode="auto">
          <a:xfrm>
            <a:off x="2857500" y="2413000"/>
            <a:ext cx="1295400" cy="2552700"/>
          </a:xfrm>
          <a:custGeom>
            <a:avLst/>
            <a:gdLst/>
            <a:ahLst/>
            <a:cxnLst>
              <a:cxn ang="0">
                <a:pos x="24" y="1592"/>
              </a:cxn>
              <a:cxn ang="0">
                <a:pos x="0" y="0"/>
              </a:cxn>
              <a:cxn ang="0">
                <a:pos x="808" y="0"/>
              </a:cxn>
              <a:cxn ang="0">
                <a:pos x="816" y="1600"/>
              </a:cxn>
              <a:cxn ang="0">
                <a:pos x="24" y="1608"/>
              </a:cxn>
            </a:cxnLst>
            <a:rect l="0" t="0" r="r" b="b"/>
            <a:pathLst>
              <a:path w="816" h="1608">
                <a:moveTo>
                  <a:pt x="24" y="1592"/>
                </a:moveTo>
                <a:lnTo>
                  <a:pt x="0" y="0"/>
                </a:lnTo>
                <a:lnTo>
                  <a:pt x="808" y="0"/>
                </a:lnTo>
                <a:lnTo>
                  <a:pt x="816" y="1600"/>
                </a:lnTo>
                <a:lnTo>
                  <a:pt x="24" y="1608"/>
                </a:lnTo>
              </a:path>
            </a:pathLst>
          </a:custGeom>
          <a:blipFill dpi="0" rotWithShape="1">
            <a:blip r:embed="rId4" cstate="print"/>
            <a:srcRect/>
            <a:tile tx="0" ty="0" sx="100000" sy="100000" flip="none" algn="tl"/>
          </a:blip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47" name="Line 7"/>
          <p:cNvSpPr>
            <a:spLocks noChangeShapeType="1"/>
          </p:cNvSpPr>
          <p:nvPr/>
        </p:nvSpPr>
        <p:spPr bwMode="auto">
          <a:xfrm>
            <a:off x="2552700" y="4965700"/>
            <a:ext cx="448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48" name="Freeform 8"/>
          <p:cNvSpPr>
            <a:spLocks/>
          </p:cNvSpPr>
          <p:nvPr/>
        </p:nvSpPr>
        <p:spPr bwMode="auto">
          <a:xfrm>
            <a:off x="2489200" y="1435100"/>
            <a:ext cx="50800" cy="3568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2248"/>
              </a:cxn>
            </a:cxnLst>
            <a:rect l="0" t="0" r="r" b="b"/>
            <a:pathLst>
              <a:path w="32" h="2248">
                <a:moveTo>
                  <a:pt x="0" y="0"/>
                </a:moveTo>
                <a:lnTo>
                  <a:pt x="32" y="22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49" name="Freeform 9"/>
          <p:cNvSpPr>
            <a:spLocks/>
          </p:cNvSpPr>
          <p:nvPr/>
        </p:nvSpPr>
        <p:spPr bwMode="auto">
          <a:xfrm>
            <a:off x="6946900" y="1422400"/>
            <a:ext cx="50800" cy="3568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2248"/>
              </a:cxn>
            </a:cxnLst>
            <a:rect l="0" t="0" r="r" b="b"/>
            <a:pathLst>
              <a:path w="32" h="2248">
                <a:moveTo>
                  <a:pt x="0" y="0"/>
                </a:moveTo>
                <a:lnTo>
                  <a:pt x="32" y="22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50" name="Freeform 10"/>
          <p:cNvSpPr>
            <a:spLocks/>
          </p:cNvSpPr>
          <p:nvPr/>
        </p:nvSpPr>
        <p:spPr bwMode="auto">
          <a:xfrm>
            <a:off x="6934200" y="12700"/>
            <a:ext cx="1676400" cy="1409700"/>
          </a:xfrm>
          <a:custGeom>
            <a:avLst/>
            <a:gdLst/>
            <a:ahLst/>
            <a:cxnLst>
              <a:cxn ang="0">
                <a:pos x="1056" y="0"/>
              </a:cxn>
              <a:cxn ang="0">
                <a:pos x="0" y="888"/>
              </a:cxn>
            </a:cxnLst>
            <a:rect l="0" t="0" r="r" b="b"/>
            <a:pathLst>
              <a:path w="1056" h="888">
                <a:moveTo>
                  <a:pt x="1056" y="0"/>
                </a:moveTo>
                <a:lnTo>
                  <a:pt x="0" y="8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51" name="Freeform 11"/>
          <p:cNvSpPr>
            <a:spLocks/>
          </p:cNvSpPr>
          <p:nvPr/>
        </p:nvSpPr>
        <p:spPr bwMode="auto">
          <a:xfrm>
            <a:off x="101600" y="5003800"/>
            <a:ext cx="2387600" cy="1803400"/>
          </a:xfrm>
          <a:custGeom>
            <a:avLst/>
            <a:gdLst/>
            <a:ahLst/>
            <a:cxnLst>
              <a:cxn ang="0">
                <a:pos x="1504" y="0"/>
              </a:cxn>
              <a:cxn ang="0">
                <a:pos x="0" y="1136"/>
              </a:cxn>
            </a:cxnLst>
            <a:rect l="0" t="0" r="r" b="b"/>
            <a:pathLst>
              <a:path w="1504" h="1136">
                <a:moveTo>
                  <a:pt x="1504" y="0"/>
                </a:moveTo>
                <a:lnTo>
                  <a:pt x="0" y="11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52" name="Freeform 12"/>
          <p:cNvSpPr>
            <a:spLocks/>
          </p:cNvSpPr>
          <p:nvPr/>
        </p:nvSpPr>
        <p:spPr bwMode="auto">
          <a:xfrm>
            <a:off x="977900" y="0"/>
            <a:ext cx="1498600" cy="14478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53" name="Freeform 13"/>
          <p:cNvSpPr>
            <a:spLocks/>
          </p:cNvSpPr>
          <p:nvPr/>
        </p:nvSpPr>
        <p:spPr bwMode="auto">
          <a:xfrm>
            <a:off x="6972300" y="4953000"/>
            <a:ext cx="2171700" cy="19304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54" name="Text Box 14"/>
          <p:cNvSpPr txBox="1">
            <a:spLocks noChangeArrowheads="1"/>
          </p:cNvSpPr>
          <p:nvPr/>
        </p:nvSpPr>
        <p:spPr bwMode="auto">
          <a:xfrm rot="-2368455">
            <a:off x="371475" y="4778375"/>
            <a:ext cx="17176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7</a:t>
            </a:r>
            <a:r>
              <a:rPr lang="en-US" sz="7200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ru-RU" sz="7200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м</a:t>
            </a:r>
            <a:r>
              <a:rPr lang="ru-RU" sz="5400" b="1" i="1" baseline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</a:p>
        </p:txBody>
      </p:sp>
      <p:sp>
        <p:nvSpPr>
          <p:cNvPr id="419855" name="Freeform 15"/>
          <p:cNvSpPr>
            <a:spLocks/>
          </p:cNvSpPr>
          <p:nvPr/>
        </p:nvSpPr>
        <p:spPr bwMode="auto">
          <a:xfrm>
            <a:off x="2979738" y="3987800"/>
            <a:ext cx="69850" cy="215900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51" y="88"/>
              </a:cxn>
              <a:cxn ang="0">
                <a:pos x="11" y="168"/>
              </a:cxn>
              <a:cxn ang="0">
                <a:pos x="35" y="88"/>
              </a:cxn>
              <a:cxn ang="0">
                <a:pos x="3" y="0"/>
              </a:cxn>
            </a:cxnLst>
            <a:rect l="0" t="0" r="r" b="b"/>
            <a:pathLst>
              <a:path w="52" h="168">
                <a:moveTo>
                  <a:pt x="3" y="0"/>
                </a:moveTo>
                <a:cubicBezTo>
                  <a:pt x="6" y="0"/>
                  <a:pt x="50" y="60"/>
                  <a:pt x="51" y="88"/>
                </a:cubicBezTo>
                <a:cubicBezTo>
                  <a:pt x="52" y="116"/>
                  <a:pt x="14" y="168"/>
                  <a:pt x="11" y="168"/>
                </a:cubicBezTo>
                <a:cubicBezTo>
                  <a:pt x="8" y="168"/>
                  <a:pt x="38" y="115"/>
                  <a:pt x="35" y="88"/>
                </a:cubicBezTo>
                <a:cubicBezTo>
                  <a:pt x="32" y="61"/>
                  <a:pt x="0" y="0"/>
                  <a:pt x="3" y="0"/>
                </a:cubicBez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56" name="Freeform 16"/>
          <p:cNvSpPr>
            <a:spLocks/>
          </p:cNvSpPr>
          <p:nvPr/>
        </p:nvSpPr>
        <p:spPr bwMode="auto">
          <a:xfrm>
            <a:off x="1651000" y="0"/>
            <a:ext cx="1333500" cy="13970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57" name="Freeform 17"/>
          <p:cNvSpPr>
            <a:spLocks/>
          </p:cNvSpPr>
          <p:nvPr/>
        </p:nvSpPr>
        <p:spPr bwMode="auto">
          <a:xfrm>
            <a:off x="2349500" y="-38100"/>
            <a:ext cx="1168400" cy="14224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58" name="Freeform 18"/>
          <p:cNvSpPr>
            <a:spLocks/>
          </p:cNvSpPr>
          <p:nvPr/>
        </p:nvSpPr>
        <p:spPr bwMode="auto">
          <a:xfrm>
            <a:off x="3162300" y="12700"/>
            <a:ext cx="927100" cy="14224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59" name="Freeform 19"/>
          <p:cNvSpPr>
            <a:spLocks/>
          </p:cNvSpPr>
          <p:nvPr/>
        </p:nvSpPr>
        <p:spPr bwMode="auto">
          <a:xfrm>
            <a:off x="4051300" y="12700"/>
            <a:ext cx="482600" cy="14224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60" name="Freeform 20"/>
          <p:cNvSpPr>
            <a:spLocks/>
          </p:cNvSpPr>
          <p:nvPr/>
        </p:nvSpPr>
        <p:spPr bwMode="auto">
          <a:xfrm flipH="1">
            <a:off x="5359400" y="-88900"/>
            <a:ext cx="139700" cy="14986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61" name="Freeform 21"/>
          <p:cNvSpPr>
            <a:spLocks/>
          </p:cNvSpPr>
          <p:nvPr/>
        </p:nvSpPr>
        <p:spPr bwMode="auto">
          <a:xfrm flipH="1">
            <a:off x="5715000" y="-38100"/>
            <a:ext cx="393700" cy="14732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62" name="Freeform 22"/>
          <p:cNvSpPr>
            <a:spLocks/>
          </p:cNvSpPr>
          <p:nvPr/>
        </p:nvSpPr>
        <p:spPr bwMode="auto">
          <a:xfrm flipH="1">
            <a:off x="6108700" y="-50800"/>
            <a:ext cx="685800" cy="14605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63" name="Freeform 23"/>
          <p:cNvSpPr>
            <a:spLocks/>
          </p:cNvSpPr>
          <p:nvPr/>
        </p:nvSpPr>
        <p:spPr bwMode="auto">
          <a:xfrm flipH="1">
            <a:off x="6489700" y="-12700"/>
            <a:ext cx="1130300" cy="14224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64" name="Freeform 24" descr="Водяные капли"/>
          <p:cNvSpPr>
            <a:spLocks/>
          </p:cNvSpPr>
          <p:nvPr/>
        </p:nvSpPr>
        <p:spPr bwMode="auto">
          <a:xfrm>
            <a:off x="6934200" y="-12700"/>
            <a:ext cx="2222500" cy="6908800"/>
          </a:xfrm>
          <a:custGeom>
            <a:avLst/>
            <a:gdLst/>
            <a:ahLst/>
            <a:cxnLst>
              <a:cxn ang="0">
                <a:pos x="32" y="3128"/>
              </a:cxn>
              <a:cxn ang="0">
                <a:pos x="0" y="888"/>
              </a:cxn>
              <a:cxn ang="0">
                <a:pos x="1072" y="0"/>
              </a:cxn>
              <a:cxn ang="0">
                <a:pos x="1400" y="0"/>
              </a:cxn>
              <a:cxn ang="0">
                <a:pos x="1400" y="4352"/>
              </a:cxn>
              <a:cxn ang="0">
                <a:pos x="32" y="3128"/>
              </a:cxn>
            </a:cxnLst>
            <a:rect l="0" t="0" r="r" b="b"/>
            <a:pathLst>
              <a:path w="1400" h="4352">
                <a:moveTo>
                  <a:pt x="32" y="3128"/>
                </a:moveTo>
                <a:lnTo>
                  <a:pt x="0" y="888"/>
                </a:lnTo>
                <a:lnTo>
                  <a:pt x="1072" y="0"/>
                </a:lnTo>
                <a:lnTo>
                  <a:pt x="1400" y="0"/>
                </a:lnTo>
                <a:lnTo>
                  <a:pt x="1400" y="4352"/>
                </a:lnTo>
                <a:lnTo>
                  <a:pt x="32" y="312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65" name="Text Box 25"/>
          <p:cNvSpPr txBox="1">
            <a:spLocks noChangeArrowheads="1"/>
          </p:cNvSpPr>
          <p:nvPr/>
        </p:nvSpPr>
        <p:spPr bwMode="auto">
          <a:xfrm>
            <a:off x="4087813" y="3921125"/>
            <a:ext cx="17176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 м</a:t>
            </a:r>
            <a:r>
              <a:rPr lang="ru-RU" sz="5400" b="1" i="1" baseline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</a:p>
        </p:txBody>
      </p:sp>
      <p:sp>
        <p:nvSpPr>
          <p:cNvPr id="419866" name="Freeform 26"/>
          <p:cNvSpPr>
            <a:spLocks/>
          </p:cNvSpPr>
          <p:nvPr/>
        </p:nvSpPr>
        <p:spPr bwMode="auto">
          <a:xfrm>
            <a:off x="4864100" y="-25400"/>
            <a:ext cx="114300" cy="14097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68" name="Oval 28"/>
          <p:cNvSpPr>
            <a:spLocks noChangeArrowheads="1"/>
          </p:cNvSpPr>
          <p:nvPr/>
        </p:nvSpPr>
        <p:spPr bwMode="auto">
          <a:xfrm>
            <a:off x="2362200" y="2540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419869" name="Oval 29"/>
          <p:cNvSpPr>
            <a:spLocks noChangeArrowheads="1"/>
          </p:cNvSpPr>
          <p:nvPr/>
        </p:nvSpPr>
        <p:spPr bwMode="auto">
          <a:xfrm>
            <a:off x="4279900" y="1778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419870" name="Oval 30"/>
          <p:cNvSpPr>
            <a:spLocks noChangeArrowheads="1"/>
          </p:cNvSpPr>
          <p:nvPr/>
        </p:nvSpPr>
        <p:spPr bwMode="auto">
          <a:xfrm>
            <a:off x="6184900" y="1651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419871" name="Oval 31"/>
          <p:cNvSpPr>
            <a:spLocks noChangeArrowheads="1"/>
          </p:cNvSpPr>
          <p:nvPr/>
        </p:nvSpPr>
        <p:spPr bwMode="auto">
          <a:xfrm>
            <a:off x="5943600" y="9144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419872" name="Oval 32"/>
          <p:cNvSpPr>
            <a:spLocks noChangeArrowheads="1"/>
          </p:cNvSpPr>
          <p:nvPr/>
        </p:nvSpPr>
        <p:spPr bwMode="auto">
          <a:xfrm>
            <a:off x="4521200" y="9398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419873" name="Oval 33"/>
          <p:cNvSpPr>
            <a:spLocks noChangeArrowheads="1"/>
          </p:cNvSpPr>
          <p:nvPr/>
        </p:nvSpPr>
        <p:spPr bwMode="auto">
          <a:xfrm>
            <a:off x="3098800" y="9652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419876" name="Line 36"/>
          <p:cNvSpPr>
            <a:spLocks noChangeShapeType="1"/>
          </p:cNvSpPr>
          <p:nvPr/>
        </p:nvSpPr>
        <p:spPr bwMode="auto">
          <a:xfrm flipH="1">
            <a:off x="8674100" y="1473200"/>
            <a:ext cx="2159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77" name="Line 37"/>
          <p:cNvSpPr>
            <a:spLocks noChangeShapeType="1"/>
          </p:cNvSpPr>
          <p:nvPr/>
        </p:nvSpPr>
        <p:spPr bwMode="auto">
          <a:xfrm>
            <a:off x="7404100" y="2235200"/>
            <a:ext cx="19050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78" name="Line 38"/>
          <p:cNvSpPr>
            <a:spLocks noChangeShapeType="1"/>
          </p:cNvSpPr>
          <p:nvPr/>
        </p:nvSpPr>
        <p:spPr bwMode="auto">
          <a:xfrm flipV="1">
            <a:off x="7493000" y="4178300"/>
            <a:ext cx="15240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79" name="Line 39"/>
          <p:cNvSpPr>
            <a:spLocks noChangeShapeType="1"/>
          </p:cNvSpPr>
          <p:nvPr/>
        </p:nvSpPr>
        <p:spPr bwMode="auto">
          <a:xfrm>
            <a:off x="8699500" y="4749800"/>
            <a:ext cx="24130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80" name="Freeform 40"/>
          <p:cNvSpPr>
            <a:spLocks/>
          </p:cNvSpPr>
          <p:nvPr/>
        </p:nvSpPr>
        <p:spPr bwMode="auto">
          <a:xfrm>
            <a:off x="7848600" y="2133600"/>
            <a:ext cx="38100" cy="127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0" y="8"/>
              </a:cxn>
              <a:cxn ang="0">
                <a:pos x="24" y="0"/>
              </a:cxn>
            </a:cxnLst>
            <a:rect l="0" t="0" r="r" b="b"/>
            <a:pathLst>
              <a:path w="24" h="8">
                <a:moveTo>
                  <a:pt x="24" y="0"/>
                </a:moveTo>
                <a:cubicBezTo>
                  <a:pt x="16" y="3"/>
                  <a:pt x="0" y="8"/>
                  <a:pt x="0" y="8"/>
                </a:cubicBezTo>
                <a:cubicBezTo>
                  <a:pt x="0" y="8"/>
                  <a:pt x="16" y="3"/>
                  <a:pt x="24" y="0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89" name="Line 49"/>
          <p:cNvSpPr>
            <a:spLocks noChangeShapeType="1"/>
          </p:cNvSpPr>
          <p:nvPr/>
        </p:nvSpPr>
        <p:spPr bwMode="auto">
          <a:xfrm>
            <a:off x="2044700" y="1028700"/>
            <a:ext cx="63500" cy="4241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90" name="Freeform 50"/>
          <p:cNvSpPr>
            <a:spLocks/>
          </p:cNvSpPr>
          <p:nvPr/>
        </p:nvSpPr>
        <p:spPr bwMode="auto">
          <a:xfrm>
            <a:off x="1587500" y="647700"/>
            <a:ext cx="76200" cy="5016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160"/>
              </a:cxn>
            </a:cxnLst>
            <a:rect l="0" t="0" r="r" b="b"/>
            <a:pathLst>
              <a:path w="48" h="3160">
                <a:moveTo>
                  <a:pt x="0" y="0"/>
                </a:moveTo>
                <a:lnTo>
                  <a:pt x="48" y="316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91" name="Freeform 51"/>
          <p:cNvSpPr>
            <a:spLocks/>
          </p:cNvSpPr>
          <p:nvPr/>
        </p:nvSpPr>
        <p:spPr bwMode="auto">
          <a:xfrm>
            <a:off x="1143000" y="228600"/>
            <a:ext cx="76200" cy="571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600"/>
              </a:cxn>
            </a:cxnLst>
            <a:rect l="0" t="0" r="r" b="b"/>
            <a:pathLst>
              <a:path w="48" h="3600">
                <a:moveTo>
                  <a:pt x="0" y="0"/>
                </a:moveTo>
                <a:lnTo>
                  <a:pt x="48" y="360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92" name="Freeform 52"/>
          <p:cNvSpPr>
            <a:spLocks/>
          </p:cNvSpPr>
          <p:nvPr/>
        </p:nvSpPr>
        <p:spPr bwMode="auto">
          <a:xfrm>
            <a:off x="673100" y="63500"/>
            <a:ext cx="88900" cy="6235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" y="3928"/>
              </a:cxn>
            </a:cxnLst>
            <a:rect l="0" t="0" r="r" b="b"/>
            <a:pathLst>
              <a:path w="56" h="3928">
                <a:moveTo>
                  <a:pt x="0" y="0"/>
                </a:moveTo>
                <a:lnTo>
                  <a:pt x="56" y="39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93" name="Freeform 53"/>
          <p:cNvSpPr>
            <a:spLocks/>
          </p:cNvSpPr>
          <p:nvPr/>
        </p:nvSpPr>
        <p:spPr bwMode="auto">
          <a:xfrm>
            <a:off x="254000" y="-12700"/>
            <a:ext cx="101600" cy="666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" y="4200"/>
              </a:cxn>
            </a:cxnLst>
            <a:rect l="0" t="0" r="r" b="b"/>
            <a:pathLst>
              <a:path w="64" h="4200">
                <a:moveTo>
                  <a:pt x="0" y="0"/>
                </a:moveTo>
                <a:lnTo>
                  <a:pt x="64" y="420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67" name="Freeform 27"/>
          <p:cNvSpPr>
            <a:spLocks/>
          </p:cNvSpPr>
          <p:nvPr/>
        </p:nvSpPr>
        <p:spPr bwMode="auto">
          <a:xfrm>
            <a:off x="355600" y="2368550"/>
            <a:ext cx="1397000" cy="882650"/>
          </a:xfrm>
          <a:custGeom>
            <a:avLst/>
            <a:gdLst/>
            <a:ahLst/>
            <a:cxnLst>
              <a:cxn ang="0">
                <a:pos x="0" y="556"/>
              </a:cxn>
              <a:cxn ang="0">
                <a:pos x="0" y="308"/>
              </a:cxn>
              <a:cxn ang="0">
                <a:pos x="688" y="0"/>
              </a:cxn>
              <a:cxn ang="0">
                <a:pos x="880" y="16"/>
              </a:cxn>
              <a:cxn ang="0">
                <a:pos x="704" y="120"/>
              </a:cxn>
              <a:cxn ang="0">
                <a:pos x="708" y="256"/>
              </a:cxn>
              <a:cxn ang="0">
                <a:pos x="880" y="20"/>
              </a:cxn>
              <a:cxn ang="0">
                <a:pos x="752" y="100"/>
              </a:cxn>
              <a:cxn ang="0">
                <a:pos x="216" y="348"/>
              </a:cxn>
              <a:cxn ang="0">
                <a:pos x="4" y="328"/>
              </a:cxn>
              <a:cxn ang="0">
                <a:pos x="184" y="348"/>
              </a:cxn>
              <a:cxn ang="0">
                <a:pos x="0" y="556"/>
              </a:cxn>
            </a:cxnLst>
            <a:rect l="0" t="0" r="r" b="b"/>
            <a:pathLst>
              <a:path w="880" h="556">
                <a:moveTo>
                  <a:pt x="0" y="556"/>
                </a:moveTo>
                <a:lnTo>
                  <a:pt x="0" y="308"/>
                </a:lnTo>
                <a:lnTo>
                  <a:pt x="688" y="0"/>
                </a:lnTo>
                <a:lnTo>
                  <a:pt x="880" y="16"/>
                </a:lnTo>
                <a:lnTo>
                  <a:pt x="704" y="120"/>
                </a:lnTo>
                <a:lnTo>
                  <a:pt x="708" y="256"/>
                </a:lnTo>
                <a:lnTo>
                  <a:pt x="880" y="20"/>
                </a:lnTo>
                <a:lnTo>
                  <a:pt x="752" y="100"/>
                </a:lnTo>
                <a:lnTo>
                  <a:pt x="216" y="348"/>
                </a:lnTo>
                <a:lnTo>
                  <a:pt x="4" y="328"/>
                </a:lnTo>
                <a:lnTo>
                  <a:pt x="184" y="348"/>
                </a:lnTo>
                <a:lnTo>
                  <a:pt x="0" y="55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94" name="Line 54"/>
          <p:cNvSpPr>
            <a:spLocks noChangeShapeType="1"/>
          </p:cNvSpPr>
          <p:nvPr/>
        </p:nvSpPr>
        <p:spPr bwMode="auto">
          <a:xfrm>
            <a:off x="7302500" y="1130300"/>
            <a:ext cx="63500" cy="4241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95" name="Freeform 55"/>
          <p:cNvSpPr>
            <a:spLocks/>
          </p:cNvSpPr>
          <p:nvPr/>
        </p:nvSpPr>
        <p:spPr bwMode="auto">
          <a:xfrm>
            <a:off x="7658100" y="850900"/>
            <a:ext cx="50800" cy="477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3008"/>
              </a:cxn>
            </a:cxnLst>
            <a:rect l="0" t="0" r="r" b="b"/>
            <a:pathLst>
              <a:path w="32" h="3008">
                <a:moveTo>
                  <a:pt x="0" y="0"/>
                </a:moveTo>
                <a:lnTo>
                  <a:pt x="32" y="300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96" name="Freeform 56"/>
          <p:cNvSpPr>
            <a:spLocks/>
          </p:cNvSpPr>
          <p:nvPr/>
        </p:nvSpPr>
        <p:spPr bwMode="auto">
          <a:xfrm>
            <a:off x="8102600" y="431800"/>
            <a:ext cx="63500" cy="5638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" y="3552"/>
              </a:cxn>
            </a:cxnLst>
            <a:rect l="0" t="0" r="r" b="b"/>
            <a:pathLst>
              <a:path w="40" h="3552">
                <a:moveTo>
                  <a:pt x="0" y="0"/>
                </a:moveTo>
                <a:lnTo>
                  <a:pt x="40" y="355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97" name="Freeform 57"/>
          <p:cNvSpPr>
            <a:spLocks/>
          </p:cNvSpPr>
          <p:nvPr/>
        </p:nvSpPr>
        <p:spPr bwMode="auto">
          <a:xfrm>
            <a:off x="8585200" y="88900"/>
            <a:ext cx="76200" cy="636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008"/>
              </a:cxn>
            </a:cxnLst>
            <a:rect l="0" t="0" r="r" b="b"/>
            <a:pathLst>
              <a:path w="48" h="4008">
                <a:moveTo>
                  <a:pt x="0" y="0"/>
                </a:moveTo>
                <a:lnTo>
                  <a:pt x="48" y="400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98" name="Freeform 58"/>
          <p:cNvSpPr>
            <a:spLocks/>
          </p:cNvSpPr>
          <p:nvPr/>
        </p:nvSpPr>
        <p:spPr bwMode="auto">
          <a:xfrm>
            <a:off x="9004300" y="-25400"/>
            <a:ext cx="50800" cy="6870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4328"/>
              </a:cxn>
            </a:cxnLst>
            <a:rect l="0" t="0" r="r" b="b"/>
            <a:pathLst>
              <a:path w="32" h="4328">
                <a:moveTo>
                  <a:pt x="0" y="0"/>
                </a:moveTo>
                <a:lnTo>
                  <a:pt x="32" y="43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75" name="Freeform 35"/>
          <p:cNvSpPr>
            <a:spLocks/>
          </p:cNvSpPr>
          <p:nvPr/>
        </p:nvSpPr>
        <p:spPr bwMode="auto">
          <a:xfrm>
            <a:off x="7442200" y="1485900"/>
            <a:ext cx="1511300" cy="3606800"/>
          </a:xfrm>
          <a:custGeom>
            <a:avLst/>
            <a:gdLst/>
            <a:ahLst/>
            <a:cxnLst>
              <a:cxn ang="0">
                <a:pos x="792" y="2056"/>
              </a:cxn>
              <a:cxn ang="0">
                <a:pos x="800" y="144"/>
              </a:cxn>
              <a:cxn ang="0">
                <a:pos x="80" y="488"/>
              </a:cxn>
              <a:cxn ang="0">
                <a:pos x="128" y="1696"/>
              </a:cxn>
              <a:cxn ang="0">
                <a:pos x="784" y="2040"/>
              </a:cxn>
              <a:cxn ang="0">
                <a:pos x="952" y="2264"/>
              </a:cxn>
              <a:cxn ang="0">
                <a:pos x="912" y="0"/>
              </a:cxn>
              <a:cxn ang="0">
                <a:pos x="0" y="464"/>
              </a:cxn>
              <a:cxn ang="0">
                <a:pos x="40" y="1768"/>
              </a:cxn>
              <a:cxn ang="0">
                <a:pos x="944" y="2272"/>
              </a:cxn>
              <a:cxn ang="0">
                <a:pos x="952" y="2248"/>
              </a:cxn>
            </a:cxnLst>
            <a:rect l="0" t="0" r="r" b="b"/>
            <a:pathLst>
              <a:path w="952" h="2272">
                <a:moveTo>
                  <a:pt x="792" y="2056"/>
                </a:moveTo>
                <a:lnTo>
                  <a:pt x="800" y="144"/>
                </a:lnTo>
                <a:lnTo>
                  <a:pt x="80" y="488"/>
                </a:lnTo>
                <a:lnTo>
                  <a:pt x="128" y="1696"/>
                </a:lnTo>
                <a:lnTo>
                  <a:pt x="784" y="2040"/>
                </a:lnTo>
                <a:lnTo>
                  <a:pt x="952" y="2264"/>
                </a:lnTo>
                <a:lnTo>
                  <a:pt x="912" y="0"/>
                </a:lnTo>
                <a:lnTo>
                  <a:pt x="0" y="464"/>
                </a:lnTo>
                <a:lnTo>
                  <a:pt x="40" y="1768"/>
                </a:lnTo>
                <a:lnTo>
                  <a:pt x="944" y="2272"/>
                </a:lnTo>
                <a:lnTo>
                  <a:pt x="952" y="2248"/>
                </a:lnTo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74" name="Freeform 34"/>
          <p:cNvSpPr>
            <a:spLocks/>
          </p:cNvSpPr>
          <p:nvPr/>
        </p:nvSpPr>
        <p:spPr bwMode="auto">
          <a:xfrm>
            <a:off x="7581900" y="1739900"/>
            <a:ext cx="1130300" cy="2984500"/>
          </a:xfrm>
          <a:custGeom>
            <a:avLst/>
            <a:gdLst/>
            <a:ahLst/>
            <a:cxnLst>
              <a:cxn ang="0">
                <a:pos x="0" y="328"/>
              </a:cxn>
              <a:cxn ang="0">
                <a:pos x="704" y="0"/>
              </a:cxn>
              <a:cxn ang="0">
                <a:pos x="712" y="1880"/>
              </a:cxn>
              <a:cxn ang="0">
                <a:pos x="40" y="1552"/>
              </a:cxn>
              <a:cxn ang="0">
                <a:pos x="0" y="328"/>
              </a:cxn>
            </a:cxnLst>
            <a:rect l="0" t="0" r="r" b="b"/>
            <a:pathLst>
              <a:path w="712" h="1880">
                <a:moveTo>
                  <a:pt x="0" y="328"/>
                </a:moveTo>
                <a:lnTo>
                  <a:pt x="704" y="0"/>
                </a:lnTo>
                <a:lnTo>
                  <a:pt x="712" y="1880"/>
                </a:lnTo>
                <a:lnTo>
                  <a:pt x="40" y="1552"/>
                </a:lnTo>
                <a:lnTo>
                  <a:pt x="0" y="328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18900000" scaled="1"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81" name="Freeform 41"/>
          <p:cNvSpPr>
            <a:spLocks/>
          </p:cNvSpPr>
          <p:nvPr/>
        </p:nvSpPr>
        <p:spPr bwMode="auto">
          <a:xfrm>
            <a:off x="8293100" y="1892300"/>
            <a:ext cx="127000" cy="2679700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48" y="0"/>
              </a:cxn>
              <a:cxn ang="0">
                <a:pos x="80" y="1688"/>
              </a:cxn>
              <a:cxn ang="0">
                <a:pos x="64" y="1680"/>
              </a:cxn>
              <a:cxn ang="0">
                <a:pos x="32" y="1656"/>
              </a:cxn>
              <a:cxn ang="0">
                <a:pos x="0" y="24"/>
              </a:cxn>
            </a:cxnLst>
            <a:rect l="0" t="0" r="r" b="b"/>
            <a:pathLst>
              <a:path w="80" h="1688">
                <a:moveTo>
                  <a:pt x="0" y="24"/>
                </a:moveTo>
                <a:lnTo>
                  <a:pt x="48" y="0"/>
                </a:lnTo>
                <a:lnTo>
                  <a:pt x="80" y="1688"/>
                </a:lnTo>
                <a:lnTo>
                  <a:pt x="64" y="1680"/>
                </a:lnTo>
                <a:lnTo>
                  <a:pt x="32" y="1656"/>
                </a:lnTo>
                <a:lnTo>
                  <a:pt x="0" y="24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82" name="Freeform 42"/>
          <p:cNvSpPr>
            <a:spLocks/>
          </p:cNvSpPr>
          <p:nvPr/>
        </p:nvSpPr>
        <p:spPr bwMode="auto">
          <a:xfrm>
            <a:off x="7861300" y="2082800"/>
            <a:ext cx="165100" cy="22987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56" y="0"/>
              </a:cxn>
              <a:cxn ang="0">
                <a:pos x="104" y="1448"/>
              </a:cxn>
              <a:cxn ang="0">
                <a:pos x="88" y="1440"/>
              </a:cxn>
              <a:cxn ang="0">
                <a:pos x="56" y="1416"/>
              </a:cxn>
              <a:cxn ang="0">
                <a:pos x="0" y="48"/>
              </a:cxn>
            </a:cxnLst>
            <a:rect l="0" t="0" r="r" b="b"/>
            <a:pathLst>
              <a:path w="104" h="1448">
                <a:moveTo>
                  <a:pt x="0" y="48"/>
                </a:moveTo>
                <a:lnTo>
                  <a:pt x="56" y="0"/>
                </a:lnTo>
                <a:lnTo>
                  <a:pt x="104" y="1448"/>
                </a:lnTo>
                <a:lnTo>
                  <a:pt x="88" y="1440"/>
                </a:lnTo>
                <a:lnTo>
                  <a:pt x="56" y="1416"/>
                </a:lnTo>
                <a:lnTo>
                  <a:pt x="0" y="48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99" name="Freeform 59"/>
          <p:cNvSpPr>
            <a:spLocks/>
          </p:cNvSpPr>
          <p:nvPr/>
        </p:nvSpPr>
        <p:spPr bwMode="auto">
          <a:xfrm>
            <a:off x="6502400" y="1435100"/>
            <a:ext cx="50800" cy="353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2224"/>
              </a:cxn>
            </a:cxnLst>
            <a:rect l="0" t="0" r="r" b="b"/>
            <a:pathLst>
              <a:path w="32" h="2224">
                <a:moveTo>
                  <a:pt x="0" y="0"/>
                </a:moveTo>
                <a:lnTo>
                  <a:pt x="32" y="22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00" name="Freeform 60"/>
          <p:cNvSpPr>
            <a:spLocks/>
          </p:cNvSpPr>
          <p:nvPr/>
        </p:nvSpPr>
        <p:spPr bwMode="auto">
          <a:xfrm>
            <a:off x="6083300" y="1473200"/>
            <a:ext cx="50800" cy="353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2224"/>
              </a:cxn>
            </a:cxnLst>
            <a:rect l="0" t="0" r="r" b="b"/>
            <a:pathLst>
              <a:path w="32" h="2224">
                <a:moveTo>
                  <a:pt x="0" y="0"/>
                </a:moveTo>
                <a:lnTo>
                  <a:pt x="32" y="22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01" name="Freeform 61"/>
          <p:cNvSpPr>
            <a:spLocks/>
          </p:cNvSpPr>
          <p:nvPr/>
        </p:nvSpPr>
        <p:spPr bwMode="auto">
          <a:xfrm>
            <a:off x="5651500" y="1384300"/>
            <a:ext cx="50800" cy="353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2224"/>
              </a:cxn>
            </a:cxnLst>
            <a:rect l="0" t="0" r="r" b="b"/>
            <a:pathLst>
              <a:path w="32" h="2224">
                <a:moveTo>
                  <a:pt x="0" y="0"/>
                </a:moveTo>
                <a:lnTo>
                  <a:pt x="32" y="22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02" name="Freeform 62"/>
          <p:cNvSpPr>
            <a:spLocks/>
          </p:cNvSpPr>
          <p:nvPr/>
        </p:nvSpPr>
        <p:spPr bwMode="auto">
          <a:xfrm>
            <a:off x="5207000" y="1485900"/>
            <a:ext cx="38100" cy="3467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" y="2184"/>
              </a:cxn>
            </a:cxnLst>
            <a:rect l="0" t="0" r="r" b="b"/>
            <a:pathLst>
              <a:path w="24" h="2184">
                <a:moveTo>
                  <a:pt x="0" y="0"/>
                </a:moveTo>
                <a:lnTo>
                  <a:pt x="24" y="218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03" name="Freeform 63"/>
          <p:cNvSpPr>
            <a:spLocks/>
          </p:cNvSpPr>
          <p:nvPr/>
        </p:nvSpPr>
        <p:spPr bwMode="auto">
          <a:xfrm>
            <a:off x="4800600" y="1485900"/>
            <a:ext cx="50800" cy="347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2192"/>
              </a:cxn>
            </a:cxnLst>
            <a:rect l="0" t="0" r="r" b="b"/>
            <a:pathLst>
              <a:path w="32" h="2192">
                <a:moveTo>
                  <a:pt x="0" y="0"/>
                </a:moveTo>
                <a:lnTo>
                  <a:pt x="32" y="219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06" name="Freeform 66"/>
          <p:cNvSpPr>
            <a:spLocks/>
          </p:cNvSpPr>
          <p:nvPr/>
        </p:nvSpPr>
        <p:spPr bwMode="auto">
          <a:xfrm>
            <a:off x="4406900" y="1409700"/>
            <a:ext cx="50800" cy="353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2224"/>
              </a:cxn>
            </a:cxnLst>
            <a:rect l="0" t="0" r="r" b="b"/>
            <a:pathLst>
              <a:path w="32" h="2224">
                <a:moveTo>
                  <a:pt x="0" y="0"/>
                </a:moveTo>
                <a:lnTo>
                  <a:pt x="32" y="22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07" name="Freeform 67"/>
          <p:cNvSpPr>
            <a:spLocks/>
          </p:cNvSpPr>
          <p:nvPr/>
        </p:nvSpPr>
        <p:spPr bwMode="auto">
          <a:xfrm>
            <a:off x="3987800" y="1409700"/>
            <a:ext cx="12700" cy="9906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624"/>
              </a:cxn>
            </a:cxnLst>
            <a:rect l="0" t="0" r="r" b="b"/>
            <a:pathLst>
              <a:path w="8" h="624">
                <a:moveTo>
                  <a:pt x="8" y="0"/>
                </a:moveTo>
                <a:lnTo>
                  <a:pt x="0" y="6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08" name="Freeform 68"/>
          <p:cNvSpPr>
            <a:spLocks/>
          </p:cNvSpPr>
          <p:nvPr/>
        </p:nvSpPr>
        <p:spPr bwMode="auto">
          <a:xfrm>
            <a:off x="3594100" y="1435100"/>
            <a:ext cx="12700" cy="9906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624"/>
              </a:cxn>
            </a:cxnLst>
            <a:rect l="0" t="0" r="r" b="b"/>
            <a:pathLst>
              <a:path w="8" h="624">
                <a:moveTo>
                  <a:pt x="8" y="0"/>
                </a:moveTo>
                <a:lnTo>
                  <a:pt x="0" y="6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09" name="Freeform 69"/>
          <p:cNvSpPr>
            <a:spLocks/>
          </p:cNvSpPr>
          <p:nvPr/>
        </p:nvSpPr>
        <p:spPr bwMode="auto">
          <a:xfrm>
            <a:off x="3251200" y="1422400"/>
            <a:ext cx="12700" cy="9906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624"/>
              </a:cxn>
            </a:cxnLst>
            <a:rect l="0" t="0" r="r" b="b"/>
            <a:pathLst>
              <a:path w="8" h="624">
                <a:moveTo>
                  <a:pt x="8" y="0"/>
                </a:moveTo>
                <a:lnTo>
                  <a:pt x="0" y="6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10" name="Freeform 70"/>
          <p:cNvSpPr>
            <a:spLocks/>
          </p:cNvSpPr>
          <p:nvPr/>
        </p:nvSpPr>
        <p:spPr bwMode="auto">
          <a:xfrm>
            <a:off x="2870200" y="1460500"/>
            <a:ext cx="12700" cy="9906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624"/>
              </a:cxn>
            </a:cxnLst>
            <a:rect l="0" t="0" r="r" b="b"/>
            <a:pathLst>
              <a:path w="8" h="624">
                <a:moveTo>
                  <a:pt x="8" y="0"/>
                </a:moveTo>
                <a:lnTo>
                  <a:pt x="0" y="6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12" name="Freeform 72" descr="Дуб"/>
          <p:cNvSpPr>
            <a:spLocks/>
          </p:cNvSpPr>
          <p:nvPr/>
        </p:nvSpPr>
        <p:spPr bwMode="auto">
          <a:xfrm>
            <a:off x="25400" y="4902200"/>
            <a:ext cx="9131300" cy="1943100"/>
          </a:xfrm>
          <a:custGeom>
            <a:avLst/>
            <a:gdLst/>
            <a:ahLst/>
            <a:cxnLst>
              <a:cxn ang="0">
                <a:pos x="0" y="1208"/>
              </a:cxn>
              <a:cxn ang="0">
                <a:pos x="1592" y="8"/>
              </a:cxn>
              <a:cxn ang="0">
                <a:pos x="4408" y="0"/>
              </a:cxn>
              <a:cxn ang="0">
                <a:pos x="5752" y="1224"/>
              </a:cxn>
              <a:cxn ang="0">
                <a:pos x="0" y="1208"/>
              </a:cxn>
            </a:cxnLst>
            <a:rect l="0" t="0" r="r" b="b"/>
            <a:pathLst>
              <a:path w="5752" h="1224">
                <a:moveTo>
                  <a:pt x="0" y="1208"/>
                </a:moveTo>
                <a:lnTo>
                  <a:pt x="1592" y="8"/>
                </a:lnTo>
                <a:lnTo>
                  <a:pt x="4408" y="0"/>
                </a:lnTo>
                <a:lnTo>
                  <a:pt x="5752" y="1224"/>
                </a:lnTo>
                <a:lnTo>
                  <a:pt x="0" y="1208"/>
                </a:lnTo>
                <a:close/>
              </a:path>
            </a:pathLst>
          </a:custGeom>
          <a:blipFill dpi="0" rotWithShape="1">
            <a:blip r:embed="rId5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19925" name="Group 85"/>
          <p:cNvGrpSpPr>
            <a:grpSpLocks/>
          </p:cNvGrpSpPr>
          <p:nvPr/>
        </p:nvGrpSpPr>
        <p:grpSpPr bwMode="auto">
          <a:xfrm>
            <a:off x="4708525" y="5335588"/>
            <a:ext cx="1362075" cy="1285875"/>
            <a:chOff x="2966" y="3361"/>
            <a:chExt cx="858" cy="810"/>
          </a:xfrm>
        </p:grpSpPr>
        <p:grpSp>
          <p:nvGrpSpPr>
            <p:cNvPr id="419921" name="Group 81"/>
            <p:cNvGrpSpPr>
              <a:grpSpLocks/>
            </p:cNvGrpSpPr>
            <p:nvPr/>
          </p:nvGrpSpPr>
          <p:grpSpPr bwMode="auto">
            <a:xfrm>
              <a:off x="2976" y="3361"/>
              <a:ext cx="848" cy="791"/>
              <a:chOff x="2976" y="3361"/>
              <a:chExt cx="848" cy="791"/>
            </a:xfrm>
          </p:grpSpPr>
          <p:sp>
            <p:nvSpPr>
              <p:cNvPr id="419913" name="Freeform 73" descr="Водяные капли"/>
              <p:cNvSpPr>
                <a:spLocks/>
              </p:cNvSpPr>
              <p:nvPr/>
            </p:nvSpPr>
            <p:spPr bwMode="auto">
              <a:xfrm>
                <a:off x="2976" y="3368"/>
                <a:ext cx="848" cy="784"/>
              </a:xfrm>
              <a:custGeom>
                <a:avLst/>
                <a:gdLst/>
                <a:ahLst/>
                <a:cxnLst>
                  <a:cxn ang="0">
                    <a:pos x="688" y="0"/>
                  </a:cxn>
                  <a:cxn ang="0">
                    <a:pos x="848" y="80"/>
                  </a:cxn>
                  <a:cxn ang="0">
                    <a:pos x="136" y="784"/>
                  </a:cxn>
                  <a:cxn ang="0">
                    <a:pos x="0" y="696"/>
                  </a:cxn>
                  <a:cxn ang="0">
                    <a:pos x="688" y="0"/>
                  </a:cxn>
                </a:cxnLst>
                <a:rect l="0" t="0" r="r" b="b"/>
                <a:pathLst>
                  <a:path w="848" h="784">
                    <a:moveTo>
                      <a:pt x="688" y="0"/>
                    </a:moveTo>
                    <a:lnTo>
                      <a:pt x="848" y="80"/>
                    </a:lnTo>
                    <a:lnTo>
                      <a:pt x="136" y="784"/>
                    </a:lnTo>
                    <a:lnTo>
                      <a:pt x="0" y="696"/>
                    </a:lnTo>
                    <a:lnTo>
                      <a:pt x="688" y="0"/>
                    </a:ln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14" name="Freeform 74" descr="Водяные капли"/>
              <p:cNvSpPr>
                <a:spLocks/>
              </p:cNvSpPr>
              <p:nvPr/>
            </p:nvSpPr>
            <p:spPr bwMode="auto">
              <a:xfrm>
                <a:off x="3652" y="3361"/>
                <a:ext cx="164" cy="9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20" y="15"/>
                  </a:cxn>
                  <a:cxn ang="0">
                    <a:pos x="164" y="95"/>
                  </a:cxn>
                </a:cxnLst>
                <a:rect l="0" t="0" r="r" b="b"/>
                <a:pathLst>
                  <a:path w="164" h="95">
                    <a:moveTo>
                      <a:pt x="0" y="7"/>
                    </a:moveTo>
                    <a:cubicBezTo>
                      <a:pt x="46" y="3"/>
                      <a:pt x="93" y="0"/>
                      <a:pt x="120" y="15"/>
                    </a:cubicBezTo>
                    <a:cubicBezTo>
                      <a:pt x="147" y="30"/>
                      <a:pt x="157" y="84"/>
                      <a:pt x="164" y="95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9920" name="Group 80"/>
            <p:cNvGrpSpPr>
              <a:grpSpLocks/>
            </p:cNvGrpSpPr>
            <p:nvPr/>
          </p:nvGrpSpPr>
          <p:grpSpPr bwMode="auto">
            <a:xfrm>
              <a:off x="2966" y="4052"/>
              <a:ext cx="152" cy="119"/>
              <a:chOff x="2966" y="4052"/>
              <a:chExt cx="152" cy="119"/>
            </a:xfrm>
          </p:grpSpPr>
          <p:sp>
            <p:nvSpPr>
              <p:cNvPr id="419915" name="Freeform 75" descr="Водяные капли"/>
              <p:cNvSpPr>
                <a:spLocks/>
              </p:cNvSpPr>
              <p:nvPr/>
            </p:nvSpPr>
            <p:spPr bwMode="auto">
              <a:xfrm>
                <a:off x="2966" y="4052"/>
                <a:ext cx="152" cy="119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16" name="Freeform 76" descr="Водяные капли"/>
              <p:cNvSpPr>
                <a:spLocks/>
              </p:cNvSpPr>
              <p:nvPr/>
            </p:nvSpPr>
            <p:spPr bwMode="auto">
              <a:xfrm>
                <a:off x="2978" y="4062"/>
                <a:ext cx="122" cy="91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17" name="Freeform 77" descr="Водяные капли"/>
              <p:cNvSpPr>
                <a:spLocks/>
              </p:cNvSpPr>
              <p:nvPr/>
            </p:nvSpPr>
            <p:spPr bwMode="auto">
              <a:xfrm>
                <a:off x="2992" y="4076"/>
                <a:ext cx="88" cy="63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18" name="Freeform 78" descr="Водяные капли"/>
              <p:cNvSpPr>
                <a:spLocks/>
              </p:cNvSpPr>
              <p:nvPr/>
            </p:nvSpPr>
            <p:spPr bwMode="auto">
              <a:xfrm>
                <a:off x="3008" y="4088"/>
                <a:ext cx="56" cy="35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19926" name="Group 86"/>
          <p:cNvGrpSpPr>
            <a:grpSpLocks/>
          </p:cNvGrpSpPr>
          <p:nvPr/>
        </p:nvGrpSpPr>
        <p:grpSpPr bwMode="auto">
          <a:xfrm>
            <a:off x="4810125" y="5411788"/>
            <a:ext cx="1362075" cy="1285875"/>
            <a:chOff x="2966" y="3361"/>
            <a:chExt cx="858" cy="810"/>
          </a:xfrm>
        </p:grpSpPr>
        <p:grpSp>
          <p:nvGrpSpPr>
            <p:cNvPr id="419927" name="Group 87"/>
            <p:cNvGrpSpPr>
              <a:grpSpLocks/>
            </p:cNvGrpSpPr>
            <p:nvPr/>
          </p:nvGrpSpPr>
          <p:grpSpPr bwMode="auto">
            <a:xfrm>
              <a:off x="2976" y="3361"/>
              <a:ext cx="848" cy="791"/>
              <a:chOff x="2976" y="3361"/>
              <a:chExt cx="848" cy="791"/>
            </a:xfrm>
          </p:grpSpPr>
          <p:sp>
            <p:nvSpPr>
              <p:cNvPr id="419928" name="Freeform 88" descr="Водяные капли"/>
              <p:cNvSpPr>
                <a:spLocks/>
              </p:cNvSpPr>
              <p:nvPr/>
            </p:nvSpPr>
            <p:spPr bwMode="auto">
              <a:xfrm>
                <a:off x="2976" y="3368"/>
                <a:ext cx="848" cy="784"/>
              </a:xfrm>
              <a:custGeom>
                <a:avLst/>
                <a:gdLst/>
                <a:ahLst/>
                <a:cxnLst>
                  <a:cxn ang="0">
                    <a:pos x="688" y="0"/>
                  </a:cxn>
                  <a:cxn ang="0">
                    <a:pos x="848" y="80"/>
                  </a:cxn>
                  <a:cxn ang="0">
                    <a:pos x="136" y="784"/>
                  </a:cxn>
                  <a:cxn ang="0">
                    <a:pos x="0" y="696"/>
                  </a:cxn>
                  <a:cxn ang="0">
                    <a:pos x="688" y="0"/>
                  </a:cxn>
                </a:cxnLst>
                <a:rect l="0" t="0" r="r" b="b"/>
                <a:pathLst>
                  <a:path w="848" h="784">
                    <a:moveTo>
                      <a:pt x="688" y="0"/>
                    </a:moveTo>
                    <a:lnTo>
                      <a:pt x="848" y="80"/>
                    </a:lnTo>
                    <a:lnTo>
                      <a:pt x="136" y="784"/>
                    </a:lnTo>
                    <a:lnTo>
                      <a:pt x="0" y="696"/>
                    </a:lnTo>
                    <a:lnTo>
                      <a:pt x="688" y="0"/>
                    </a:ln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29" name="Freeform 89" descr="Водяные капли"/>
              <p:cNvSpPr>
                <a:spLocks/>
              </p:cNvSpPr>
              <p:nvPr/>
            </p:nvSpPr>
            <p:spPr bwMode="auto">
              <a:xfrm>
                <a:off x="3652" y="3361"/>
                <a:ext cx="164" cy="9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20" y="15"/>
                  </a:cxn>
                  <a:cxn ang="0">
                    <a:pos x="164" y="95"/>
                  </a:cxn>
                </a:cxnLst>
                <a:rect l="0" t="0" r="r" b="b"/>
                <a:pathLst>
                  <a:path w="164" h="95">
                    <a:moveTo>
                      <a:pt x="0" y="7"/>
                    </a:moveTo>
                    <a:cubicBezTo>
                      <a:pt x="46" y="3"/>
                      <a:pt x="93" y="0"/>
                      <a:pt x="120" y="15"/>
                    </a:cubicBezTo>
                    <a:cubicBezTo>
                      <a:pt x="147" y="30"/>
                      <a:pt x="157" y="84"/>
                      <a:pt x="164" y="95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9930" name="Group 90"/>
            <p:cNvGrpSpPr>
              <a:grpSpLocks/>
            </p:cNvGrpSpPr>
            <p:nvPr/>
          </p:nvGrpSpPr>
          <p:grpSpPr bwMode="auto">
            <a:xfrm>
              <a:off x="2966" y="4052"/>
              <a:ext cx="152" cy="119"/>
              <a:chOff x="2966" y="4052"/>
              <a:chExt cx="152" cy="119"/>
            </a:xfrm>
          </p:grpSpPr>
          <p:sp>
            <p:nvSpPr>
              <p:cNvPr id="419931" name="Freeform 91" descr="Водяные капли"/>
              <p:cNvSpPr>
                <a:spLocks/>
              </p:cNvSpPr>
              <p:nvPr/>
            </p:nvSpPr>
            <p:spPr bwMode="auto">
              <a:xfrm>
                <a:off x="2966" y="4052"/>
                <a:ext cx="152" cy="119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32" name="Freeform 92" descr="Водяные капли"/>
              <p:cNvSpPr>
                <a:spLocks/>
              </p:cNvSpPr>
              <p:nvPr/>
            </p:nvSpPr>
            <p:spPr bwMode="auto">
              <a:xfrm>
                <a:off x="2978" y="4062"/>
                <a:ext cx="122" cy="91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33" name="Freeform 93" descr="Водяные капли"/>
              <p:cNvSpPr>
                <a:spLocks/>
              </p:cNvSpPr>
              <p:nvPr/>
            </p:nvSpPr>
            <p:spPr bwMode="auto">
              <a:xfrm>
                <a:off x="2992" y="4076"/>
                <a:ext cx="88" cy="63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34" name="Freeform 94" descr="Водяные капли"/>
              <p:cNvSpPr>
                <a:spLocks/>
              </p:cNvSpPr>
              <p:nvPr/>
            </p:nvSpPr>
            <p:spPr bwMode="auto">
              <a:xfrm>
                <a:off x="3008" y="4088"/>
                <a:ext cx="56" cy="35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19935" name="Group 95"/>
          <p:cNvGrpSpPr>
            <a:grpSpLocks/>
          </p:cNvGrpSpPr>
          <p:nvPr/>
        </p:nvGrpSpPr>
        <p:grpSpPr bwMode="auto">
          <a:xfrm>
            <a:off x="4987925" y="5386388"/>
            <a:ext cx="1362075" cy="1285875"/>
            <a:chOff x="2966" y="3361"/>
            <a:chExt cx="858" cy="810"/>
          </a:xfrm>
        </p:grpSpPr>
        <p:grpSp>
          <p:nvGrpSpPr>
            <p:cNvPr id="419936" name="Group 96"/>
            <p:cNvGrpSpPr>
              <a:grpSpLocks/>
            </p:cNvGrpSpPr>
            <p:nvPr/>
          </p:nvGrpSpPr>
          <p:grpSpPr bwMode="auto">
            <a:xfrm>
              <a:off x="2976" y="3361"/>
              <a:ext cx="848" cy="791"/>
              <a:chOff x="2976" y="3361"/>
              <a:chExt cx="848" cy="791"/>
            </a:xfrm>
          </p:grpSpPr>
          <p:sp>
            <p:nvSpPr>
              <p:cNvPr id="419937" name="Freeform 97" descr="Водяные капли"/>
              <p:cNvSpPr>
                <a:spLocks/>
              </p:cNvSpPr>
              <p:nvPr/>
            </p:nvSpPr>
            <p:spPr bwMode="auto">
              <a:xfrm>
                <a:off x="2976" y="3368"/>
                <a:ext cx="848" cy="784"/>
              </a:xfrm>
              <a:custGeom>
                <a:avLst/>
                <a:gdLst/>
                <a:ahLst/>
                <a:cxnLst>
                  <a:cxn ang="0">
                    <a:pos x="688" y="0"/>
                  </a:cxn>
                  <a:cxn ang="0">
                    <a:pos x="848" y="80"/>
                  </a:cxn>
                  <a:cxn ang="0">
                    <a:pos x="136" y="784"/>
                  </a:cxn>
                  <a:cxn ang="0">
                    <a:pos x="0" y="696"/>
                  </a:cxn>
                  <a:cxn ang="0">
                    <a:pos x="688" y="0"/>
                  </a:cxn>
                </a:cxnLst>
                <a:rect l="0" t="0" r="r" b="b"/>
                <a:pathLst>
                  <a:path w="848" h="784">
                    <a:moveTo>
                      <a:pt x="688" y="0"/>
                    </a:moveTo>
                    <a:lnTo>
                      <a:pt x="848" y="80"/>
                    </a:lnTo>
                    <a:lnTo>
                      <a:pt x="136" y="784"/>
                    </a:lnTo>
                    <a:lnTo>
                      <a:pt x="0" y="696"/>
                    </a:lnTo>
                    <a:lnTo>
                      <a:pt x="688" y="0"/>
                    </a:ln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38" name="Freeform 98" descr="Водяные капли"/>
              <p:cNvSpPr>
                <a:spLocks/>
              </p:cNvSpPr>
              <p:nvPr/>
            </p:nvSpPr>
            <p:spPr bwMode="auto">
              <a:xfrm>
                <a:off x="3652" y="3361"/>
                <a:ext cx="164" cy="9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20" y="15"/>
                  </a:cxn>
                  <a:cxn ang="0">
                    <a:pos x="164" y="95"/>
                  </a:cxn>
                </a:cxnLst>
                <a:rect l="0" t="0" r="r" b="b"/>
                <a:pathLst>
                  <a:path w="164" h="95">
                    <a:moveTo>
                      <a:pt x="0" y="7"/>
                    </a:moveTo>
                    <a:cubicBezTo>
                      <a:pt x="46" y="3"/>
                      <a:pt x="93" y="0"/>
                      <a:pt x="120" y="15"/>
                    </a:cubicBezTo>
                    <a:cubicBezTo>
                      <a:pt x="147" y="30"/>
                      <a:pt x="157" y="84"/>
                      <a:pt x="164" y="95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9939" name="Group 99"/>
            <p:cNvGrpSpPr>
              <a:grpSpLocks/>
            </p:cNvGrpSpPr>
            <p:nvPr/>
          </p:nvGrpSpPr>
          <p:grpSpPr bwMode="auto">
            <a:xfrm>
              <a:off x="2966" y="4052"/>
              <a:ext cx="152" cy="119"/>
              <a:chOff x="2966" y="4052"/>
              <a:chExt cx="152" cy="119"/>
            </a:xfrm>
          </p:grpSpPr>
          <p:sp>
            <p:nvSpPr>
              <p:cNvPr id="419940" name="Freeform 100" descr="Водяные капли"/>
              <p:cNvSpPr>
                <a:spLocks/>
              </p:cNvSpPr>
              <p:nvPr/>
            </p:nvSpPr>
            <p:spPr bwMode="auto">
              <a:xfrm>
                <a:off x="2966" y="4052"/>
                <a:ext cx="152" cy="119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41" name="Freeform 101" descr="Водяные капли"/>
              <p:cNvSpPr>
                <a:spLocks/>
              </p:cNvSpPr>
              <p:nvPr/>
            </p:nvSpPr>
            <p:spPr bwMode="auto">
              <a:xfrm>
                <a:off x="2978" y="4062"/>
                <a:ext cx="122" cy="91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42" name="Freeform 102" descr="Водяные капли"/>
              <p:cNvSpPr>
                <a:spLocks/>
              </p:cNvSpPr>
              <p:nvPr/>
            </p:nvSpPr>
            <p:spPr bwMode="auto">
              <a:xfrm>
                <a:off x="2992" y="4076"/>
                <a:ext cx="88" cy="63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43" name="Freeform 103" descr="Водяные капли"/>
              <p:cNvSpPr>
                <a:spLocks/>
              </p:cNvSpPr>
              <p:nvPr/>
            </p:nvSpPr>
            <p:spPr bwMode="auto">
              <a:xfrm>
                <a:off x="3008" y="4088"/>
                <a:ext cx="56" cy="35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19944" name="Group 104"/>
          <p:cNvGrpSpPr>
            <a:grpSpLocks/>
          </p:cNvGrpSpPr>
          <p:nvPr/>
        </p:nvGrpSpPr>
        <p:grpSpPr bwMode="auto">
          <a:xfrm>
            <a:off x="4860925" y="5195888"/>
            <a:ext cx="1362075" cy="1285875"/>
            <a:chOff x="2966" y="3361"/>
            <a:chExt cx="858" cy="810"/>
          </a:xfrm>
        </p:grpSpPr>
        <p:grpSp>
          <p:nvGrpSpPr>
            <p:cNvPr id="419945" name="Group 105"/>
            <p:cNvGrpSpPr>
              <a:grpSpLocks/>
            </p:cNvGrpSpPr>
            <p:nvPr/>
          </p:nvGrpSpPr>
          <p:grpSpPr bwMode="auto">
            <a:xfrm>
              <a:off x="2976" y="3361"/>
              <a:ext cx="848" cy="791"/>
              <a:chOff x="2976" y="3361"/>
              <a:chExt cx="848" cy="791"/>
            </a:xfrm>
          </p:grpSpPr>
          <p:sp>
            <p:nvSpPr>
              <p:cNvPr id="419946" name="Freeform 106" descr="Водяные капли"/>
              <p:cNvSpPr>
                <a:spLocks/>
              </p:cNvSpPr>
              <p:nvPr/>
            </p:nvSpPr>
            <p:spPr bwMode="auto">
              <a:xfrm>
                <a:off x="2976" y="3368"/>
                <a:ext cx="848" cy="784"/>
              </a:xfrm>
              <a:custGeom>
                <a:avLst/>
                <a:gdLst/>
                <a:ahLst/>
                <a:cxnLst>
                  <a:cxn ang="0">
                    <a:pos x="688" y="0"/>
                  </a:cxn>
                  <a:cxn ang="0">
                    <a:pos x="848" y="80"/>
                  </a:cxn>
                  <a:cxn ang="0">
                    <a:pos x="136" y="784"/>
                  </a:cxn>
                  <a:cxn ang="0">
                    <a:pos x="0" y="696"/>
                  </a:cxn>
                  <a:cxn ang="0">
                    <a:pos x="688" y="0"/>
                  </a:cxn>
                </a:cxnLst>
                <a:rect l="0" t="0" r="r" b="b"/>
                <a:pathLst>
                  <a:path w="848" h="784">
                    <a:moveTo>
                      <a:pt x="688" y="0"/>
                    </a:moveTo>
                    <a:lnTo>
                      <a:pt x="848" y="80"/>
                    </a:lnTo>
                    <a:lnTo>
                      <a:pt x="136" y="784"/>
                    </a:lnTo>
                    <a:lnTo>
                      <a:pt x="0" y="696"/>
                    </a:lnTo>
                    <a:lnTo>
                      <a:pt x="688" y="0"/>
                    </a:ln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47" name="Freeform 107" descr="Водяные капли"/>
              <p:cNvSpPr>
                <a:spLocks/>
              </p:cNvSpPr>
              <p:nvPr/>
            </p:nvSpPr>
            <p:spPr bwMode="auto">
              <a:xfrm>
                <a:off x="3652" y="3361"/>
                <a:ext cx="164" cy="9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20" y="15"/>
                  </a:cxn>
                  <a:cxn ang="0">
                    <a:pos x="164" y="95"/>
                  </a:cxn>
                </a:cxnLst>
                <a:rect l="0" t="0" r="r" b="b"/>
                <a:pathLst>
                  <a:path w="164" h="95">
                    <a:moveTo>
                      <a:pt x="0" y="7"/>
                    </a:moveTo>
                    <a:cubicBezTo>
                      <a:pt x="46" y="3"/>
                      <a:pt x="93" y="0"/>
                      <a:pt x="120" y="15"/>
                    </a:cubicBezTo>
                    <a:cubicBezTo>
                      <a:pt x="147" y="30"/>
                      <a:pt x="157" y="84"/>
                      <a:pt x="164" y="95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9948" name="Group 108"/>
            <p:cNvGrpSpPr>
              <a:grpSpLocks/>
            </p:cNvGrpSpPr>
            <p:nvPr/>
          </p:nvGrpSpPr>
          <p:grpSpPr bwMode="auto">
            <a:xfrm>
              <a:off x="2966" y="4052"/>
              <a:ext cx="152" cy="119"/>
              <a:chOff x="2966" y="4052"/>
              <a:chExt cx="152" cy="119"/>
            </a:xfrm>
          </p:grpSpPr>
          <p:sp>
            <p:nvSpPr>
              <p:cNvPr id="419949" name="Freeform 109" descr="Водяные капли"/>
              <p:cNvSpPr>
                <a:spLocks/>
              </p:cNvSpPr>
              <p:nvPr/>
            </p:nvSpPr>
            <p:spPr bwMode="auto">
              <a:xfrm>
                <a:off x="2966" y="4052"/>
                <a:ext cx="152" cy="119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50" name="Freeform 110" descr="Водяные капли"/>
              <p:cNvSpPr>
                <a:spLocks/>
              </p:cNvSpPr>
              <p:nvPr/>
            </p:nvSpPr>
            <p:spPr bwMode="auto">
              <a:xfrm>
                <a:off x="2978" y="4062"/>
                <a:ext cx="122" cy="91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51" name="Freeform 111" descr="Водяные капли"/>
              <p:cNvSpPr>
                <a:spLocks/>
              </p:cNvSpPr>
              <p:nvPr/>
            </p:nvSpPr>
            <p:spPr bwMode="auto">
              <a:xfrm>
                <a:off x="2992" y="4076"/>
                <a:ext cx="88" cy="63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52" name="Freeform 112" descr="Водяные капли"/>
              <p:cNvSpPr>
                <a:spLocks/>
              </p:cNvSpPr>
              <p:nvPr/>
            </p:nvSpPr>
            <p:spPr bwMode="auto">
              <a:xfrm>
                <a:off x="3008" y="4088"/>
                <a:ext cx="56" cy="35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19953" name="Group 113"/>
          <p:cNvGrpSpPr>
            <a:grpSpLocks/>
          </p:cNvGrpSpPr>
          <p:nvPr/>
        </p:nvGrpSpPr>
        <p:grpSpPr bwMode="auto">
          <a:xfrm>
            <a:off x="5178425" y="5437188"/>
            <a:ext cx="1362075" cy="1285875"/>
            <a:chOff x="2966" y="3361"/>
            <a:chExt cx="858" cy="810"/>
          </a:xfrm>
        </p:grpSpPr>
        <p:grpSp>
          <p:nvGrpSpPr>
            <p:cNvPr id="419954" name="Group 114"/>
            <p:cNvGrpSpPr>
              <a:grpSpLocks/>
            </p:cNvGrpSpPr>
            <p:nvPr/>
          </p:nvGrpSpPr>
          <p:grpSpPr bwMode="auto">
            <a:xfrm>
              <a:off x="2976" y="3361"/>
              <a:ext cx="848" cy="791"/>
              <a:chOff x="2976" y="3361"/>
              <a:chExt cx="848" cy="791"/>
            </a:xfrm>
          </p:grpSpPr>
          <p:sp>
            <p:nvSpPr>
              <p:cNvPr id="419955" name="Freeform 115" descr="Водяные капли"/>
              <p:cNvSpPr>
                <a:spLocks/>
              </p:cNvSpPr>
              <p:nvPr/>
            </p:nvSpPr>
            <p:spPr bwMode="auto">
              <a:xfrm>
                <a:off x="2976" y="3368"/>
                <a:ext cx="848" cy="784"/>
              </a:xfrm>
              <a:custGeom>
                <a:avLst/>
                <a:gdLst/>
                <a:ahLst/>
                <a:cxnLst>
                  <a:cxn ang="0">
                    <a:pos x="688" y="0"/>
                  </a:cxn>
                  <a:cxn ang="0">
                    <a:pos x="848" y="80"/>
                  </a:cxn>
                  <a:cxn ang="0">
                    <a:pos x="136" y="784"/>
                  </a:cxn>
                  <a:cxn ang="0">
                    <a:pos x="0" y="696"/>
                  </a:cxn>
                  <a:cxn ang="0">
                    <a:pos x="688" y="0"/>
                  </a:cxn>
                </a:cxnLst>
                <a:rect l="0" t="0" r="r" b="b"/>
                <a:pathLst>
                  <a:path w="848" h="784">
                    <a:moveTo>
                      <a:pt x="688" y="0"/>
                    </a:moveTo>
                    <a:lnTo>
                      <a:pt x="848" y="80"/>
                    </a:lnTo>
                    <a:lnTo>
                      <a:pt x="136" y="784"/>
                    </a:lnTo>
                    <a:lnTo>
                      <a:pt x="0" y="696"/>
                    </a:lnTo>
                    <a:lnTo>
                      <a:pt x="688" y="0"/>
                    </a:ln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56" name="Freeform 116" descr="Водяные капли"/>
              <p:cNvSpPr>
                <a:spLocks/>
              </p:cNvSpPr>
              <p:nvPr/>
            </p:nvSpPr>
            <p:spPr bwMode="auto">
              <a:xfrm>
                <a:off x="3652" y="3361"/>
                <a:ext cx="164" cy="9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20" y="15"/>
                  </a:cxn>
                  <a:cxn ang="0">
                    <a:pos x="164" y="95"/>
                  </a:cxn>
                </a:cxnLst>
                <a:rect l="0" t="0" r="r" b="b"/>
                <a:pathLst>
                  <a:path w="164" h="95">
                    <a:moveTo>
                      <a:pt x="0" y="7"/>
                    </a:moveTo>
                    <a:cubicBezTo>
                      <a:pt x="46" y="3"/>
                      <a:pt x="93" y="0"/>
                      <a:pt x="120" y="15"/>
                    </a:cubicBezTo>
                    <a:cubicBezTo>
                      <a:pt x="147" y="30"/>
                      <a:pt x="157" y="84"/>
                      <a:pt x="164" y="95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9957" name="Group 117"/>
            <p:cNvGrpSpPr>
              <a:grpSpLocks/>
            </p:cNvGrpSpPr>
            <p:nvPr/>
          </p:nvGrpSpPr>
          <p:grpSpPr bwMode="auto">
            <a:xfrm>
              <a:off x="2966" y="4052"/>
              <a:ext cx="152" cy="119"/>
              <a:chOff x="2966" y="4052"/>
              <a:chExt cx="152" cy="119"/>
            </a:xfrm>
          </p:grpSpPr>
          <p:sp>
            <p:nvSpPr>
              <p:cNvPr id="419958" name="Freeform 118" descr="Водяные капли"/>
              <p:cNvSpPr>
                <a:spLocks/>
              </p:cNvSpPr>
              <p:nvPr/>
            </p:nvSpPr>
            <p:spPr bwMode="auto">
              <a:xfrm>
                <a:off x="2966" y="4052"/>
                <a:ext cx="152" cy="119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59" name="Freeform 119" descr="Водяные капли"/>
              <p:cNvSpPr>
                <a:spLocks/>
              </p:cNvSpPr>
              <p:nvPr/>
            </p:nvSpPr>
            <p:spPr bwMode="auto">
              <a:xfrm>
                <a:off x="2978" y="4062"/>
                <a:ext cx="122" cy="91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60" name="Freeform 120" descr="Водяные капли"/>
              <p:cNvSpPr>
                <a:spLocks/>
              </p:cNvSpPr>
              <p:nvPr/>
            </p:nvSpPr>
            <p:spPr bwMode="auto">
              <a:xfrm>
                <a:off x="2992" y="4076"/>
                <a:ext cx="88" cy="63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61" name="Freeform 121" descr="Водяные капли"/>
              <p:cNvSpPr>
                <a:spLocks/>
              </p:cNvSpPr>
              <p:nvPr/>
            </p:nvSpPr>
            <p:spPr bwMode="auto">
              <a:xfrm>
                <a:off x="3008" y="4088"/>
                <a:ext cx="56" cy="35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19962" name="Group 122"/>
          <p:cNvGrpSpPr>
            <a:grpSpLocks/>
          </p:cNvGrpSpPr>
          <p:nvPr/>
        </p:nvGrpSpPr>
        <p:grpSpPr bwMode="auto">
          <a:xfrm>
            <a:off x="5432425" y="5475288"/>
            <a:ext cx="1362075" cy="1285875"/>
            <a:chOff x="2966" y="3361"/>
            <a:chExt cx="858" cy="810"/>
          </a:xfrm>
        </p:grpSpPr>
        <p:grpSp>
          <p:nvGrpSpPr>
            <p:cNvPr id="419963" name="Group 123"/>
            <p:cNvGrpSpPr>
              <a:grpSpLocks/>
            </p:cNvGrpSpPr>
            <p:nvPr/>
          </p:nvGrpSpPr>
          <p:grpSpPr bwMode="auto">
            <a:xfrm>
              <a:off x="2976" y="3361"/>
              <a:ext cx="848" cy="791"/>
              <a:chOff x="2976" y="3361"/>
              <a:chExt cx="848" cy="791"/>
            </a:xfrm>
          </p:grpSpPr>
          <p:sp>
            <p:nvSpPr>
              <p:cNvPr id="419964" name="Freeform 124" descr="Водяные капли"/>
              <p:cNvSpPr>
                <a:spLocks/>
              </p:cNvSpPr>
              <p:nvPr/>
            </p:nvSpPr>
            <p:spPr bwMode="auto">
              <a:xfrm>
                <a:off x="2976" y="3368"/>
                <a:ext cx="848" cy="784"/>
              </a:xfrm>
              <a:custGeom>
                <a:avLst/>
                <a:gdLst/>
                <a:ahLst/>
                <a:cxnLst>
                  <a:cxn ang="0">
                    <a:pos x="688" y="0"/>
                  </a:cxn>
                  <a:cxn ang="0">
                    <a:pos x="848" y="80"/>
                  </a:cxn>
                  <a:cxn ang="0">
                    <a:pos x="136" y="784"/>
                  </a:cxn>
                  <a:cxn ang="0">
                    <a:pos x="0" y="696"/>
                  </a:cxn>
                  <a:cxn ang="0">
                    <a:pos x="688" y="0"/>
                  </a:cxn>
                </a:cxnLst>
                <a:rect l="0" t="0" r="r" b="b"/>
                <a:pathLst>
                  <a:path w="848" h="784">
                    <a:moveTo>
                      <a:pt x="688" y="0"/>
                    </a:moveTo>
                    <a:lnTo>
                      <a:pt x="848" y="80"/>
                    </a:lnTo>
                    <a:lnTo>
                      <a:pt x="136" y="784"/>
                    </a:lnTo>
                    <a:lnTo>
                      <a:pt x="0" y="696"/>
                    </a:lnTo>
                    <a:lnTo>
                      <a:pt x="688" y="0"/>
                    </a:ln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65" name="Freeform 125" descr="Водяные капли"/>
              <p:cNvSpPr>
                <a:spLocks/>
              </p:cNvSpPr>
              <p:nvPr/>
            </p:nvSpPr>
            <p:spPr bwMode="auto">
              <a:xfrm>
                <a:off x="3652" y="3361"/>
                <a:ext cx="164" cy="9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20" y="15"/>
                  </a:cxn>
                  <a:cxn ang="0">
                    <a:pos x="164" y="95"/>
                  </a:cxn>
                </a:cxnLst>
                <a:rect l="0" t="0" r="r" b="b"/>
                <a:pathLst>
                  <a:path w="164" h="95">
                    <a:moveTo>
                      <a:pt x="0" y="7"/>
                    </a:moveTo>
                    <a:cubicBezTo>
                      <a:pt x="46" y="3"/>
                      <a:pt x="93" y="0"/>
                      <a:pt x="120" y="15"/>
                    </a:cubicBezTo>
                    <a:cubicBezTo>
                      <a:pt x="147" y="30"/>
                      <a:pt x="157" y="84"/>
                      <a:pt x="164" y="95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9966" name="Group 126"/>
            <p:cNvGrpSpPr>
              <a:grpSpLocks/>
            </p:cNvGrpSpPr>
            <p:nvPr/>
          </p:nvGrpSpPr>
          <p:grpSpPr bwMode="auto">
            <a:xfrm>
              <a:off x="2966" y="4052"/>
              <a:ext cx="152" cy="119"/>
              <a:chOff x="2966" y="4052"/>
              <a:chExt cx="152" cy="119"/>
            </a:xfrm>
          </p:grpSpPr>
          <p:sp>
            <p:nvSpPr>
              <p:cNvPr id="419967" name="Freeform 127" descr="Водяные капли"/>
              <p:cNvSpPr>
                <a:spLocks/>
              </p:cNvSpPr>
              <p:nvPr/>
            </p:nvSpPr>
            <p:spPr bwMode="auto">
              <a:xfrm>
                <a:off x="2966" y="4052"/>
                <a:ext cx="152" cy="119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68" name="Freeform 128" descr="Водяные капли"/>
              <p:cNvSpPr>
                <a:spLocks/>
              </p:cNvSpPr>
              <p:nvPr/>
            </p:nvSpPr>
            <p:spPr bwMode="auto">
              <a:xfrm>
                <a:off x="2978" y="4062"/>
                <a:ext cx="122" cy="91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69" name="Freeform 129" descr="Водяные капли"/>
              <p:cNvSpPr>
                <a:spLocks/>
              </p:cNvSpPr>
              <p:nvPr/>
            </p:nvSpPr>
            <p:spPr bwMode="auto">
              <a:xfrm>
                <a:off x="2992" y="4076"/>
                <a:ext cx="88" cy="63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70" name="Freeform 130" descr="Водяные капли"/>
              <p:cNvSpPr>
                <a:spLocks/>
              </p:cNvSpPr>
              <p:nvPr/>
            </p:nvSpPr>
            <p:spPr bwMode="auto">
              <a:xfrm>
                <a:off x="3008" y="4088"/>
                <a:ext cx="56" cy="35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19971" name="Group 131"/>
          <p:cNvGrpSpPr>
            <a:grpSpLocks/>
          </p:cNvGrpSpPr>
          <p:nvPr/>
        </p:nvGrpSpPr>
        <p:grpSpPr bwMode="auto">
          <a:xfrm>
            <a:off x="3121025" y="5335588"/>
            <a:ext cx="1362075" cy="1285875"/>
            <a:chOff x="2966" y="3361"/>
            <a:chExt cx="858" cy="810"/>
          </a:xfrm>
        </p:grpSpPr>
        <p:grpSp>
          <p:nvGrpSpPr>
            <p:cNvPr id="419972" name="Group 132"/>
            <p:cNvGrpSpPr>
              <a:grpSpLocks/>
            </p:cNvGrpSpPr>
            <p:nvPr/>
          </p:nvGrpSpPr>
          <p:grpSpPr bwMode="auto">
            <a:xfrm>
              <a:off x="2976" y="3361"/>
              <a:ext cx="848" cy="791"/>
              <a:chOff x="2976" y="3361"/>
              <a:chExt cx="848" cy="791"/>
            </a:xfrm>
          </p:grpSpPr>
          <p:sp>
            <p:nvSpPr>
              <p:cNvPr id="419973" name="Freeform 133" descr="Водяные капли"/>
              <p:cNvSpPr>
                <a:spLocks/>
              </p:cNvSpPr>
              <p:nvPr/>
            </p:nvSpPr>
            <p:spPr bwMode="auto">
              <a:xfrm>
                <a:off x="2976" y="3368"/>
                <a:ext cx="848" cy="784"/>
              </a:xfrm>
              <a:custGeom>
                <a:avLst/>
                <a:gdLst/>
                <a:ahLst/>
                <a:cxnLst>
                  <a:cxn ang="0">
                    <a:pos x="688" y="0"/>
                  </a:cxn>
                  <a:cxn ang="0">
                    <a:pos x="848" y="80"/>
                  </a:cxn>
                  <a:cxn ang="0">
                    <a:pos x="136" y="784"/>
                  </a:cxn>
                  <a:cxn ang="0">
                    <a:pos x="0" y="696"/>
                  </a:cxn>
                  <a:cxn ang="0">
                    <a:pos x="688" y="0"/>
                  </a:cxn>
                </a:cxnLst>
                <a:rect l="0" t="0" r="r" b="b"/>
                <a:pathLst>
                  <a:path w="848" h="784">
                    <a:moveTo>
                      <a:pt x="688" y="0"/>
                    </a:moveTo>
                    <a:lnTo>
                      <a:pt x="848" y="80"/>
                    </a:lnTo>
                    <a:lnTo>
                      <a:pt x="136" y="784"/>
                    </a:lnTo>
                    <a:lnTo>
                      <a:pt x="0" y="696"/>
                    </a:lnTo>
                    <a:lnTo>
                      <a:pt x="688" y="0"/>
                    </a:ln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74" name="Freeform 134" descr="Водяные капли"/>
              <p:cNvSpPr>
                <a:spLocks/>
              </p:cNvSpPr>
              <p:nvPr/>
            </p:nvSpPr>
            <p:spPr bwMode="auto">
              <a:xfrm>
                <a:off x="3652" y="3361"/>
                <a:ext cx="164" cy="9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20" y="15"/>
                  </a:cxn>
                  <a:cxn ang="0">
                    <a:pos x="164" y="95"/>
                  </a:cxn>
                </a:cxnLst>
                <a:rect l="0" t="0" r="r" b="b"/>
                <a:pathLst>
                  <a:path w="164" h="95">
                    <a:moveTo>
                      <a:pt x="0" y="7"/>
                    </a:moveTo>
                    <a:cubicBezTo>
                      <a:pt x="46" y="3"/>
                      <a:pt x="93" y="0"/>
                      <a:pt x="120" y="15"/>
                    </a:cubicBezTo>
                    <a:cubicBezTo>
                      <a:pt x="147" y="30"/>
                      <a:pt x="157" y="84"/>
                      <a:pt x="164" y="95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9975" name="Group 135"/>
            <p:cNvGrpSpPr>
              <a:grpSpLocks/>
            </p:cNvGrpSpPr>
            <p:nvPr/>
          </p:nvGrpSpPr>
          <p:grpSpPr bwMode="auto">
            <a:xfrm>
              <a:off x="2966" y="4052"/>
              <a:ext cx="152" cy="119"/>
              <a:chOff x="2966" y="4052"/>
              <a:chExt cx="152" cy="119"/>
            </a:xfrm>
          </p:grpSpPr>
          <p:sp>
            <p:nvSpPr>
              <p:cNvPr id="419976" name="Freeform 136" descr="Водяные капли"/>
              <p:cNvSpPr>
                <a:spLocks/>
              </p:cNvSpPr>
              <p:nvPr/>
            </p:nvSpPr>
            <p:spPr bwMode="auto">
              <a:xfrm>
                <a:off x="2966" y="4052"/>
                <a:ext cx="152" cy="119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77" name="Freeform 137" descr="Водяные капли"/>
              <p:cNvSpPr>
                <a:spLocks/>
              </p:cNvSpPr>
              <p:nvPr/>
            </p:nvSpPr>
            <p:spPr bwMode="auto">
              <a:xfrm>
                <a:off x="2978" y="4062"/>
                <a:ext cx="122" cy="91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78" name="Freeform 138" descr="Водяные капли"/>
              <p:cNvSpPr>
                <a:spLocks/>
              </p:cNvSpPr>
              <p:nvPr/>
            </p:nvSpPr>
            <p:spPr bwMode="auto">
              <a:xfrm>
                <a:off x="2992" y="4076"/>
                <a:ext cx="88" cy="63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79" name="Freeform 139" descr="Водяные капли"/>
              <p:cNvSpPr>
                <a:spLocks/>
              </p:cNvSpPr>
              <p:nvPr/>
            </p:nvSpPr>
            <p:spPr bwMode="auto">
              <a:xfrm>
                <a:off x="3008" y="4088"/>
                <a:ext cx="56" cy="35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19980" name="Text Box 140"/>
          <p:cNvSpPr txBox="1">
            <a:spLocks noChangeArrowheads="1"/>
          </p:cNvSpPr>
          <p:nvPr/>
        </p:nvSpPr>
        <p:spPr bwMode="auto">
          <a:xfrm rot="-2793327">
            <a:off x="2578100" y="5335588"/>
            <a:ext cx="20891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1" baseline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 рулон</a:t>
            </a:r>
          </a:p>
          <a:p>
            <a:r>
              <a:rPr lang="ru-RU" sz="4000" b="1" i="1" baseline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10 м</a:t>
            </a:r>
            <a:r>
              <a:rPr lang="ru-RU" sz="4000" b="1" i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r>
              <a:rPr lang="ru-RU" sz="5400" b="1" i="1" baseline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</a:p>
        </p:txBody>
      </p:sp>
      <p:pic>
        <p:nvPicPr>
          <p:cNvPr id="419981" name="Picture 141" descr="j009038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13275" y="2336800"/>
            <a:ext cx="1792288" cy="1535113"/>
          </a:xfrm>
          <a:prstGeom prst="rect">
            <a:avLst/>
          </a:prstGeom>
          <a:noFill/>
          <a:ln w="57150" cmpd="thinThick">
            <a:solidFill>
              <a:srgbClr val="993300"/>
            </a:solidFill>
            <a:miter lim="800000"/>
            <a:headEnd/>
            <a:tailEnd/>
          </a:ln>
        </p:spPr>
      </p:pic>
      <p:sp>
        <p:nvSpPr>
          <p:cNvPr id="419885" name="Text Box 45"/>
          <p:cNvSpPr txBox="1">
            <a:spLocks noChangeArrowheads="1"/>
          </p:cNvSpPr>
          <p:nvPr/>
        </p:nvSpPr>
        <p:spPr bwMode="auto">
          <a:xfrm>
            <a:off x="2424113" y="912813"/>
            <a:ext cx="54911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 b="1" i="1" baseline="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</a:t>
            </a:r>
            <a:r>
              <a:rPr lang="en-US" sz="4800" b="1" i="1" baseline="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uk-UA" sz="4400" b="1" i="1" baseline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вікон і дверей 9 м</a:t>
            </a:r>
            <a:r>
              <a:rPr lang="uk-UA" sz="4400" b="1" i="1" baseline="30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r>
              <a:rPr lang="uk-UA" sz="5400" b="1" i="1" baseline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endParaRPr lang="uk-UA" sz="5400" b="1" i="1" baseline="0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pic>
        <p:nvPicPr>
          <p:cNvPr id="419982" name="Picture 142" descr="Рисунок3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456246">
            <a:off x="395288" y="1481138"/>
            <a:ext cx="1060450" cy="127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9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9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9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199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199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5" grpId="0"/>
      <p:bldP spid="419854" grpId="0"/>
      <p:bldP spid="419865" grpId="0"/>
      <p:bldP spid="419980" grpId="0"/>
      <p:bldP spid="41988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81" name="Text Box 25"/>
          <p:cNvSpPr txBox="1">
            <a:spLocks noChangeArrowheads="1"/>
          </p:cNvSpPr>
          <p:nvPr/>
        </p:nvSpPr>
        <p:spPr bwMode="auto">
          <a:xfrm>
            <a:off x="558800" y="444500"/>
            <a:ext cx="8128000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400" b="1" baseline="0" dirty="0" smtClean="0"/>
              <a:t>Площа нижньої грані прямокутного паралелепіпеда дорівнює 24 см </a:t>
            </a:r>
            <a:r>
              <a:rPr lang="uk-UA" sz="2400" b="1" baseline="30000" dirty="0" smtClean="0"/>
              <a:t>2</a:t>
            </a:r>
            <a:r>
              <a:rPr lang="uk-UA" sz="2400" b="1" baseline="0" dirty="0" smtClean="0"/>
              <a:t> .</a:t>
            </a:r>
          </a:p>
          <a:p>
            <a:r>
              <a:rPr lang="uk-UA" sz="2400" b="1" baseline="0" dirty="0" smtClean="0"/>
              <a:t>Визначте висоту цього паралелепіпеда, якщо його об</a:t>
            </a:r>
            <a:r>
              <a:rPr lang="en-US" sz="2400" b="1" baseline="0" dirty="0" smtClean="0"/>
              <a:t>’</a:t>
            </a:r>
            <a:r>
              <a:rPr lang="uk-UA" sz="2400" b="1" baseline="0" dirty="0" err="1" smtClean="0"/>
              <a:t>єм</a:t>
            </a:r>
            <a:r>
              <a:rPr lang="uk-UA" sz="2400" b="1" baseline="0" dirty="0" smtClean="0"/>
              <a:t> дорівнює 96 см </a:t>
            </a:r>
            <a:r>
              <a:rPr lang="uk-UA" sz="2400" b="1" baseline="30000" dirty="0" smtClean="0"/>
              <a:t>2</a:t>
            </a:r>
            <a:r>
              <a:rPr lang="uk-UA" sz="2400" b="1" baseline="0" dirty="0" smtClean="0"/>
              <a:t>.</a:t>
            </a:r>
          </a:p>
        </p:txBody>
      </p:sp>
      <p:sp>
        <p:nvSpPr>
          <p:cNvPr id="403458" name="Freeform 2" descr="Контурные ромбики"/>
          <p:cNvSpPr>
            <a:spLocks/>
          </p:cNvSpPr>
          <p:nvPr/>
        </p:nvSpPr>
        <p:spPr bwMode="auto">
          <a:xfrm>
            <a:off x="990600" y="5118100"/>
            <a:ext cx="4330700" cy="812800"/>
          </a:xfrm>
          <a:custGeom>
            <a:avLst/>
            <a:gdLst/>
            <a:ahLst/>
            <a:cxnLst>
              <a:cxn ang="0">
                <a:pos x="520" y="16"/>
              </a:cxn>
              <a:cxn ang="0">
                <a:pos x="2728" y="0"/>
              </a:cxn>
              <a:cxn ang="0">
                <a:pos x="2256" y="512"/>
              </a:cxn>
              <a:cxn ang="0">
                <a:pos x="0" y="496"/>
              </a:cxn>
              <a:cxn ang="0">
                <a:pos x="520" y="16"/>
              </a:cxn>
            </a:cxnLst>
            <a:rect l="0" t="0" r="r" b="b"/>
            <a:pathLst>
              <a:path w="2728" h="512">
                <a:moveTo>
                  <a:pt x="520" y="16"/>
                </a:moveTo>
                <a:lnTo>
                  <a:pt x="2728" y="0"/>
                </a:lnTo>
                <a:lnTo>
                  <a:pt x="2256" y="512"/>
                </a:lnTo>
                <a:lnTo>
                  <a:pt x="0" y="496"/>
                </a:lnTo>
                <a:lnTo>
                  <a:pt x="520" y="16"/>
                </a:lnTo>
                <a:close/>
              </a:path>
            </a:pathLst>
          </a:custGeom>
          <a:pattFill prst="openDmnd">
            <a:fgClr>
              <a:srgbClr val="0099FF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3459" name="AutoShape 3"/>
          <p:cNvSpPr>
            <a:spLocks noChangeArrowheads="1"/>
          </p:cNvSpPr>
          <p:nvPr/>
        </p:nvSpPr>
        <p:spPr bwMode="auto">
          <a:xfrm>
            <a:off x="1016000" y="2692400"/>
            <a:ext cx="4356100" cy="3251200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3460" name="Line 4"/>
          <p:cNvSpPr>
            <a:spLocks noChangeShapeType="1"/>
          </p:cNvSpPr>
          <p:nvPr/>
        </p:nvSpPr>
        <p:spPr bwMode="auto">
          <a:xfrm>
            <a:off x="1803400" y="2679700"/>
            <a:ext cx="0" cy="241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3461" name="Freeform 5"/>
          <p:cNvSpPr>
            <a:spLocks/>
          </p:cNvSpPr>
          <p:nvPr/>
        </p:nvSpPr>
        <p:spPr bwMode="auto">
          <a:xfrm>
            <a:off x="1028700" y="5143500"/>
            <a:ext cx="4343400" cy="787400"/>
          </a:xfrm>
          <a:custGeom>
            <a:avLst/>
            <a:gdLst/>
            <a:ahLst/>
            <a:cxnLst>
              <a:cxn ang="0">
                <a:pos x="2736" y="0"/>
              </a:cxn>
              <a:cxn ang="0">
                <a:pos x="496" y="0"/>
              </a:cxn>
              <a:cxn ang="0">
                <a:pos x="0" y="496"/>
              </a:cxn>
            </a:cxnLst>
            <a:rect l="0" t="0" r="r" b="b"/>
            <a:pathLst>
              <a:path w="2736" h="496">
                <a:moveTo>
                  <a:pt x="2736" y="0"/>
                </a:moveTo>
                <a:lnTo>
                  <a:pt x="496" y="0"/>
                </a:lnTo>
                <a:lnTo>
                  <a:pt x="0" y="49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3464" name="Text Box 8"/>
          <p:cNvSpPr txBox="1">
            <a:spLocks noChangeArrowheads="1"/>
          </p:cNvSpPr>
          <p:nvPr/>
        </p:nvSpPr>
        <p:spPr bwMode="auto">
          <a:xfrm>
            <a:off x="1776413" y="3592513"/>
            <a:ext cx="25987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V</a:t>
            </a:r>
            <a:r>
              <a:rPr lang="en-US" sz="4400" b="1" baseline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= </a:t>
            </a:r>
            <a:r>
              <a:rPr lang="ru-RU" sz="4400" b="1" baseline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96 </a:t>
            </a:r>
            <a:r>
              <a:rPr lang="ru-RU" sz="4400" baseline="0" dirty="0">
                <a:solidFill>
                  <a:srgbClr val="0000FF"/>
                </a:solidFill>
                <a:cs typeface="Arial" charset="0"/>
              </a:rPr>
              <a:t>см</a:t>
            </a:r>
            <a:r>
              <a:rPr lang="ru-RU" sz="5400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4400" baseline="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03465" name="Text Box 9"/>
          <p:cNvSpPr txBox="1">
            <a:spLocks noChangeArrowheads="1"/>
          </p:cNvSpPr>
          <p:nvPr/>
        </p:nvSpPr>
        <p:spPr bwMode="auto">
          <a:xfrm>
            <a:off x="1027606" y="5166958"/>
            <a:ext cx="362150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</a:t>
            </a:r>
            <a:r>
              <a:rPr 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ABCD </a:t>
            </a:r>
            <a:r>
              <a:rPr lang="en-US" sz="4400" b="1" baseline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= </a:t>
            </a:r>
            <a:r>
              <a:rPr lang="ru-RU" sz="4400" b="1" baseline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24</a:t>
            </a:r>
            <a:r>
              <a:rPr lang="en-US" sz="4400" b="1" baseline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ru-RU" sz="4400" baseline="0" dirty="0" smtClean="0">
                <a:solidFill>
                  <a:srgbClr val="0000FF"/>
                </a:solidFill>
                <a:cs typeface="Arial" charset="0"/>
              </a:rPr>
              <a:t>см</a:t>
            </a:r>
            <a:r>
              <a:rPr lang="ru-RU" sz="4400" baseline="30000" dirty="0" smtClean="0">
                <a:solidFill>
                  <a:srgbClr val="0000FF"/>
                </a:solidFill>
                <a:cs typeface="Arial" charset="0"/>
              </a:rPr>
              <a:t>2</a:t>
            </a:r>
            <a:endParaRPr lang="ru-RU" sz="4400" baseline="0" dirty="0">
              <a:cs typeface="Arial" charset="0"/>
            </a:endParaRPr>
          </a:p>
        </p:txBody>
      </p:sp>
      <p:sp>
        <p:nvSpPr>
          <p:cNvPr id="403469" name="Rectangle 13"/>
          <p:cNvSpPr>
            <a:spLocks noChangeArrowheads="1"/>
          </p:cNvSpPr>
          <p:nvPr/>
        </p:nvSpPr>
        <p:spPr bwMode="auto">
          <a:xfrm>
            <a:off x="520700" y="5665788"/>
            <a:ext cx="793750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 i="1" baseline="0">
                <a:solidFill>
                  <a:schemeClr val="tx2"/>
                </a:solidFill>
              </a:rPr>
              <a:t>А</a:t>
            </a:r>
            <a:r>
              <a:rPr lang="ru-RU" sz="4800" b="1" baseline="0"/>
              <a:t>  </a:t>
            </a:r>
          </a:p>
        </p:txBody>
      </p:sp>
      <p:sp>
        <p:nvSpPr>
          <p:cNvPr id="403470" name="Rectangle 14"/>
          <p:cNvSpPr>
            <a:spLocks noChangeArrowheads="1"/>
          </p:cNvSpPr>
          <p:nvPr/>
        </p:nvSpPr>
        <p:spPr bwMode="auto">
          <a:xfrm>
            <a:off x="4143036" y="5840871"/>
            <a:ext cx="562129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i="1" baseline="0" dirty="0" smtClean="0">
                <a:solidFill>
                  <a:schemeClr val="tx2"/>
                </a:solidFill>
              </a:rPr>
              <a:t>D</a:t>
            </a:r>
            <a:endParaRPr lang="ru-RU" sz="4800" b="1" baseline="0" dirty="0"/>
          </a:p>
        </p:txBody>
      </p:sp>
      <p:sp>
        <p:nvSpPr>
          <p:cNvPr id="403471" name="Rectangle 15"/>
          <p:cNvSpPr>
            <a:spLocks noChangeArrowheads="1"/>
          </p:cNvSpPr>
          <p:nvPr/>
        </p:nvSpPr>
        <p:spPr bwMode="auto">
          <a:xfrm>
            <a:off x="5435600" y="4776788"/>
            <a:ext cx="793750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 i="1" baseline="0">
                <a:solidFill>
                  <a:schemeClr val="tx2"/>
                </a:solidFill>
              </a:rPr>
              <a:t>С</a:t>
            </a:r>
            <a:r>
              <a:rPr lang="ru-RU" sz="4800" b="1" baseline="0"/>
              <a:t>  </a:t>
            </a:r>
          </a:p>
        </p:txBody>
      </p:sp>
      <p:sp>
        <p:nvSpPr>
          <p:cNvPr id="403472" name="Rectangle 16"/>
          <p:cNvSpPr>
            <a:spLocks noChangeArrowheads="1"/>
          </p:cNvSpPr>
          <p:nvPr/>
        </p:nvSpPr>
        <p:spPr bwMode="auto">
          <a:xfrm>
            <a:off x="1270000" y="4522788"/>
            <a:ext cx="514412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i="1" baseline="0" dirty="0" smtClean="0"/>
              <a:t>B</a:t>
            </a:r>
            <a:r>
              <a:rPr lang="ru-RU" sz="4800" b="1" baseline="0" dirty="0" smtClean="0"/>
              <a:t>  </a:t>
            </a:r>
            <a:endParaRPr lang="ru-RU" sz="4800" b="1" baseline="0" dirty="0"/>
          </a:p>
        </p:txBody>
      </p:sp>
      <p:sp>
        <p:nvSpPr>
          <p:cNvPr id="403473" name="Rectangle 17"/>
          <p:cNvSpPr>
            <a:spLocks noChangeArrowheads="1"/>
          </p:cNvSpPr>
          <p:nvPr/>
        </p:nvSpPr>
        <p:spPr bwMode="auto">
          <a:xfrm>
            <a:off x="420454" y="2833688"/>
            <a:ext cx="793750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 i="1" baseline="0" dirty="0">
                <a:solidFill>
                  <a:schemeClr val="tx2"/>
                </a:solidFill>
              </a:rPr>
              <a:t>А</a:t>
            </a:r>
            <a:r>
              <a:rPr lang="en-US" sz="3600" b="1" i="1" dirty="0">
                <a:solidFill>
                  <a:schemeClr val="tx2"/>
                </a:solidFill>
              </a:rPr>
              <a:t>1</a:t>
            </a:r>
            <a:r>
              <a:rPr lang="ru-RU" sz="4800" b="1" baseline="0" dirty="0"/>
              <a:t>  </a:t>
            </a:r>
          </a:p>
        </p:txBody>
      </p:sp>
      <p:sp>
        <p:nvSpPr>
          <p:cNvPr id="403474" name="Rectangle 18"/>
          <p:cNvSpPr>
            <a:spLocks noChangeArrowheads="1"/>
          </p:cNvSpPr>
          <p:nvPr/>
        </p:nvSpPr>
        <p:spPr bwMode="auto">
          <a:xfrm>
            <a:off x="1409700" y="1919288"/>
            <a:ext cx="793750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i="1" baseline="0" dirty="0" smtClean="0">
                <a:solidFill>
                  <a:schemeClr val="tx2"/>
                </a:solidFill>
              </a:rPr>
              <a:t>B</a:t>
            </a:r>
            <a:r>
              <a:rPr lang="en-US" sz="3600" b="1" i="1" dirty="0" smtClean="0">
                <a:solidFill>
                  <a:schemeClr val="tx2"/>
                </a:solidFill>
              </a:rPr>
              <a:t>1</a:t>
            </a:r>
            <a:r>
              <a:rPr lang="ru-RU" sz="4800" b="1" baseline="0" dirty="0" smtClean="0"/>
              <a:t>  </a:t>
            </a:r>
            <a:endParaRPr lang="ru-RU" sz="4800" b="1" baseline="0" dirty="0"/>
          </a:p>
        </p:txBody>
      </p:sp>
      <p:sp>
        <p:nvSpPr>
          <p:cNvPr id="403475" name="Rectangle 19"/>
          <p:cNvSpPr>
            <a:spLocks noChangeArrowheads="1"/>
          </p:cNvSpPr>
          <p:nvPr/>
        </p:nvSpPr>
        <p:spPr bwMode="auto">
          <a:xfrm>
            <a:off x="5345106" y="1942220"/>
            <a:ext cx="793750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i="1" baseline="0" dirty="0">
                <a:solidFill>
                  <a:schemeClr val="tx2"/>
                </a:solidFill>
              </a:rPr>
              <a:t>С</a:t>
            </a:r>
            <a:r>
              <a:rPr lang="en-US" sz="3600" b="1" i="1" dirty="0">
                <a:solidFill>
                  <a:schemeClr val="tx2"/>
                </a:solidFill>
              </a:rPr>
              <a:t>1</a:t>
            </a:r>
            <a:r>
              <a:rPr lang="ru-RU" sz="4800" b="1" baseline="0" dirty="0"/>
              <a:t>  </a:t>
            </a:r>
          </a:p>
        </p:txBody>
      </p:sp>
      <p:sp>
        <p:nvSpPr>
          <p:cNvPr id="403476" name="Rectangle 20"/>
          <p:cNvSpPr>
            <a:spLocks noChangeArrowheads="1"/>
          </p:cNvSpPr>
          <p:nvPr/>
        </p:nvSpPr>
        <p:spPr bwMode="auto">
          <a:xfrm>
            <a:off x="4051300" y="2732088"/>
            <a:ext cx="793750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i="1" baseline="0" dirty="0" smtClean="0">
                <a:solidFill>
                  <a:schemeClr val="tx2"/>
                </a:solidFill>
              </a:rPr>
              <a:t>D</a:t>
            </a:r>
            <a:r>
              <a:rPr lang="en-US" sz="3600" b="1" i="1" dirty="0" smtClean="0">
                <a:solidFill>
                  <a:schemeClr val="tx2"/>
                </a:solidFill>
              </a:rPr>
              <a:t>1</a:t>
            </a:r>
            <a:r>
              <a:rPr lang="ru-RU" sz="4800" b="1" baseline="0" dirty="0" smtClean="0"/>
              <a:t>  </a:t>
            </a:r>
            <a:endParaRPr lang="ru-RU" sz="4800" b="1" baseline="0" dirty="0"/>
          </a:p>
        </p:txBody>
      </p:sp>
      <p:grpSp>
        <p:nvGrpSpPr>
          <p:cNvPr id="403482" name="Group 26"/>
          <p:cNvGrpSpPr>
            <a:grpSpLocks/>
          </p:cNvGrpSpPr>
          <p:nvPr/>
        </p:nvGrpSpPr>
        <p:grpSpPr bwMode="auto">
          <a:xfrm>
            <a:off x="25400" y="76200"/>
            <a:ext cx="9067800" cy="6705600"/>
            <a:chOff x="168" y="176"/>
            <a:chExt cx="5408" cy="3928"/>
          </a:xfrm>
        </p:grpSpPr>
        <p:sp>
          <p:nvSpPr>
            <p:cNvPr id="403483" name="Freeform 2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3484" name="Freeform 2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3485" name="Freeform 2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3486" name="Freeform 3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3487" name="Freeform 3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3488" name="Freeform 3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3489" name="Freeform 3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3490" name="Freeform 3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3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3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64" grpId="0"/>
      <p:bldP spid="40346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57" name="Freeform 13" descr="Дуб"/>
          <p:cNvSpPr>
            <a:spLocks/>
          </p:cNvSpPr>
          <p:nvPr/>
        </p:nvSpPr>
        <p:spPr bwMode="auto">
          <a:xfrm>
            <a:off x="5461000" y="4787900"/>
            <a:ext cx="2921000" cy="1117600"/>
          </a:xfrm>
          <a:custGeom>
            <a:avLst/>
            <a:gdLst/>
            <a:ahLst/>
            <a:cxnLst>
              <a:cxn ang="0">
                <a:pos x="448" y="32"/>
              </a:cxn>
              <a:cxn ang="0">
                <a:pos x="1840" y="0"/>
              </a:cxn>
              <a:cxn ang="0">
                <a:pos x="1368" y="680"/>
              </a:cxn>
              <a:cxn ang="0">
                <a:pos x="0" y="704"/>
              </a:cxn>
              <a:cxn ang="0">
                <a:pos x="448" y="32"/>
              </a:cxn>
            </a:cxnLst>
            <a:rect l="0" t="0" r="r" b="b"/>
            <a:pathLst>
              <a:path w="1840" h="704">
                <a:moveTo>
                  <a:pt x="448" y="32"/>
                </a:moveTo>
                <a:lnTo>
                  <a:pt x="1840" y="0"/>
                </a:lnTo>
                <a:lnTo>
                  <a:pt x="1368" y="680"/>
                </a:lnTo>
                <a:lnTo>
                  <a:pt x="0" y="704"/>
                </a:lnTo>
                <a:lnTo>
                  <a:pt x="448" y="3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746" name="Rectangle 2"/>
          <p:cNvSpPr>
            <a:spLocks noChangeArrowheads="1"/>
          </p:cNvSpPr>
          <p:nvPr/>
        </p:nvSpPr>
        <p:spPr bwMode="auto">
          <a:xfrm>
            <a:off x="4221163" y="4964113"/>
            <a:ext cx="1697037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1" baseline="0">
                <a:solidFill>
                  <a:schemeClr val="tx2"/>
                </a:solidFill>
              </a:rPr>
              <a:t>15 см</a:t>
            </a:r>
            <a:r>
              <a:rPr lang="ru-RU" sz="4800" b="1" baseline="0"/>
              <a:t>  </a:t>
            </a:r>
          </a:p>
        </p:txBody>
      </p:sp>
      <p:sp>
        <p:nvSpPr>
          <p:cNvPr id="415747" name="Rectangle 3"/>
          <p:cNvSpPr>
            <a:spLocks noChangeArrowheads="1"/>
          </p:cNvSpPr>
          <p:nvPr/>
        </p:nvSpPr>
        <p:spPr bwMode="auto">
          <a:xfrm>
            <a:off x="4525963" y="3703638"/>
            <a:ext cx="1646237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1" baseline="0">
                <a:solidFill>
                  <a:schemeClr val="tx2"/>
                </a:solidFill>
              </a:rPr>
              <a:t>20 см</a:t>
            </a:r>
            <a:r>
              <a:rPr lang="ru-RU" sz="4000" b="1" baseline="0"/>
              <a:t>  </a:t>
            </a:r>
          </a:p>
        </p:txBody>
      </p:sp>
      <p:sp>
        <p:nvSpPr>
          <p:cNvPr id="415748" name="AutoShape 4" descr="Дуб"/>
          <p:cNvSpPr>
            <a:spLocks noChangeArrowheads="1"/>
          </p:cNvSpPr>
          <p:nvPr/>
        </p:nvSpPr>
        <p:spPr bwMode="auto">
          <a:xfrm>
            <a:off x="685800" y="3263900"/>
            <a:ext cx="3873500" cy="2451100"/>
          </a:xfrm>
          <a:prstGeom prst="cube">
            <a:avLst>
              <a:gd name="adj" fmla="val 2500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2857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5749" name="Rectangle 5"/>
          <p:cNvSpPr>
            <a:spLocks noChangeArrowheads="1"/>
          </p:cNvSpPr>
          <p:nvPr/>
        </p:nvSpPr>
        <p:spPr bwMode="auto">
          <a:xfrm>
            <a:off x="1731963" y="5599113"/>
            <a:ext cx="1697037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1" baseline="0">
                <a:solidFill>
                  <a:schemeClr val="tx2"/>
                </a:solidFill>
              </a:rPr>
              <a:t>40 см</a:t>
            </a:r>
            <a:r>
              <a:rPr lang="ru-RU" sz="4800" b="1" baseline="0"/>
              <a:t>  </a:t>
            </a:r>
          </a:p>
        </p:txBody>
      </p:sp>
      <p:sp>
        <p:nvSpPr>
          <p:cNvPr id="415751" name="Freeform 7"/>
          <p:cNvSpPr>
            <a:spLocks/>
          </p:cNvSpPr>
          <p:nvPr/>
        </p:nvSpPr>
        <p:spPr bwMode="auto">
          <a:xfrm>
            <a:off x="1308100" y="3238500"/>
            <a:ext cx="12700" cy="660400"/>
          </a:xfrm>
          <a:custGeom>
            <a:avLst/>
            <a:gdLst/>
            <a:ahLst/>
            <a:cxnLst>
              <a:cxn ang="0">
                <a:pos x="8" y="392"/>
              </a:cxn>
              <a:cxn ang="0">
                <a:pos x="0" y="416"/>
              </a:cxn>
              <a:cxn ang="0">
                <a:pos x="0" y="0"/>
              </a:cxn>
            </a:cxnLst>
            <a:rect l="0" t="0" r="r" b="b"/>
            <a:pathLst>
              <a:path w="8" h="416">
                <a:moveTo>
                  <a:pt x="8" y="392"/>
                </a:moveTo>
                <a:lnTo>
                  <a:pt x="0" y="416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752" name="Text Box 8"/>
          <p:cNvSpPr txBox="1">
            <a:spLocks noChangeArrowheads="1"/>
          </p:cNvSpPr>
          <p:nvPr/>
        </p:nvSpPr>
        <p:spPr bwMode="auto">
          <a:xfrm>
            <a:off x="787400" y="711200"/>
            <a:ext cx="8153400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55600"/>
            <a:r>
              <a:rPr lang="uk-UA" sz="2400" b="1" baseline="0" dirty="0" smtClean="0"/>
              <a:t>З фанери необхідно зробити відкритий ящик, який має форму прямокутного паралелепіпеда з вимірами 40 см, 20 </a:t>
            </a:r>
            <a:r>
              <a:rPr lang="uk-UA" sz="2400" b="1" baseline="0" dirty="0" err="1" smtClean="0"/>
              <a:t>см</a:t>
            </a:r>
            <a:r>
              <a:rPr lang="uk-UA" sz="2400" b="1" baseline="0" dirty="0" smtClean="0"/>
              <a:t>, 15 </a:t>
            </a:r>
            <a:r>
              <a:rPr lang="uk-UA" sz="2400" b="1" baseline="0" dirty="0" err="1" smtClean="0"/>
              <a:t>см</a:t>
            </a:r>
            <a:r>
              <a:rPr lang="uk-UA" sz="2400" b="1" baseline="0" dirty="0" smtClean="0"/>
              <a:t>. Скільки фанери необхідно для виготовлення ящика? Яка його місткість?</a:t>
            </a:r>
            <a:endParaRPr lang="uk-UA" sz="2400" b="1" baseline="0" dirty="0"/>
          </a:p>
        </p:txBody>
      </p:sp>
      <p:sp>
        <p:nvSpPr>
          <p:cNvPr id="415755" name="Freeform 11" descr="Дуб"/>
          <p:cNvSpPr>
            <a:spLocks/>
          </p:cNvSpPr>
          <p:nvPr/>
        </p:nvSpPr>
        <p:spPr bwMode="auto">
          <a:xfrm>
            <a:off x="3949700" y="3276600"/>
            <a:ext cx="596900" cy="2425700"/>
          </a:xfrm>
          <a:custGeom>
            <a:avLst/>
            <a:gdLst/>
            <a:ahLst/>
            <a:cxnLst>
              <a:cxn ang="0">
                <a:pos x="0" y="1528"/>
              </a:cxn>
              <a:cxn ang="0">
                <a:pos x="376" y="1128"/>
              </a:cxn>
              <a:cxn ang="0">
                <a:pos x="368" y="0"/>
              </a:cxn>
              <a:cxn ang="0">
                <a:pos x="16" y="384"/>
              </a:cxn>
              <a:cxn ang="0">
                <a:pos x="0" y="1528"/>
              </a:cxn>
            </a:cxnLst>
            <a:rect l="0" t="0" r="r" b="b"/>
            <a:pathLst>
              <a:path w="376" h="1528">
                <a:moveTo>
                  <a:pt x="0" y="1528"/>
                </a:moveTo>
                <a:lnTo>
                  <a:pt x="376" y="1128"/>
                </a:lnTo>
                <a:lnTo>
                  <a:pt x="368" y="0"/>
                </a:lnTo>
                <a:lnTo>
                  <a:pt x="16" y="384"/>
                </a:lnTo>
                <a:lnTo>
                  <a:pt x="0" y="152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758" name="Freeform 14" descr="Орех"/>
          <p:cNvSpPr>
            <a:spLocks/>
          </p:cNvSpPr>
          <p:nvPr/>
        </p:nvSpPr>
        <p:spPr bwMode="auto">
          <a:xfrm>
            <a:off x="6235700" y="4787900"/>
            <a:ext cx="685800" cy="1104900"/>
          </a:xfrm>
          <a:custGeom>
            <a:avLst/>
            <a:gdLst/>
            <a:ahLst/>
            <a:cxnLst>
              <a:cxn ang="0">
                <a:pos x="392" y="8"/>
              </a:cxn>
              <a:cxn ang="0">
                <a:pos x="0" y="696"/>
              </a:cxn>
              <a:cxn ang="0">
                <a:pos x="32" y="696"/>
              </a:cxn>
              <a:cxn ang="0">
                <a:pos x="432" y="0"/>
              </a:cxn>
              <a:cxn ang="0">
                <a:pos x="392" y="8"/>
              </a:cxn>
            </a:cxnLst>
            <a:rect l="0" t="0" r="r" b="b"/>
            <a:pathLst>
              <a:path w="432" h="696">
                <a:moveTo>
                  <a:pt x="392" y="8"/>
                </a:moveTo>
                <a:lnTo>
                  <a:pt x="0" y="696"/>
                </a:lnTo>
                <a:lnTo>
                  <a:pt x="32" y="696"/>
                </a:lnTo>
                <a:lnTo>
                  <a:pt x="432" y="0"/>
                </a:lnTo>
                <a:lnTo>
                  <a:pt x="392" y="8"/>
                </a:lnTo>
                <a:close/>
              </a:path>
            </a:pathLst>
          </a:custGeom>
          <a:blipFill dpi="0" rotWithShape="1">
            <a:blip r:embed="rId4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15762" name="Group 18"/>
          <p:cNvGrpSpPr>
            <a:grpSpLocks/>
          </p:cNvGrpSpPr>
          <p:nvPr/>
        </p:nvGrpSpPr>
        <p:grpSpPr bwMode="auto">
          <a:xfrm>
            <a:off x="6515100" y="4864100"/>
            <a:ext cx="203200" cy="317500"/>
            <a:chOff x="5208" y="1896"/>
            <a:chExt cx="176" cy="568"/>
          </a:xfrm>
        </p:grpSpPr>
        <p:sp>
          <p:nvSpPr>
            <p:cNvPr id="415759" name="Line 15"/>
            <p:cNvSpPr>
              <a:spLocks noChangeShapeType="1"/>
            </p:cNvSpPr>
            <p:nvPr/>
          </p:nvSpPr>
          <p:spPr bwMode="auto">
            <a:xfrm>
              <a:off x="5280" y="1944"/>
              <a:ext cx="0" cy="5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5760" name="Freeform 16"/>
            <p:cNvSpPr>
              <a:spLocks/>
            </p:cNvSpPr>
            <p:nvPr/>
          </p:nvSpPr>
          <p:spPr bwMode="auto">
            <a:xfrm>
              <a:off x="5208" y="1896"/>
              <a:ext cx="176" cy="3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72" y="0"/>
                </a:cxn>
                <a:cxn ang="0">
                  <a:pos x="176" y="32"/>
                </a:cxn>
                <a:cxn ang="0">
                  <a:pos x="0" y="32"/>
                </a:cxn>
              </a:cxnLst>
              <a:rect l="0" t="0" r="r" b="b"/>
              <a:pathLst>
                <a:path w="176" h="32">
                  <a:moveTo>
                    <a:pt x="0" y="32"/>
                  </a:moveTo>
                  <a:lnTo>
                    <a:pt x="72" y="0"/>
                  </a:lnTo>
                  <a:lnTo>
                    <a:pt x="176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5761" name="Line 17"/>
            <p:cNvSpPr>
              <a:spLocks noChangeShapeType="1"/>
            </p:cNvSpPr>
            <p:nvPr/>
          </p:nvSpPr>
          <p:spPr bwMode="auto">
            <a:xfrm flipH="1">
              <a:off x="5288" y="1936"/>
              <a:ext cx="32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415756" name="Picture 12" descr="Рисунок1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6200" y="3494088"/>
            <a:ext cx="1563688" cy="1444625"/>
          </a:xfrm>
          <a:prstGeom prst="rect">
            <a:avLst/>
          </a:prstGeom>
          <a:noFill/>
        </p:spPr>
      </p:pic>
      <p:grpSp>
        <p:nvGrpSpPr>
          <p:cNvPr id="415763" name="Group 19"/>
          <p:cNvGrpSpPr>
            <a:grpSpLocks/>
          </p:cNvGrpSpPr>
          <p:nvPr/>
        </p:nvGrpSpPr>
        <p:grpSpPr bwMode="auto">
          <a:xfrm rot="3938875">
            <a:off x="7505700" y="5257800"/>
            <a:ext cx="203200" cy="317500"/>
            <a:chOff x="5208" y="1896"/>
            <a:chExt cx="176" cy="568"/>
          </a:xfrm>
        </p:grpSpPr>
        <p:sp>
          <p:nvSpPr>
            <p:cNvPr id="415764" name="Line 20"/>
            <p:cNvSpPr>
              <a:spLocks noChangeShapeType="1"/>
            </p:cNvSpPr>
            <p:nvPr/>
          </p:nvSpPr>
          <p:spPr bwMode="auto">
            <a:xfrm>
              <a:off x="5280" y="1944"/>
              <a:ext cx="0" cy="5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5765" name="Freeform 21"/>
            <p:cNvSpPr>
              <a:spLocks/>
            </p:cNvSpPr>
            <p:nvPr/>
          </p:nvSpPr>
          <p:spPr bwMode="auto">
            <a:xfrm>
              <a:off x="5208" y="1896"/>
              <a:ext cx="176" cy="3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72" y="0"/>
                </a:cxn>
                <a:cxn ang="0">
                  <a:pos x="176" y="32"/>
                </a:cxn>
                <a:cxn ang="0">
                  <a:pos x="0" y="32"/>
                </a:cxn>
              </a:cxnLst>
              <a:rect l="0" t="0" r="r" b="b"/>
              <a:pathLst>
                <a:path w="176" h="32">
                  <a:moveTo>
                    <a:pt x="0" y="32"/>
                  </a:moveTo>
                  <a:lnTo>
                    <a:pt x="72" y="0"/>
                  </a:lnTo>
                  <a:lnTo>
                    <a:pt x="176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5766" name="Line 22"/>
            <p:cNvSpPr>
              <a:spLocks noChangeShapeType="1"/>
            </p:cNvSpPr>
            <p:nvPr/>
          </p:nvSpPr>
          <p:spPr bwMode="auto">
            <a:xfrm flipH="1">
              <a:off x="5288" y="1936"/>
              <a:ext cx="32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5767" name="Group 23"/>
          <p:cNvGrpSpPr>
            <a:grpSpLocks/>
          </p:cNvGrpSpPr>
          <p:nvPr/>
        </p:nvGrpSpPr>
        <p:grpSpPr bwMode="auto">
          <a:xfrm rot="3938875">
            <a:off x="6794500" y="5397500"/>
            <a:ext cx="203200" cy="317500"/>
            <a:chOff x="5208" y="1896"/>
            <a:chExt cx="176" cy="568"/>
          </a:xfrm>
        </p:grpSpPr>
        <p:sp>
          <p:nvSpPr>
            <p:cNvPr id="415768" name="Line 24"/>
            <p:cNvSpPr>
              <a:spLocks noChangeShapeType="1"/>
            </p:cNvSpPr>
            <p:nvPr/>
          </p:nvSpPr>
          <p:spPr bwMode="auto">
            <a:xfrm>
              <a:off x="5280" y="1944"/>
              <a:ext cx="0" cy="5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5769" name="Freeform 25"/>
            <p:cNvSpPr>
              <a:spLocks/>
            </p:cNvSpPr>
            <p:nvPr/>
          </p:nvSpPr>
          <p:spPr bwMode="auto">
            <a:xfrm>
              <a:off x="5208" y="1896"/>
              <a:ext cx="176" cy="3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72" y="0"/>
                </a:cxn>
                <a:cxn ang="0">
                  <a:pos x="176" y="32"/>
                </a:cxn>
                <a:cxn ang="0">
                  <a:pos x="0" y="32"/>
                </a:cxn>
              </a:cxnLst>
              <a:rect l="0" t="0" r="r" b="b"/>
              <a:pathLst>
                <a:path w="176" h="32">
                  <a:moveTo>
                    <a:pt x="0" y="32"/>
                  </a:moveTo>
                  <a:lnTo>
                    <a:pt x="72" y="0"/>
                  </a:lnTo>
                  <a:lnTo>
                    <a:pt x="176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5770" name="Line 26"/>
            <p:cNvSpPr>
              <a:spLocks noChangeShapeType="1"/>
            </p:cNvSpPr>
            <p:nvPr/>
          </p:nvSpPr>
          <p:spPr bwMode="auto">
            <a:xfrm flipH="1">
              <a:off x="5288" y="1936"/>
              <a:ext cx="32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5771" name="Group 27"/>
          <p:cNvGrpSpPr>
            <a:grpSpLocks/>
          </p:cNvGrpSpPr>
          <p:nvPr/>
        </p:nvGrpSpPr>
        <p:grpSpPr bwMode="auto">
          <a:xfrm rot="17661125" flipH="1">
            <a:off x="6388100" y="5295900"/>
            <a:ext cx="203200" cy="317500"/>
            <a:chOff x="5208" y="1896"/>
            <a:chExt cx="176" cy="568"/>
          </a:xfrm>
        </p:grpSpPr>
        <p:sp>
          <p:nvSpPr>
            <p:cNvPr id="415772" name="Line 28"/>
            <p:cNvSpPr>
              <a:spLocks noChangeShapeType="1"/>
            </p:cNvSpPr>
            <p:nvPr/>
          </p:nvSpPr>
          <p:spPr bwMode="auto">
            <a:xfrm>
              <a:off x="5280" y="1944"/>
              <a:ext cx="0" cy="5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5773" name="Freeform 29"/>
            <p:cNvSpPr>
              <a:spLocks/>
            </p:cNvSpPr>
            <p:nvPr/>
          </p:nvSpPr>
          <p:spPr bwMode="auto">
            <a:xfrm>
              <a:off x="5208" y="1896"/>
              <a:ext cx="176" cy="3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72" y="0"/>
                </a:cxn>
                <a:cxn ang="0">
                  <a:pos x="176" y="32"/>
                </a:cxn>
                <a:cxn ang="0">
                  <a:pos x="0" y="32"/>
                </a:cxn>
              </a:cxnLst>
              <a:rect l="0" t="0" r="r" b="b"/>
              <a:pathLst>
                <a:path w="176" h="32">
                  <a:moveTo>
                    <a:pt x="0" y="32"/>
                  </a:moveTo>
                  <a:lnTo>
                    <a:pt x="72" y="0"/>
                  </a:lnTo>
                  <a:lnTo>
                    <a:pt x="176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5774" name="Line 30"/>
            <p:cNvSpPr>
              <a:spLocks noChangeShapeType="1"/>
            </p:cNvSpPr>
            <p:nvPr/>
          </p:nvSpPr>
          <p:spPr bwMode="auto">
            <a:xfrm flipH="1">
              <a:off x="5288" y="1936"/>
              <a:ext cx="32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5775" name="Group 31"/>
          <p:cNvGrpSpPr>
            <a:grpSpLocks/>
          </p:cNvGrpSpPr>
          <p:nvPr/>
        </p:nvGrpSpPr>
        <p:grpSpPr bwMode="auto">
          <a:xfrm rot="17661125" flipH="1">
            <a:off x="5626100" y="5943600"/>
            <a:ext cx="203200" cy="317500"/>
            <a:chOff x="5208" y="1896"/>
            <a:chExt cx="176" cy="568"/>
          </a:xfrm>
        </p:grpSpPr>
        <p:sp>
          <p:nvSpPr>
            <p:cNvPr id="415776" name="Line 32"/>
            <p:cNvSpPr>
              <a:spLocks noChangeShapeType="1"/>
            </p:cNvSpPr>
            <p:nvPr/>
          </p:nvSpPr>
          <p:spPr bwMode="auto">
            <a:xfrm>
              <a:off x="5280" y="1944"/>
              <a:ext cx="0" cy="5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5777" name="Freeform 33"/>
            <p:cNvSpPr>
              <a:spLocks/>
            </p:cNvSpPr>
            <p:nvPr/>
          </p:nvSpPr>
          <p:spPr bwMode="auto">
            <a:xfrm>
              <a:off x="5208" y="1896"/>
              <a:ext cx="176" cy="3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72" y="0"/>
                </a:cxn>
                <a:cxn ang="0">
                  <a:pos x="176" y="32"/>
                </a:cxn>
                <a:cxn ang="0">
                  <a:pos x="0" y="32"/>
                </a:cxn>
              </a:cxnLst>
              <a:rect l="0" t="0" r="r" b="b"/>
              <a:pathLst>
                <a:path w="176" h="32">
                  <a:moveTo>
                    <a:pt x="0" y="32"/>
                  </a:moveTo>
                  <a:lnTo>
                    <a:pt x="72" y="0"/>
                  </a:lnTo>
                  <a:lnTo>
                    <a:pt x="176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5778" name="Line 34"/>
            <p:cNvSpPr>
              <a:spLocks noChangeShapeType="1"/>
            </p:cNvSpPr>
            <p:nvPr/>
          </p:nvSpPr>
          <p:spPr bwMode="auto">
            <a:xfrm flipH="1">
              <a:off x="5288" y="1936"/>
              <a:ext cx="32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5779" name="Group 35"/>
          <p:cNvGrpSpPr>
            <a:grpSpLocks/>
          </p:cNvGrpSpPr>
          <p:nvPr/>
        </p:nvGrpSpPr>
        <p:grpSpPr bwMode="auto">
          <a:xfrm>
            <a:off x="25400" y="76200"/>
            <a:ext cx="9067800" cy="6705600"/>
            <a:chOff x="168" y="176"/>
            <a:chExt cx="5408" cy="3928"/>
          </a:xfrm>
        </p:grpSpPr>
        <p:sp>
          <p:nvSpPr>
            <p:cNvPr id="415780" name="Freeform 36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5781" name="Freeform 37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5782" name="Freeform 38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5783" name="Freeform 39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5784" name="Freeform 40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5785" name="Freeform 41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5786" name="Freeform 42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5787" name="Freeform 43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15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914400" y="2133600"/>
            <a:ext cx="4648200" cy="4038600"/>
            <a:chOff x="1104" y="1200"/>
            <a:chExt cx="2928" cy="2544"/>
          </a:xfrm>
        </p:grpSpPr>
        <p:sp>
          <p:nvSpPr>
            <p:cNvPr id="33826" name="AutoShape 34"/>
            <p:cNvSpPr>
              <a:spLocks noChangeArrowheads="1"/>
            </p:cNvSpPr>
            <p:nvPr/>
          </p:nvSpPr>
          <p:spPr bwMode="auto">
            <a:xfrm>
              <a:off x="1104" y="1200"/>
              <a:ext cx="2928" cy="2544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7" name="Freeform 35"/>
            <p:cNvSpPr>
              <a:spLocks/>
            </p:cNvSpPr>
            <p:nvPr/>
          </p:nvSpPr>
          <p:spPr bwMode="auto">
            <a:xfrm>
              <a:off x="1736" y="1208"/>
              <a:ext cx="1" cy="3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68"/>
                </a:cxn>
              </a:cxnLst>
              <a:rect l="0" t="0" r="r" b="b"/>
              <a:pathLst>
                <a:path w="1" h="368">
                  <a:moveTo>
                    <a:pt x="0" y="0"/>
                  </a:moveTo>
                  <a:lnTo>
                    <a:pt x="0" y="368"/>
                  </a:lnTo>
                </a:path>
              </a:pathLst>
            </a:custGeom>
            <a:noFill/>
            <a:ln w="38100" cmpd="sng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8" name="Line 36"/>
            <p:cNvSpPr>
              <a:spLocks noChangeShapeType="1"/>
            </p:cNvSpPr>
            <p:nvPr/>
          </p:nvSpPr>
          <p:spPr bwMode="auto">
            <a:xfrm>
              <a:off x="1728" y="1728"/>
              <a:ext cx="0" cy="384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9" name="Line 37"/>
            <p:cNvSpPr>
              <a:spLocks noChangeShapeType="1"/>
            </p:cNvSpPr>
            <p:nvPr/>
          </p:nvSpPr>
          <p:spPr bwMode="auto">
            <a:xfrm>
              <a:off x="1728" y="2304"/>
              <a:ext cx="0" cy="384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30" name="Line 38"/>
            <p:cNvSpPr>
              <a:spLocks noChangeShapeType="1"/>
            </p:cNvSpPr>
            <p:nvPr/>
          </p:nvSpPr>
          <p:spPr bwMode="auto">
            <a:xfrm flipH="1">
              <a:off x="3696" y="3120"/>
              <a:ext cx="336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31" name="Line 39"/>
            <p:cNvSpPr>
              <a:spLocks noChangeShapeType="1"/>
            </p:cNvSpPr>
            <p:nvPr/>
          </p:nvSpPr>
          <p:spPr bwMode="auto">
            <a:xfrm flipH="1">
              <a:off x="2928" y="3120"/>
              <a:ext cx="432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32" name="Line 40"/>
            <p:cNvSpPr>
              <a:spLocks noChangeShapeType="1"/>
            </p:cNvSpPr>
            <p:nvPr/>
          </p:nvSpPr>
          <p:spPr bwMode="auto">
            <a:xfrm flipH="1">
              <a:off x="2064" y="3120"/>
              <a:ext cx="62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33" name="Line 41"/>
            <p:cNvSpPr>
              <a:spLocks noChangeShapeType="1"/>
            </p:cNvSpPr>
            <p:nvPr/>
          </p:nvSpPr>
          <p:spPr bwMode="auto">
            <a:xfrm flipH="1">
              <a:off x="1728" y="3120"/>
              <a:ext cx="14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34" name="Freeform 42"/>
            <p:cNvSpPr>
              <a:spLocks/>
            </p:cNvSpPr>
            <p:nvPr/>
          </p:nvSpPr>
          <p:spPr bwMode="auto">
            <a:xfrm>
              <a:off x="1728" y="2832"/>
              <a:ext cx="1" cy="2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92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2"/>
                  </a:lnTo>
                </a:path>
              </a:pathLst>
            </a:custGeom>
            <a:noFill/>
            <a:ln w="38100" cmpd="sng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35" name="Line 43"/>
            <p:cNvSpPr>
              <a:spLocks noChangeShapeType="1"/>
            </p:cNvSpPr>
            <p:nvPr/>
          </p:nvSpPr>
          <p:spPr bwMode="auto">
            <a:xfrm flipH="1">
              <a:off x="1440" y="3120"/>
              <a:ext cx="288" cy="288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36" name="Line 44"/>
            <p:cNvSpPr>
              <a:spLocks noChangeShapeType="1"/>
            </p:cNvSpPr>
            <p:nvPr/>
          </p:nvSpPr>
          <p:spPr bwMode="auto">
            <a:xfrm flipV="1">
              <a:off x="1104" y="3504"/>
              <a:ext cx="240" cy="24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914400" y="2133600"/>
            <a:ext cx="4648200" cy="4038600"/>
            <a:chOff x="1104" y="1200"/>
            <a:chExt cx="2928" cy="2544"/>
          </a:xfrm>
        </p:grpSpPr>
        <p:sp>
          <p:nvSpPr>
            <p:cNvPr id="33848" name="Line 56"/>
            <p:cNvSpPr>
              <a:spLocks noChangeShapeType="1"/>
            </p:cNvSpPr>
            <p:nvPr/>
          </p:nvSpPr>
          <p:spPr bwMode="auto">
            <a:xfrm flipV="1">
              <a:off x="1104" y="1200"/>
              <a:ext cx="624" cy="624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49" name="Line 57"/>
            <p:cNvSpPr>
              <a:spLocks noChangeShapeType="1"/>
            </p:cNvSpPr>
            <p:nvPr/>
          </p:nvSpPr>
          <p:spPr bwMode="auto">
            <a:xfrm flipV="1">
              <a:off x="3408" y="1200"/>
              <a:ext cx="624" cy="624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50" name="Line 58"/>
            <p:cNvSpPr>
              <a:spLocks noChangeShapeType="1"/>
            </p:cNvSpPr>
            <p:nvPr/>
          </p:nvSpPr>
          <p:spPr bwMode="auto">
            <a:xfrm flipV="1">
              <a:off x="3408" y="3120"/>
              <a:ext cx="624" cy="624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51" name="Line 59"/>
            <p:cNvSpPr>
              <a:spLocks noChangeShapeType="1"/>
            </p:cNvSpPr>
            <p:nvPr/>
          </p:nvSpPr>
          <p:spPr bwMode="auto">
            <a:xfrm flipV="1">
              <a:off x="1104" y="3120"/>
              <a:ext cx="624" cy="624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914400" y="2132013"/>
            <a:ext cx="4648200" cy="4041775"/>
            <a:chOff x="1104" y="1199"/>
            <a:chExt cx="2928" cy="2546"/>
          </a:xfrm>
        </p:grpSpPr>
        <p:sp>
          <p:nvSpPr>
            <p:cNvPr id="33839" name="Line 47"/>
            <p:cNvSpPr>
              <a:spLocks noChangeShapeType="1"/>
            </p:cNvSpPr>
            <p:nvPr/>
          </p:nvSpPr>
          <p:spPr bwMode="auto">
            <a:xfrm>
              <a:off x="1728" y="1199"/>
              <a:ext cx="2304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40" name="Line 48"/>
            <p:cNvSpPr>
              <a:spLocks noChangeShapeType="1"/>
            </p:cNvSpPr>
            <p:nvPr/>
          </p:nvSpPr>
          <p:spPr bwMode="auto">
            <a:xfrm>
              <a:off x="1728" y="3120"/>
              <a:ext cx="2304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42" name="Line 50"/>
            <p:cNvSpPr>
              <a:spLocks noChangeShapeType="1"/>
            </p:cNvSpPr>
            <p:nvPr/>
          </p:nvSpPr>
          <p:spPr bwMode="auto">
            <a:xfrm>
              <a:off x="1104" y="3744"/>
              <a:ext cx="2304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41" name="Line 49"/>
            <p:cNvSpPr>
              <a:spLocks noChangeShapeType="1"/>
            </p:cNvSpPr>
            <p:nvPr/>
          </p:nvSpPr>
          <p:spPr bwMode="auto">
            <a:xfrm>
              <a:off x="1104" y="1824"/>
              <a:ext cx="2304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925513" y="2159000"/>
            <a:ext cx="4649787" cy="4038600"/>
            <a:chOff x="1104" y="1200"/>
            <a:chExt cx="2929" cy="2544"/>
          </a:xfrm>
        </p:grpSpPr>
        <p:sp>
          <p:nvSpPr>
            <p:cNvPr id="33846" name="Line 54"/>
            <p:cNvSpPr>
              <a:spLocks noChangeShapeType="1"/>
            </p:cNvSpPr>
            <p:nvPr/>
          </p:nvSpPr>
          <p:spPr bwMode="auto">
            <a:xfrm>
              <a:off x="4032" y="1200"/>
              <a:ext cx="1" cy="192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47" name="Line 55"/>
            <p:cNvSpPr>
              <a:spLocks noChangeShapeType="1"/>
            </p:cNvSpPr>
            <p:nvPr/>
          </p:nvSpPr>
          <p:spPr bwMode="auto">
            <a:xfrm>
              <a:off x="1728" y="1200"/>
              <a:ext cx="1" cy="192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33844" name="Line 52"/>
            <p:cNvSpPr>
              <a:spLocks noChangeShapeType="1"/>
            </p:cNvSpPr>
            <p:nvPr/>
          </p:nvSpPr>
          <p:spPr bwMode="auto">
            <a:xfrm>
              <a:off x="1104" y="1824"/>
              <a:ext cx="1" cy="192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45" name="Line 53"/>
            <p:cNvSpPr>
              <a:spLocks noChangeShapeType="1"/>
            </p:cNvSpPr>
            <p:nvPr/>
          </p:nvSpPr>
          <p:spPr bwMode="auto">
            <a:xfrm>
              <a:off x="3408" y="1824"/>
              <a:ext cx="1" cy="192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855" name="WordArt 63"/>
          <p:cNvSpPr>
            <a:spLocks noChangeArrowheads="1" noChangeShapeType="1" noTextEdit="1"/>
          </p:cNvSpPr>
          <p:nvPr/>
        </p:nvSpPr>
        <p:spPr bwMode="auto">
          <a:xfrm>
            <a:off x="684213" y="333375"/>
            <a:ext cx="3200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05"/>
              </a:avLst>
            </a:prstTxWarp>
          </a:bodyPr>
          <a:lstStyle/>
          <a:p>
            <a:r>
              <a:rPr lang="uk-UA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ре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бра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3859" name="Text Box 67"/>
          <p:cNvSpPr txBox="1">
            <a:spLocks noChangeArrowheads="1"/>
          </p:cNvSpPr>
          <p:nvPr/>
        </p:nvSpPr>
        <p:spPr bwMode="auto">
          <a:xfrm>
            <a:off x="6324600" y="2743200"/>
            <a:ext cx="2590800" cy="67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180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4400" b="1" dirty="0" smtClean="0">
                <a:solidFill>
                  <a:srgbClr val="005D9C"/>
                </a:solidFill>
                <a:latin typeface="Arial" charset="0"/>
              </a:rPr>
              <a:t>Довжина</a:t>
            </a:r>
            <a:r>
              <a:rPr lang="ru-RU" sz="4400" b="1" dirty="0" smtClean="0">
                <a:solidFill>
                  <a:srgbClr val="005D9C"/>
                </a:solidFill>
                <a:latin typeface="Arial" charset="0"/>
              </a:rPr>
              <a:t> </a:t>
            </a:r>
            <a:r>
              <a:rPr lang="en-US" sz="4400" b="1" dirty="0" smtClean="0">
                <a:solidFill>
                  <a:srgbClr val="005D9C"/>
                </a:solidFill>
                <a:latin typeface="Arial" charset="0"/>
              </a:rPr>
              <a:t>–</a:t>
            </a:r>
            <a:r>
              <a:rPr lang="ru-RU" sz="4400" b="1" dirty="0" smtClean="0">
                <a:solidFill>
                  <a:srgbClr val="005D9C"/>
                </a:solidFill>
                <a:latin typeface="Arial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Arial" charset="0"/>
              </a:rPr>
              <a:t>a </a:t>
            </a:r>
            <a:endParaRPr lang="ru-RU" sz="4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3860" name="Text Box 68"/>
          <p:cNvSpPr txBox="1">
            <a:spLocks noChangeArrowheads="1"/>
          </p:cNvSpPr>
          <p:nvPr/>
        </p:nvSpPr>
        <p:spPr bwMode="auto">
          <a:xfrm>
            <a:off x="6324600" y="4038600"/>
            <a:ext cx="2362200" cy="67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180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4400" b="1" dirty="0" smtClean="0">
                <a:solidFill>
                  <a:srgbClr val="005D9C"/>
                </a:solidFill>
                <a:latin typeface="Arial" charset="0"/>
              </a:rPr>
              <a:t>Ширина</a:t>
            </a:r>
            <a:r>
              <a:rPr lang="en-US" sz="4400" b="1" dirty="0" smtClean="0">
                <a:solidFill>
                  <a:srgbClr val="005D9C"/>
                </a:solidFill>
                <a:latin typeface="Arial" charset="0"/>
              </a:rPr>
              <a:t> – </a:t>
            </a:r>
            <a:r>
              <a:rPr lang="en-US" sz="4400" b="1" dirty="0" smtClean="0">
                <a:solidFill>
                  <a:srgbClr val="FFC000"/>
                </a:solidFill>
                <a:latin typeface="Arial" charset="0"/>
              </a:rPr>
              <a:t>b</a:t>
            </a:r>
            <a:r>
              <a:rPr lang="en-US" sz="4400" b="1" dirty="0" smtClean="0">
                <a:solidFill>
                  <a:srgbClr val="005D9C"/>
                </a:solidFill>
                <a:latin typeface="Arial" charset="0"/>
              </a:rPr>
              <a:t> </a:t>
            </a:r>
            <a:endParaRPr lang="uk-UA" sz="4400" b="1" dirty="0">
              <a:solidFill>
                <a:srgbClr val="005D9C"/>
              </a:solidFill>
              <a:latin typeface="Arial" charset="0"/>
            </a:endParaRPr>
          </a:p>
        </p:txBody>
      </p:sp>
      <p:sp>
        <p:nvSpPr>
          <p:cNvPr id="33861" name="Text Box 69"/>
          <p:cNvSpPr txBox="1">
            <a:spLocks noChangeArrowheads="1"/>
          </p:cNvSpPr>
          <p:nvPr/>
        </p:nvSpPr>
        <p:spPr bwMode="auto">
          <a:xfrm>
            <a:off x="6248400" y="5448300"/>
            <a:ext cx="2286000" cy="67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180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4400" b="1" dirty="0" smtClean="0">
                <a:solidFill>
                  <a:srgbClr val="005D9C"/>
                </a:solidFill>
                <a:latin typeface="Arial" charset="0"/>
              </a:rPr>
              <a:t>Висота</a:t>
            </a:r>
            <a:r>
              <a:rPr lang="en-US" sz="4400" b="1" dirty="0" smtClean="0">
                <a:solidFill>
                  <a:srgbClr val="005D9C"/>
                </a:solidFill>
                <a:latin typeface="Arial" charset="0"/>
              </a:rPr>
              <a:t> – </a:t>
            </a:r>
            <a:r>
              <a:rPr lang="en-US" sz="4400" b="1" dirty="0" smtClean="0">
                <a:solidFill>
                  <a:srgbClr val="008000"/>
                </a:solidFill>
                <a:latin typeface="Arial" charset="0"/>
              </a:rPr>
              <a:t>c</a:t>
            </a:r>
            <a:r>
              <a:rPr lang="en-US" sz="4400" b="1" dirty="0" smtClean="0">
                <a:solidFill>
                  <a:srgbClr val="005D9C"/>
                </a:solidFill>
                <a:latin typeface="Arial" charset="0"/>
              </a:rPr>
              <a:t> </a:t>
            </a:r>
            <a:endParaRPr lang="uk-UA" sz="4400" b="1" dirty="0">
              <a:solidFill>
                <a:srgbClr val="005D9C"/>
              </a:solidFill>
              <a:latin typeface="Arial" charset="0"/>
            </a:endParaRPr>
          </a:p>
        </p:txBody>
      </p: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304800" y="1752600"/>
            <a:ext cx="5943600" cy="4783139"/>
            <a:chOff x="768" y="1008"/>
            <a:chExt cx="3744" cy="3013"/>
          </a:xfrm>
        </p:grpSpPr>
        <p:sp>
          <p:nvSpPr>
            <p:cNvPr id="33863" name="Text Box 71"/>
            <p:cNvSpPr txBox="1">
              <a:spLocks noChangeArrowheads="1"/>
            </p:cNvSpPr>
            <p:nvPr/>
          </p:nvSpPr>
          <p:spPr bwMode="auto">
            <a:xfrm>
              <a:off x="1392" y="1008"/>
              <a:ext cx="62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600" b="1" i="1" baseline="0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  <a:r>
                <a:rPr lang="en-US" sz="36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endParaRPr lang="ru-RU" sz="3600" b="1" baseline="0" dirty="0" smtClean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3864" name="Text Box 72"/>
            <p:cNvSpPr txBox="1">
              <a:spLocks noChangeArrowheads="1"/>
            </p:cNvSpPr>
            <p:nvPr/>
          </p:nvSpPr>
          <p:spPr bwMode="auto">
            <a:xfrm>
              <a:off x="4176" y="1008"/>
              <a:ext cx="336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ru-RU" sz="4000" b="1" dirty="0"/>
            </a:p>
          </p:txBody>
        </p:sp>
        <p:sp>
          <p:nvSpPr>
            <p:cNvPr id="33865" name="Text Box 73"/>
            <p:cNvSpPr txBox="1">
              <a:spLocks noChangeArrowheads="1"/>
            </p:cNvSpPr>
            <p:nvPr/>
          </p:nvSpPr>
          <p:spPr bwMode="auto">
            <a:xfrm>
              <a:off x="3408" y="1728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ru-RU" sz="4000" b="1" dirty="0"/>
            </a:p>
          </p:txBody>
        </p:sp>
        <p:sp>
          <p:nvSpPr>
            <p:cNvPr id="33866" name="Text Box 74"/>
            <p:cNvSpPr txBox="1">
              <a:spLocks noChangeArrowheads="1"/>
            </p:cNvSpPr>
            <p:nvPr/>
          </p:nvSpPr>
          <p:spPr bwMode="auto">
            <a:xfrm>
              <a:off x="768" y="1680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ru-RU" sz="4000" b="1" dirty="0"/>
            </a:p>
          </p:txBody>
        </p:sp>
        <p:sp>
          <p:nvSpPr>
            <p:cNvPr id="33867" name="Text Box 75"/>
            <p:cNvSpPr txBox="1">
              <a:spLocks noChangeArrowheads="1"/>
            </p:cNvSpPr>
            <p:nvPr/>
          </p:nvSpPr>
          <p:spPr bwMode="auto">
            <a:xfrm>
              <a:off x="1392" y="2784"/>
              <a:ext cx="28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4000" b="1" i="1" baseline="0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  <a:endParaRPr lang="ru-RU" sz="4000" b="1" dirty="0"/>
            </a:p>
          </p:txBody>
        </p:sp>
        <p:sp>
          <p:nvSpPr>
            <p:cNvPr id="33868" name="Text Box 76"/>
            <p:cNvSpPr txBox="1">
              <a:spLocks noChangeArrowheads="1"/>
            </p:cNvSpPr>
            <p:nvPr/>
          </p:nvSpPr>
          <p:spPr bwMode="auto">
            <a:xfrm>
              <a:off x="4216" y="2891"/>
              <a:ext cx="28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baseline="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</a:t>
              </a:r>
            </a:p>
          </p:txBody>
        </p:sp>
        <p:sp>
          <p:nvSpPr>
            <p:cNvPr id="33869" name="Text Box 77"/>
            <p:cNvSpPr txBox="1">
              <a:spLocks noChangeArrowheads="1"/>
            </p:cNvSpPr>
            <p:nvPr/>
          </p:nvSpPr>
          <p:spPr bwMode="auto">
            <a:xfrm>
              <a:off x="3456" y="3571"/>
              <a:ext cx="38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000" b="1" i="1" baseline="0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endParaRPr lang="ru-RU" sz="4000" dirty="0"/>
            </a:p>
          </p:txBody>
        </p:sp>
        <p:sp>
          <p:nvSpPr>
            <p:cNvPr id="33870" name="Text Box 78"/>
            <p:cNvSpPr txBox="1">
              <a:spLocks noChangeArrowheads="1"/>
            </p:cNvSpPr>
            <p:nvPr/>
          </p:nvSpPr>
          <p:spPr bwMode="auto">
            <a:xfrm>
              <a:off x="792" y="3536"/>
              <a:ext cx="288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400" b="1" i="1" baseline="0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  <a:endParaRPr lang="ru-RU" sz="4400" b="1" dirty="0"/>
            </a:p>
          </p:txBody>
        </p:sp>
      </p:grpSp>
      <p:sp>
        <p:nvSpPr>
          <p:cNvPr id="33871" name="Text Box 79"/>
          <p:cNvSpPr txBox="1">
            <a:spLocks noChangeArrowheads="1"/>
          </p:cNvSpPr>
          <p:nvPr/>
        </p:nvSpPr>
        <p:spPr bwMode="auto">
          <a:xfrm>
            <a:off x="6610026" y="1273147"/>
            <a:ext cx="2145766" cy="75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21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48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Виміри</a:t>
            </a:r>
            <a:endParaRPr lang="uk-UA" sz="4800" b="1" u="sng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22686" y="2971513"/>
            <a:ext cx="6976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baseline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b="1" baseline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dirty="0"/>
          </a:p>
        </p:txBody>
      </p:sp>
      <p:sp>
        <p:nvSpPr>
          <p:cNvPr id="44" name="Rectangle 53"/>
          <p:cNvSpPr>
            <a:spLocks noChangeArrowheads="1"/>
          </p:cNvSpPr>
          <p:nvPr/>
        </p:nvSpPr>
        <p:spPr bwMode="auto">
          <a:xfrm>
            <a:off x="5778500" y="1871663"/>
            <a:ext cx="774699" cy="641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baseline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3600" b="1" baseline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580761" y="3085813"/>
            <a:ext cx="6174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baseline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3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3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3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55" grpId="0" animBg="1"/>
      <p:bldP spid="33859" grpId="0" autoUpdateAnimBg="0"/>
      <p:bldP spid="33860" grpId="0" autoUpdateAnimBg="0"/>
      <p:bldP spid="33861" grpId="0" autoUpdateAnimBg="0"/>
      <p:bldP spid="3387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2743200" y="2209800"/>
            <a:ext cx="2819400" cy="2514600"/>
          </a:xfrm>
          <a:prstGeom prst="cube">
            <a:avLst>
              <a:gd name="adj" fmla="val 25000"/>
            </a:avLst>
          </a:prstGeom>
          <a:solidFill>
            <a:srgbClr val="005D9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4953000" y="2209800"/>
            <a:ext cx="609600" cy="2514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0" y="1584"/>
              </a:cxn>
              <a:cxn ang="0">
                <a:pos x="384" y="1200"/>
              </a:cxn>
              <a:cxn ang="0">
                <a:pos x="384" y="0"/>
              </a:cxn>
              <a:cxn ang="0">
                <a:pos x="0" y="384"/>
              </a:cxn>
            </a:cxnLst>
            <a:rect l="0" t="0" r="r" b="b"/>
            <a:pathLst>
              <a:path w="384" h="1584">
                <a:moveTo>
                  <a:pt x="0" y="384"/>
                </a:moveTo>
                <a:lnTo>
                  <a:pt x="0" y="1584"/>
                </a:lnTo>
                <a:lnTo>
                  <a:pt x="384" y="1200"/>
                </a:lnTo>
                <a:lnTo>
                  <a:pt x="384" y="0"/>
                </a:lnTo>
                <a:lnTo>
                  <a:pt x="0" y="384"/>
                </a:lnTo>
                <a:close/>
              </a:path>
            </a:pathLst>
          </a:cu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2743200" y="2209800"/>
            <a:ext cx="2819400" cy="609600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1776" y="0"/>
              </a:cxn>
              <a:cxn ang="0">
                <a:pos x="1392" y="384"/>
              </a:cxn>
              <a:cxn ang="0">
                <a:pos x="0" y="384"/>
              </a:cxn>
              <a:cxn ang="0">
                <a:pos x="384" y="0"/>
              </a:cxn>
            </a:cxnLst>
            <a:rect l="0" t="0" r="r" b="b"/>
            <a:pathLst>
              <a:path w="1776" h="384">
                <a:moveTo>
                  <a:pt x="384" y="0"/>
                </a:moveTo>
                <a:lnTo>
                  <a:pt x="1776" y="0"/>
                </a:lnTo>
                <a:lnTo>
                  <a:pt x="1392" y="384"/>
                </a:lnTo>
                <a:lnTo>
                  <a:pt x="0" y="384"/>
                </a:lnTo>
                <a:lnTo>
                  <a:pt x="384" y="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2743200" y="2819400"/>
            <a:ext cx="2209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0"/>
              </a:cxn>
              <a:cxn ang="0">
                <a:pos x="1392" y="1200"/>
              </a:cxn>
              <a:cxn ang="0">
                <a:pos x="0" y="1200"/>
              </a:cxn>
              <a:cxn ang="0">
                <a:pos x="0" y="0"/>
              </a:cxn>
            </a:cxnLst>
            <a:rect l="0" t="0" r="r" b="b"/>
            <a:pathLst>
              <a:path w="1392" h="1200">
                <a:moveTo>
                  <a:pt x="0" y="0"/>
                </a:moveTo>
                <a:lnTo>
                  <a:pt x="1392" y="0"/>
                </a:lnTo>
                <a:lnTo>
                  <a:pt x="1392" y="1200"/>
                </a:lnTo>
                <a:lnTo>
                  <a:pt x="0" y="120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019800" y="990600"/>
            <a:ext cx="2590800" cy="2362200"/>
            <a:chOff x="2256" y="1248"/>
            <a:chExt cx="1776" cy="1584"/>
          </a:xfrm>
        </p:grpSpPr>
        <p:sp>
          <p:nvSpPr>
            <p:cNvPr id="15381" name="Freeform 21"/>
            <p:cNvSpPr>
              <a:spLocks/>
            </p:cNvSpPr>
            <p:nvPr/>
          </p:nvSpPr>
          <p:spPr bwMode="auto">
            <a:xfrm>
              <a:off x="2640" y="1248"/>
              <a:ext cx="1392" cy="1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92" y="0"/>
                </a:cxn>
                <a:cxn ang="0">
                  <a:pos x="1392" y="1200"/>
                </a:cxn>
                <a:cxn ang="0">
                  <a:pos x="0" y="1200"/>
                </a:cxn>
                <a:cxn ang="0">
                  <a:pos x="0" y="0"/>
                </a:cxn>
              </a:cxnLst>
              <a:rect l="0" t="0" r="r" b="b"/>
              <a:pathLst>
                <a:path w="1392" h="1200">
                  <a:moveTo>
                    <a:pt x="0" y="0"/>
                  </a:moveTo>
                  <a:lnTo>
                    <a:pt x="1392" y="0"/>
                  </a:lnTo>
                  <a:lnTo>
                    <a:pt x="1392" y="1200"/>
                  </a:lnTo>
                  <a:lnTo>
                    <a:pt x="0" y="1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82" name="Freeform 22"/>
            <p:cNvSpPr>
              <a:spLocks/>
            </p:cNvSpPr>
            <p:nvPr/>
          </p:nvSpPr>
          <p:spPr bwMode="auto">
            <a:xfrm>
              <a:off x="2256" y="1632"/>
              <a:ext cx="1392" cy="1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92" y="0"/>
                </a:cxn>
                <a:cxn ang="0">
                  <a:pos x="1392" y="1200"/>
                </a:cxn>
                <a:cxn ang="0">
                  <a:pos x="0" y="1200"/>
                </a:cxn>
                <a:cxn ang="0">
                  <a:pos x="0" y="0"/>
                </a:cxn>
              </a:cxnLst>
              <a:rect l="0" t="0" r="r" b="b"/>
              <a:pathLst>
                <a:path w="1392" h="1200">
                  <a:moveTo>
                    <a:pt x="0" y="0"/>
                  </a:moveTo>
                  <a:lnTo>
                    <a:pt x="1392" y="0"/>
                  </a:lnTo>
                  <a:lnTo>
                    <a:pt x="1392" y="1200"/>
                  </a:lnTo>
                  <a:lnTo>
                    <a:pt x="0" y="1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81000" y="609600"/>
            <a:ext cx="2590800" cy="2362200"/>
            <a:chOff x="3552" y="2352"/>
            <a:chExt cx="1776" cy="1584"/>
          </a:xfrm>
        </p:grpSpPr>
        <p:sp>
          <p:nvSpPr>
            <p:cNvPr id="15384" name="Freeform 24"/>
            <p:cNvSpPr>
              <a:spLocks/>
            </p:cNvSpPr>
            <p:nvPr/>
          </p:nvSpPr>
          <p:spPr bwMode="auto">
            <a:xfrm>
              <a:off x="3552" y="3552"/>
              <a:ext cx="1776" cy="384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1776" y="0"/>
                </a:cxn>
                <a:cxn ang="0">
                  <a:pos x="1392" y="384"/>
                </a:cxn>
                <a:cxn ang="0">
                  <a:pos x="0" y="384"/>
                </a:cxn>
                <a:cxn ang="0">
                  <a:pos x="384" y="0"/>
                </a:cxn>
              </a:cxnLst>
              <a:rect l="0" t="0" r="r" b="b"/>
              <a:pathLst>
                <a:path w="1776" h="384">
                  <a:moveTo>
                    <a:pt x="384" y="0"/>
                  </a:moveTo>
                  <a:lnTo>
                    <a:pt x="1776" y="0"/>
                  </a:lnTo>
                  <a:lnTo>
                    <a:pt x="1392" y="384"/>
                  </a:lnTo>
                  <a:lnTo>
                    <a:pt x="0" y="384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85" name="Freeform 25"/>
            <p:cNvSpPr>
              <a:spLocks/>
            </p:cNvSpPr>
            <p:nvPr/>
          </p:nvSpPr>
          <p:spPr bwMode="auto">
            <a:xfrm>
              <a:off x="3552" y="2352"/>
              <a:ext cx="1776" cy="384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1776" y="0"/>
                </a:cxn>
                <a:cxn ang="0">
                  <a:pos x="1392" y="384"/>
                </a:cxn>
                <a:cxn ang="0">
                  <a:pos x="0" y="384"/>
                </a:cxn>
                <a:cxn ang="0">
                  <a:pos x="384" y="0"/>
                </a:cxn>
              </a:cxnLst>
              <a:rect l="0" t="0" r="r" b="b"/>
              <a:pathLst>
                <a:path w="1776" h="384">
                  <a:moveTo>
                    <a:pt x="384" y="0"/>
                  </a:moveTo>
                  <a:lnTo>
                    <a:pt x="1776" y="0"/>
                  </a:lnTo>
                  <a:lnTo>
                    <a:pt x="1392" y="384"/>
                  </a:lnTo>
                  <a:lnTo>
                    <a:pt x="0" y="384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516688" y="4005263"/>
            <a:ext cx="2286000" cy="2286000"/>
            <a:chOff x="2448" y="2592"/>
            <a:chExt cx="1776" cy="1584"/>
          </a:xfrm>
        </p:grpSpPr>
        <p:sp>
          <p:nvSpPr>
            <p:cNvPr id="15387" name="Freeform 27"/>
            <p:cNvSpPr>
              <a:spLocks/>
            </p:cNvSpPr>
            <p:nvPr/>
          </p:nvSpPr>
          <p:spPr bwMode="auto">
            <a:xfrm>
              <a:off x="2448" y="2592"/>
              <a:ext cx="384" cy="15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0" y="1584"/>
                </a:cxn>
                <a:cxn ang="0">
                  <a:pos x="384" y="1200"/>
                </a:cxn>
                <a:cxn ang="0">
                  <a:pos x="384" y="0"/>
                </a:cxn>
                <a:cxn ang="0">
                  <a:pos x="0" y="384"/>
                </a:cxn>
              </a:cxnLst>
              <a:rect l="0" t="0" r="r" b="b"/>
              <a:pathLst>
                <a:path w="384" h="1584">
                  <a:moveTo>
                    <a:pt x="0" y="384"/>
                  </a:moveTo>
                  <a:lnTo>
                    <a:pt x="0" y="1584"/>
                  </a:lnTo>
                  <a:lnTo>
                    <a:pt x="384" y="1200"/>
                  </a:lnTo>
                  <a:lnTo>
                    <a:pt x="384" y="0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88" name="Freeform 28"/>
            <p:cNvSpPr>
              <a:spLocks/>
            </p:cNvSpPr>
            <p:nvPr/>
          </p:nvSpPr>
          <p:spPr bwMode="auto">
            <a:xfrm>
              <a:off x="3840" y="2592"/>
              <a:ext cx="384" cy="15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0" y="1584"/>
                </a:cxn>
                <a:cxn ang="0">
                  <a:pos x="384" y="1200"/>
                </a:cxn>
                <a:cxn ang="0">
                  <a:pos x="384" y="0"/>
                </a:cxn>
                <a:cxn ang="0">
                  <a:pos x="0" y="384"/>
                </a:cxn>
              </a:cxnLst>
              <a:rect l="0" t="0" r="r" b="b"/>
              <a:pathLst>
                <a:path w="384" h="1584">
                  <a:moveTo>
                    <a:pt x="0" y="384"/>
                  </a:moveTo>
                  <a:lnTo>
                    <a:pt x="0" y="1584"/>
                  </a:lnTo>
                  <a:lnTo>
                    <a:pt x="384" y="1200"/>
                  </a:lnTo>
                  <a:lnTo>
                    <a:pt x="384" y="0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391236" y="1180729"/>
            <a:ext cx="3728004" cy="843477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bIns="180000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 b="1" baseline="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прямокутники</a:t>
            </a:r>
            <a:endParaRPr lang="uk-UA" sz="4000" b="1" baseline="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92" name="WordArt 32"/>
          <p:cNvSpPr>
            <a:spLocks noChangeArrowheads="1" noChangeShapeType="1" noTextEdit="1"/>
          </p:cNvSpPr>
          <p:nvPr/>
        </p:nvSpPr>
        <p:spPr bwMode="auto">
          <a:xfrm>
            <a:off x="3492500" y="333375"/>
            <a:ext cx="2590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uk-UA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грані</a:t>
            </a:r>
            <a:endParaRPr lang="uk-UA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239698" y="5157788"/>
            <a:ext cx="5921406" cy="879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21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4000" b="1" baseline="0" dirty="0" smtClean="0">
                <a:solidFill>
                  <a:srgbClr val="000099"/>
                </a:solidFill>
                <a:cs typeface="Times New Roman" pitchFamily="18" charset="0"/>
              </a:rPr>
              <a:t>Протилежні грані рівні !</a:t>
            </a:r>
            <a:endParaRPr lang="uk-UA" sz="4000" b="1" baseline="0" dirty="0">
              <a:solidFill>
                <a:srgbClr val="000099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  <p:bldP spid="15372" grpId="0" animBg="1"/>
      <p:bldP spid="15371" grpId="0" animBg="1"/>
      <p:bldP spid="15370" grpId="0" animBg="1"/>
      <p:bldP spid="15391" grpId="0" animBg="1" autoUpdateAnimBg="0"/>
      <p:bldP spid="15392" grpId="0" animBg="1"/>
      <p:bldP spid="1539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744723" y="2871633"/>
            <a:ext cx="6375167" cy="3662331"/>
            <a:chOff x="384" y="2016"/>
            <a:chExt cx="3984" cy="2016"/>
          </a:xfrm>
        </p:grpSpPr>
        <p:sp>
          <p:nvSpPr>
            <p:cNvPr id="25656" name="Rectangle 56"/>
            <p:cNvSpPr>
              <a:spLocks noChangeArrowheads="1"/>
            </p:cNvSpPr>
            <p:nvPr/>
          </p:nvSpPr>
          <p:spPr bwMode="auto">
            <a:xfrm>
              <a:off x="2400" y="2496"/>
              <a:ext cx="1296" cy="1056"/>
            </a:xfrm>
            <a:prstGeom prst="rect">
              <a:avLst/>
            </a:prstGeom>
            <a:solidFill>
              <a:srgbClr val="E9600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57" name="Rectangle 57"/>
            <p:cNvSpPr>
              <a:spLocks noChangeArrowheads="1"/>
            </p:cNvSpPr>
            <p:nvPr/>
          </p:nvSpPr>
          <p:spPr bwMode="auto">
            <a:xfrm>
              <a:off x="384" y="2496"/>
              <a:ext cx="1296" cy="1056"/>
            </a:xfrm>
            <a:prstGeom prst="rect">
              <a:avLst/>
            </a:prstGeom>
            <a:solidFill>
              <a:srgbClr val="E9600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59" name="Rectangle 59"/>
            <p:cNvSpPr>
              <a:spLocks noChangeArrowheads="1"/>
            </p:cNvSpPr>
            <p:nvPr/>
          </p:nvSpPr>
          <p:spPr bwMode="auto">
            <a:xfrm>
              <a:off x="2400" y="2016"/>
              <a:ext cx="1296" cy="480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60" name="Rectangle 60"/>
            <p:cNvSpPr>
              <a:spLocks noChangeArrowheads="1"/>
            </p:cNvSpPr>
            <p:nvPr/>
          </p:nvSpPr>
          <p:spPr bwMode="auto">
            <a:xfrm>
              <a:off x="2400" y="3552"/>
              <a:ext cx="1296" cy="480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62" name="Rectangle 62"/>
            <p:cNvSpPr>
              <a:spLocks noChangeArrowheads="1"/>
            </p:cNvSpPr>
            <p:nvPr/>
          </p:nvSpPr>
          <p:spPr bwMode="auto">
            <a:xfrm>
              <a:off x="3696" y="2496"/>
              <a:ext cx="672" cy="1056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63" name="Rectangle 63"/>
            <p:cNvSpPr>
              <a:spLocks noChangeArrowheads="1"/>
            </p:cNvSpPr>
            <p:nvPr/>
          </p:nvSpPr>
          <p:spPr bwMode="auto">
            <a:xfrm>
              <a:off x="1680" y="2496"/>
              <a:ext cx="720" cy="1056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762000" y="838200"/>
            <a:ext cx="2667000" cy="2362200"/>
            <a:chOff x="384" y="288"/>
            <a:chExt cx="1776" cy="1584"/>
          </a:xfrm>
        </p:grpSpPr>
        <p:sp>
          <p:nvSpPr>
            <p:cNvPr id="25664" name="Freeform 64"/>
            <p:cNvSpPr>
              <a:spLocks/>
            </p:cNvSpPr>
            <p:nvPr/>
          </p:nvSpPr>
          <p:spPr bwMode="auto">
            <a:xfrm>
              <a:off x="1776" y="288"/>
              <a:ext cx="384" cy="15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0" y="1584"/>
                </a:cxn>
                <a:cxn ang="0">
                  <a:pos x="384" y="1200"/>
                </a:cxn>
                <a:cxn ang="0">
                  <a:pos x="384" y="0"/>
                </a:cxn>
                <a:cxn ang="0">
                  <a:pos x="0" y="384"/>
                </a:cxn>
              </a:cxnLst>
              <a:rect l="0" t="0" r="r" b="b"/>
              <a:pathLst>
                <a:path w="384" h="1584">
                  <a:moveTo>
                    <a:pt x="0" y="384"/>
                  </a:moveTo>
                  <a:lnTo>
                    <a:pt x="0" y="1584"/>
                  </a:lnTo>
                  <a:lnTo>
                    <a:pt x="384" y="1200"/>
                  </a:lnTo>
                  <a:lnTo>
                    <a:pt x="384" y="0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65" name="Freeform 65"/>
            <p:cNvSpPr>
              <a:spLocks/>
            </p:cNvSpPr>
            <p:nvPr/>
          </p:nvSpPr>
          <p:spPr bwMode="auto">
            <a:xfrm>
              <a:off x="384" y="288"/>
              <a:ext cx="1776" cy="384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1776" y="0"/>
                </a:cxn>
                <a:cxn ang="0">
                  <a:pos x="1392" y="384"/>
                </a:cxn>
                <a:cxn ang="0">
                  <a:pos x="0" y="384"/>
                </a:cxn>
                <a:cxn ang="0">
                  <a:pos x="384" y="0"/>
                </a:cxn>
              </a:cxnLst>
              <a:rect l="0" t="0" r="r" b="b"/>
              <a:pathLst>
                <a:path w="1776" h="384">
                  <a:moveTo>
                    <a:pt x="384" y="0"/>
                  </a:moveTo>
                  <a:lnTo>
                    <a:pt x="1776" y="0"/>
                  </a:lnTo>
                  <a:lnTo>
                    <a:pt x="1392" y="384"/>
                  </a:lnTo>
                  <a:lnTo>
                    <a:pt x="0" y="384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66" name="Freeform 66"/>
            <p:cNvSpPr>
              <a:spLocks/>
            </p:cNvSpPr>
            <p:nvPr/>
          </p:nvSpPr>
          <p:spPr bwMode="auto">
            <a:xfrm>
              <a:off x="384" y="672"/>
              <a:ext cx="1392" cy="1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92" y="0"/>
                </a:cxn>
                <a:cxn ang="0">
                  <a:pos x="1392" y="1200"/>
                </a:cxn>
                <a:cxn ang="0">
                  <a:pos x="0" y="1200"/>
                </a:cxn>
                <a:cxn ang="0">
                  <a:pos x="0" y="0"/>
                </a:cxn>
              </a:cxnLst>
              <a:rect l="0" t="0" r="r" b="b"/>
              <a:pathLst>
                <a:path w="1392" h="1200">
                  <a:moveTo>
                    <a:pt x="0" y="0"/>
                  </a:moveTo>
                  <a:lnTo>
                    <a:pt x="1392" y="0"/>
                  </a:lnTo>
                  <a:lnTo>
                    <a:pt x="1392" y="1200"/>
                  </a:lnTo>
                  <a:lnTo>
                    <a:pt x="0" y="1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FFC000"/>
                </a:solidFill>
              </a:endParaRPr>
            </a:p>
          </p:txBody>
        </p:sp>
      </p:grpSp>
      <p:sp>
        <p:nvSpPr>
          <p:cNvPr id="25670" name="WordArt 70"/>
          <p:cNvSpPr>
            <a:spLocks noChangeArrowheads="1" noChangeShapeType="1" noTextEdit="1"/>
          </p:cNvSpPr>
          <p:nvPr/>
        </p:nvSpPr>
        <p:spPr bwMode="auto">
          <a:xfrm>
            <a:off x="4419600" y="990600"/>
            <a:ext cx="3886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uk-UA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розгортка</a:t>
            </a:r>
            <a:endParaRPr lang="uk-UA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78" name="WordArt 62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83058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uk-UA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Які з фігур </a:t>
            </a:r>
          </a:p>
          <a:p>
            <a:r>
              <a:rPr lang="uk-UA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можуть бути розгортками </a:t>
            </a:r>
          </a:p>
          <a:p>
            <a:r>
              <a:rPr lang="uk-UA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прямокутного паралелепіпеда</a:t>
            </a:r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?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2339975" y="2708275"/>
            <a:ext cx="4495800" cy="3429000"/>
            <a:chOff x="1632" y="960"/>
            <a:chExt cx="3216" cy="2592"/>
          </a:xfrm>
        </p:grpSpPr>
        <p:sp>
          <p:nvSpPr>
            <p:cNvPr id="34845" name="Rectangle 29"/>
            <p:cNvSpPr>
              <a:spLocks noChangeArrowheads="1"/>
            </p:cNvSpPr>
            <p:nvPr/>
          </p:nvSpPr>
          <p:spPr bwMode="auto">
            <a:xfrm>
              <a:off x="1632" y="2064"/>
              <a:ext cx="1344" cy="38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43" name="Rectangle 27"/>
            <p:cNvSpPr>
              <a:spLocks noChangeArrowheads="1"/>
            </p:cNvSpPr>
            <p:nvPr/>
          </p:nvSpPr>
          <p:spPr bwMode="auto">
            <a:xfrm>
              <a:off x="2976" y="2064"/>
              <a:ext cx="384" cy="38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44" name="Rectangle 28"/>
            <p:cNvSpPr>
              <a:spLocks noChangeArrowheads="1"/>
            </p:cNvSpPr>
            <p:nvPr/>
          </p:nvSpPr>
          <p:spPr bwMode="auto">
            <a:xfrm>
              <a:off x="3360" y="2064"/>
              <a:ext cx="1344" cy="38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46" name="Rectangle 30"/>
            <p:cNvSpPr>
              <a:spLocks noChangeArrowheads="1"/>
            </p:cNvSpPr>
            <p:nvPr/>
          </p:nvSpPr>
          <p:spPr bwMode="auto">
            <a:xfrm>
              <a:off x="4464" y="2064"/>
              <a:ext cx="384" cy="38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47" name="Rectangle 31"/>
            <p:cNvSpPr>
              <a:spLocks noChangeArrowheads="1"/>
            </p:cNvSpPr>
            <p:nvPr/>
          </p:nvSpPr>
          <p:spPr bwMode="auto">
            <a:xfrm>
              <a:off x="2976" y="960"/>
              <a:ext cx="384" cy="110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48" name="Rectangle 32"/>
            <p:cNvSpPr>
              <a:spLocks noChangeArrowheads="1"/>
            </p:cNvSpPr>
            <p:nvPr/>
          </p:nvSpPr>
          <p:spPr bwMode="auto">
            <a:xfrm>
              <a:off x="2976" y="2448"/>
              <a:ext cx="384" cy="110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83"/>
          <p:cNvGrpSpPr>
            <a:grpSpLocks/>
          </p:cNvGrpSpPr>
          <p:nvPr/>
        </p:nvGrpSpPr>
        <p:grpSpPr bwMode="auto">
          <a:xfrm>
            <a:off x="5795963" y="5157788"/>
            <a:ext cx="3048000" cy="1524000"/>
            <a:chOff x="2496" y="2976"/>
            <a:chExt cx="1920" cy="960"/>
          </a:xfrm>
        </p:grpSpPr>
        <p:sp>
          <p:nvSpPr>
            <p:cNvPr id="34855" name="Rectangle 39"/>
            <p:cNvSpPr>
              <a:spLocks noChangeArrowheads="1"/>
            </p:cNvSpPr>
            <p:nvPr/>
          </p:nvSpPr>
          <p:spPr bwMode="auto">
            <a:xfrm rot="-5400000">
              <a:off x="2400" y="3312"/>
              <a:ext cx="480" cy="28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56" name="Rectangle 40"/>
            <p:cNvSpPr>
              <a:spLocks noChangeArrowheads="1"/>
            </p:cNvSpPr>
            <p:nvPr/>
          </p:nvSpPr>
          <p:spPr bwMode="auto">
            <a:xfrm rot="-10800000">
              <a:off x="2784" y="3696"/>
              <a:ext cx="672" cy="24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57" name="Rectangle 41"/>
            <p:cNvSpPr>
              <a:spLocks noChangeArrowheads="1"/>
            </p:cNvSpPr>
            <p:nvPr/>
          </p:nvSpPr>
          <p:spPr bwMode="auto">
            <a:xfrm rot="-10800000">
              <a:off x="2784" y="3216"/>
              <a:ext cx="672" cy="48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58" name="Rectangle 42"/>
            <p:cNvSpPr>
              <a:spLocks noChangeArrowheads="1"/>
            </p:cNvSpPr>
            <p:nvPr/>
          </p:nvSpPr>
          <p:spPr bwMode="auto">
            <a:xfrm rot="-10800000">
              <a:off x="3456" y="3216"/>
              <a:ext cx="672" cy="48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59" name="Rectangle 43"/>
            <p:cNvSpPr>
              <a:spLocks noChangeArrowheads="1"/>
            </p:cNvSpPr>
            <p:nvPr/>
          </p:nvSpPr>
          <p:spPr bwMode="auto">
            <a:xfrm rot="-10800000">
              <a:off x="2784" y="2976"/>
              <a:ext cx="672" cy="24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60" name="Rectangle 44"/>
            <p:cNvSpPr>
              <a:spLocks noChangeArrowheads="1"/>
            </p:cNvSpPr>
            <p:nvPr/>
          </p:nvSpPr>
          <p:spPr bwMode="auto">
            <a:xfrm rot="-10800000">
              <a:off x="4128" y="3216"/>
              <a:ext cx="288" cy="48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684213" y="1773238"/>
            <a:ext cx="3048000" cy="2057400"/>
            <a:chOff x="288" y="2544"/>
            <a:chExt cx="1920" cy="1296"/>
          </a:xfrm>
        </p:grpSpPr>
        <p:sp>
          <p:nvSpPr>
            <p:cNvPr id="34849" name="Rectangle 33"/>
            <p:cNvSpPr>
              <a:spLocks noChangeArrowheads="1"/>
            </p:cNvSpPr>
            <p:nvPr/>
          </p:nvSpPr>
          <p:spPr bwMode="auto">
            <a:xfrm flipH="1">
              <a:off x="768" y="2832"/>
              <a:ext cx="480" cy="7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50" name="Rectangle 34"/>
            <p:cNvSpPr>
              <a:spLocks noChangeArrowheads="1"/>
            </p:cNvSpPr>
            <p:nvPr/>
          </p:nvSpPr>
          <p:spPr bwMode="auto">
            <a:xfrm flipH="1">
              <a:off x="288" y="2832"/>
              <a:ext cx="480" cy="7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51" name="Rectangle 35"/>
            <p:cNvSpPr>
              <a:spLocks noChangeArrowheads="1"/>
            </p:cNvSpPr>
            <p:nvPr/>
          </p:nvSpPr>
          <p:spPr bwMode="auto">
            <a:xfrm flipH="1">
              <a:off x="1248" y="2832"/>
              <a:ext cx="480" cy="7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52" name="Rectangle 36"/>
            <p:cNvSpPr>
              <a:spLocks noChangeArrowheads="1"/>
            </p:cNvSpPr>
            <p:nvPr/>
          </p:nvSpPr>
          <p:spPr bwMode="auto">
            <a:xfrm flipH="1">
              <a:off x="1728" y="2832"/>
              <a:ext cx="480" cy="7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53" name="Rectangle 37"/>
            <p:cNvSpPr>
              <a:spLocks noChangeArrowheads="1"/>
            </p:cNvSpPr>
            <p:nvPr/>
          </p:nvSpPr>
          <p:spPr bwMode="auto">
            <a:xfrm flipH="1">
              <a:off x="768" y="2544"/>
              <a:ext cx="480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54" name="Rectangle 38"/>
            <p:cNvSpPr>
              <a:spLocks noChangeArrowheads="1"/>
            </p:cNvSpPr>
            <p:nvPr/>
          </p:nvSpPr>
          <p:spPr bwMode="auto">
            <a:xfrm flipH="1">
              <a:off x="768" y="3552"/>
              <a:ext cx="480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4879" name="Text Box 63"/>
          <p:cNvSpPr txBox="1">
            <a:spLocks noChangeArrowheads="1"/>
          </p:cNvSpPr>
          <p:nvPr/>
        </p:nvSpPr>
        <p:spPr bwMode="auto">
          <a:xfrm>
            <a:off x="3779838" y="1916113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</a:t>
            </a:r>
          </a:p>
        </p:txBody>
      </p:sp>
      <p:sp>
        <p:nvSpPr>
          <p:cNvPr id="34880" name="Text Box 64"/>
          <p:cNvSpPr txBox="1">
            <a:spLocks noChangeArrowheads="1"/>
          </p:cNvSpPr>
          <p:nvPr/>
        </p:nvSpPr>
        <p:spPr bwMode="auto">
          <a:xfrm>
            <a:off x="5508625" y="63388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2</a:t>
            </a:r>
          </a:p>
        </p:txBody>
      </p:sp>
      <p:sp>
        <p:nvSpPr>
          <p:cNvPr id="34881" name="Text Box 65"/>
          <p:cNvSpPr txBox="1">
            <a:spLocks noChangeArrowheads="1"/>
          </p:cNvSpPr>
          <p:nvPr/>
        </p:nvSpPr>
        <p:spPr bwMode="auto">
          <a:xfrm>
            <a:off x="3563938" y="4797425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3</a:t>
            </a:r>
          </a:p>
        </p:txBody>
      </p:sp>
      <p:grpSp>
        <p:nvGrpSpPr>
          <p:cNvPr id="5" name="Group 81"/>
          <p:cNvGrpSpPr>
            <a:grpSpLocks/>
          </p:cNvGrpSpPr>
          <p:nvPr/>
        </p:nvGrpSpPr>
        <p:grpSpPr bwMode="auto">
          <a:xfrm>
            <a:off x="6804025" y="1916113"/>
            <a:ext cx="2057400" cy="3048000"/>
            <a:chOff x="384" y="287"/>
            <a:chExt cx="1296" cy="1920"/>
          </a:xfrm>
        </p:grpSpPr>
        <p:sp>
          <p:nvSpPr>
            <p:cNvPr id="34891" name="Rectangle 75"/>
            <p:cNvSpPr>
              <a:spLocks noChangeArrowheads="1"/>
            </p:cNvSpPr>
            <p:nvPr/>
          </p:nvSpPr>
          <p:spPr bwMode="auto">
            <a:xfrm rot="16200000" flipH="1">
              <a:off x="791" y="1127"/>
              <a:ext cx="480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92" name="Rectangle 76"/>
            <p:cNvSpPr>
              <a:spLocks noChangeArrowheads="1"/>
            </p:cNvSpPr>
            <p:nvPr/>
          </p:nvSpPr>
          <p:spPr bwMode="auto">
            <a:xfrm rot="16200000" flipH="1">
              <a:off x="791" y="1607"/>
              <a:ext cx="480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93" name="Rectangle 77"/>
            <p:cNvSpPr>
              <a:spLocks noChangeArrowheads="1"/>
            </p:cNvSpPr>
            <p:nvPr/>
          </p:nvSpPr>
          <p:spPr bwMode="auto">
            <a:xfrm rot="16200000" flipH="1">
              <a:off x="791" y="647"/>
              <a:ext cx="480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94" name="Rectangle 78"/>
            <p:cNvSpPr>
              <a:spLocks noChangeArrowheads="1"/>
            </p:cNvSpPr>
            <p:nvPr/>
          </p:nvSpPr>
          <p:spPr bwMode="auto">
            <a:xfrm rot="16200000" flipH="1">
              <a:off x="791" y="167"/>
              <a:ext cx="480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95" name="Rectangle 79"/>
            <p:cNvSpPr>
              <a:spLocks noChangeArrowheads="1"/>
            </p:cNvSpPr>
            <p:nvPr/>
          </p:nvSpPr>
          <p:spPr bwMode="auto">
            <a:xfrm rot="16200000" flipH="1">
              <a:off x="288" y="864"/>
              <a:ext cx="48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96" name="Rectangle 80"/>
            <p:cNvSpPr>
              <a:spLocks noChangeArrowheads="1"/>
            </p:cNvSpPr>
            <p:nvPr/>
          </p:nvSpPr>
          <p:spPr bwMode="auto">
            <a:xfrm rot="16200000" flipH="1">
              <a:off x="1296" y="1344"/>
              <a:ext cx="48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4900" name="Text Box 84"/>
          <p:cNvSpPr txBox="1">
            <a:spLocks noChangeArrowheads="1"/>
          </p:cNvSpPr>
          <p:nvPr/>
        </p:nvSpPr>
        <p:spPr bwMode="auto">
          <a:xfrm>
            <a:off x="6516688" y="198913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4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4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48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4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4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4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4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4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48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4878" grpId="0" animBg="1"/>
      <p:bldP spid="34879" grpId="0"/>
      <p:bldP spid="34880" grpId="0"/>
      <p:bldP spid="349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20699" y="4749800"/>
            <a:ext cx="788670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4000" b="1" i="1" kern="0" baseline="0" dirty="0" smtClean="0">
                <a:solidFill>
                  <a:srgbClr val="005D9C"/>
                </a:solidFill>
              </a:rPr>
              <a:t>Якими геометричними фігурами є грані куба?</a:t>
            </a:r>
            <a:endParaRPr lang="uk-UA" sz="4000" b="1" i="1" kern="0" baseline="0" dirty="0">
              <a:solidFill>
                <a:srgbClr val="005D9C"/>
              </a:solidFill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995613" y="1082675"/>
            <a:ext cx="4992688" cy="3606803"/>
            <a:chOff x="2941" y="440"/>
            <a:chExt cx="3145" cy="2272"/>
          </a:xfrm>
        </p:grpSpPr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3008" y="440"/>
              <a:ext cx="2976" cy="219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4400" b="1" kern="0" baseline="0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Куб – прямокутний паралелепіпед, у якого всі виміри  рівні</a:t>
              </a:r>
              <a:endParaRPr lang="uk-UA" sz="4400" b="1" kern="0" baseline="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 flipV="1">
              <a:off x="2941" y="2710"/>
              <a:ext cx="3145" cy="2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05" name="AutoShape 25" descr="blow_green"/>
          <p:cNvSpPr>
            <a:spLocks noChangeArrowheads="1"/>
          </p:cNvSpPr>
          <p:nvPr/>
        </p:nvSpPr>
        <p:spPr bwMode="auto">
          <a:xfrm>
            <a:off x="611188" y="908050"/>
            <a:ext cx="2057400" cy="2057400"/>
          </a:xfrm>
          <a:prstGeom prst="cube">
            <a:avLst>
              <a:gd name="adj" fmla="val 25000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611188" y="1412875"/>
            <a:ext cx="2063750" cy="1587500"/>
            <a:chOff x="1200" y="1632"/>
            <a:chExt cx="1300" cy="1000"/>
          </a:xfrm>
        </p:grpSpPr>
        <p:sp>
          <p:nvSpPr>
            <p:cNvPr id="20507" name="Freeform 27" descr="chocolate"/>
            <p:cNvSpPr>
              <a:spLocks/>
            </p:cNvSpPr>
            <p:nvPr/>
          </p:nvSpPr>
          <p:spPr bwMode="auto">
            <a:xfrm>
              <a:off x="1200" y="2600"/>
              <a:ext cx="97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972" y="0"/>
                </a:cxn>
              </a:cxnLst>
              <a:rect l="0" t="0" r="r" b="b"/>
              <a:pathLst>
                <a:path w="972" h="4">
                  <a:moveTo>
                    <a:pt x="0" y="4"/>
                  </a:moveTo>
                  <a:lnTo>
                    <a:pt x="972" y="0"/>
                  </a:lnTo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76200" cmpd="sng">
              <a:solidFill>
                <a:srgbClr val="0099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2" name="Freeform 32"/>
            <p:cNvSpPr>
              <a:spLocks/>
            </p:cNvSpPr>
            <p:nvPr/>
          </p:nvSpPr>
          <p:spPr bwMode="auto">
            <a:xfrm>
              <a:off x="2160" y="2264"/>
              <a:ext cx="340" cy="340"/>
            </a:xfrm>
            <a:custGeom>
              <a:avLst/>
              <a:gdLst/>
              <a:ahLst/>
              <a:cxnLst>
                <a:cxn ang="0">
                  <a:pos x="340" y="0"/>
                </a:cxn>
                <a:cxn ang="0">
                  <a:pos x="0" y="340"/>
                </a:cxn>
              </a:cxnLst>
              <a:rect l="0" t="0" r="r" b="b"/>
              <a:pathLst>
                <a:path w="340" h="340">
                  <a:moveTo>
                    <a:pt x="340" y="0"/>
                  </a:moveTo>
                  <a:lnTo>
                    <a:pt x="0" y="340"/>
                  </a:lnTo>
                </a:path>
              </a:pathLst>
            </a:custGeom>
            <a:noFill/>
            <a:ln w="76200" cmpd="sng">
              <a:solidFill>
                <a:srgbClr val="339966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09" name="Freeform 29"/>
            <p:cNvSpPr>
              <a:spLocks/>
            </p:cNvSpPr>
            <p:nvPr/>
          </p:nvSpPr>
          <p:spPr bwMode="auto">
            <a:xfrm>
              <a:off x="2160" y="1632"/>
              <a:ext cx="1" cy="1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00"/>
                </a:cxn>
              </a:cxnLst>
              <a:rect l="0" t="0" r="r" b="b"/>
              <a:pathLst>
                <a:path w="1" h="1000">
                  <a:moveTo>
                    <a:pt x="0" y="0"/>
                  </a:moveTo>
                  <a:lnTo>
                    <a:pt x="0" y="1000"/>
                  </a:lnTo>
                </a:path>
              </a:pathLst>
            </a:custGeom>
            <a:noFill/>
            <a:ln w="76200" cmpd="sng">
              <a:solidFill>
                <a:srgbClr val="0033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 autoUpdateAnimBg="0"/>
      <p:bldP spid="205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18" name="Rectangle 130"/>
          <p:cNvSpPr>
            <a:spLocks noChangeArrowheads="1"/>
          </p:cNvSpPr>
          <p:nvPr/>
        </p:nvSpPr>
        <p:spPr bwMode="auto">
          <a:xfrm>
            <a:off x="2355079" y="566871"/>
            <a:ext cx="5791200" cy="133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180000">
            <a:spAutoFit/>
          </a:bodyPr>
          <a:lstStyle/>
          <a:p>
            <a:r>
              <a:rPr lang="uk-UA" sz="2400" b="1" kern="0" baseline="0" dirty="0" smtClean="0">
                <a:solidFill>
                  <a:srgbClr val="00006E"/>
                </a:solidFill>
              </a:rPr>
              <a:t>Одиниця  вимірювання об’єму – </a:t>
            </a:r>
          </a:p>
          <a:p>
            <a:r>
              <a:rPr lang="uk-UA" sz="2400" b="1" kern="0" baseline="0" dirty="0" smtClean="0">
                <a:solidFill>
                  <a:srgbClr val="00006E"/>
                </a:solidFill>
              </a:rPr>
              <a:t>куб, ребро якого дорівнює </a:t>
            </a:r>
            <a:r>
              <a:rPr lang="uk-UA" sz="2400" b="1" kern="0" baseline="0" dirty="0" smtClean="0">
                <a:solidFill>
                  <a:srgbClr val="FF0000"/>
                </a:solidFill>
              </a:rPr>
              <a:t>1-ці вимірювання довжини</a:t>
            </a:r>
            <a:endParaRPr lang="uk-UA" sz="2400" b="1" kern="0" baseline="0" dirty="0">
              <a:solidFill>
                <a:srgbClr val="FF0000"/>
              </a:solidFill>
            </a:endParaRPr>
          </a:p>
        </p:txBody>
      </p:sp>
      <p:sp>
        <p:nvSpPr>
          <p:cNvPr id="38019" name="AutoShape 131"/>
          <p:cNvSpPr>
            <a:spLocks noChangeArrowheads="1"/>
          </p:cNvSpPr>
          <p:nvPr/>
        </p:nvSpPr>
        <p:spPr bwMode="auto">
          <a:xfrm>
            <a:off x="533400" y="685800"/>
            <a:ext cx="1295400" cy="1303338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022" name="Rectangle 134"/>
          <p:cNvSpPr>
            <a:spLocks noChangeArrowheads="1"/>
          </p:cNvSpPr>
          <p:nvPr/>
        </p:nvSpPr>
        <p:spPr bwMode="auto">
          <a:xfrm>
            <a:off x="1185863" y="4365625"/>
            <a:ext cx="10919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baseline="0" dirty="0"/>
              <a:t>1</a:t>
            </a:r>
            <a:r>
              <a:rPr lang="ru-RU" b="1" baseline="0" dirty="0"/>
              <a:t> </a:t>
            </a:r>
            <a:r>
              <a:rPr lang="ru-RU" b="1" i="1" baseline="0" dirty="0"/>
              <a:t>см</a:t>
            </a:r>
            <a:r>
              <a:rPr lang="ru-RU" b="1" i="1" baseline="30000" dirty="0">
                <a:cs typeface="Times New Roman" pitchFamily="18" charset="0"/>
              </a:rPr>
              <a:t>3</a:t>
            </a:r>
          </a:p>
        </p:txBody>
      </p:sp>
      <p:sp>
        <p:nvSpPr>
          <p:cNvPr id="38023" name="AutoShape 135"/>
          <p:cNvSpPr>
            <a:spLocks noChangeArrowheads="1"/>
          </p:cNvSpPr>
          <p:nvPr/>
        </p:nvSpPr>
        <p:spPr bwMode="auto">
          <a:xfrm>
            <a:off x="322263" y="4437063"/>
            <a:ext cx="609600" cy="606425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020" name="Rectangle 132"/>
          <p:cNvSpPr>
            <a:spLocks noChangeArrowheads="1"/>
          </p:cNvSpPr>
          <p:nvPr/>
        </p:nvSpPr>
        <p:spPr bwMode="auto">
          <a:xfrm>
            <a:off x="989013" y="5424488"/>
            <a:ext cx="12923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baseline="0" dirty="0"/>
              <a:t>1</a:t>
            </a:r>
            <a:r>
              <a:rPr lang="ru-RU" b="1" baseline="0" dirty="0"/>
              <a:t> </a:t>
            </a:r>
            <a:r>
              <a:rPr lang="ru-RU" b="1" i="1" baseline="0" dirty="0">
                <a:cs typeface="Times New Roman" pitchFamily="18" charset="0"/>
              </a:rPr>
              <a:t>м</a:t>
            </a:r>
            <a:r>
              <a:rPr lang="ru-RU" b="1" i="1" baseline="0" dirty="0"/>
              <a:t>м</a:t>
            </a:r>
            <a:r>
              <a:rPr lang="ru-RU" b="1" i="1" baseline="30000" dirty="0">
                <a:cs typeface="Times New Roman" pitchFamily="18" charset="0"/>
              </a:rPr>
              <a:t>3</a:t>
            </a:r>
            <a:r>
              <a:rPr lang="ru-RU" b="1" baseline="0" dirty="0"/>
              <a:t> </a:t>
            </a:r>
          </a:p>
        </p:txBody>
      </p:sp>
      <p:sp>
        <p:nvSpPr>
          <p:cNvPr id="38016" name="AutoShape 128"/>
          <p:cNvSpPr>
            <a:spLocks noChangeArrowheads="1"/>
          </p:cNvSpPr>
          <p:nvPr/>
        </p:nvSpPr>
        <p:spPr bwMode="auto">
          <a:xfrm>
            <a:off x="539750" y="5805488"/>
            <a:ext cx="76200" cy="76200"/>
          </a:xfrm>
          <a:prstGeom prst="cube">
            <a:avLst>
              <a:gd name="adj" fmla="val 25000"/>
            </a:avLst>
          </a:prstGeom>
          <a:solidFill>
            <a:srgbClr val="007C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60"/>
          <p:cNvGrpSpPr>
            <a:grpSpLocks/>
          </p:cNvGrpSpPr>
          <p:nvPr/>
        </p:nvGrpSpPr>
        <p:grpSpPr bwMode="auto">
          <a:xfrm>
            <a:off x="3203575" y="2205038"/>
            <a:ext cx="4105275" cy="4067175"/>
            <a:chOff x="1968" y="1440"/>
            <a:chExt cx="3552" cy="2562"/>
          </a:xfrm>
        </p:grpSpPr>
        <p:sp>
          <p:nvSpPr>
            <p:cNvPr id="38024" name="AutoShape 136"/>
            <p:cNvSpPr>
              <a:spLocks noChangeArrowheads="1"/>
            </p:cNvSpPr>
            <p:nvPr/>
          </p:nvSpPr>
          <p:spPr bwMode="auto">
            <a:xfrm>
              <a:off x="1968" y="1440"/>
              <a:ext cx="3552" cy="2562"/>
            </a:xfrm>
            <a:prstGeom prst="cube">
              <a:avLst>
                <a:gd name="adj" fmla="val 25000"/>
              </a:avLst>
            </a:prstGeom>
            <a:solidFill>
              <a:srgbClr val="66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021" name="Rectangle 133"/>
            <p:cNvSpPr>
              <a:spLocks noChangeArrowheads="1"/>
            </p:cNvSpPr>
            <p:nvPr/>
          </p:nvSpPr>
          <p:spPr bwMode="auto">
            <a:xfrm>
              <a:off x="2623" y="2688"/>
              <a:ext cx="1199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i="1" baseline="0" dirty="0"/>
                <a:t>1</a:t>
              </a:r>
              <a:r>
                <a:rPr lang="ru-RU" sz="3600" b="1" baseline="0" dirty="0"/>
                <a:t> </a:t>
              </a:r>
              <a:r>
                <a:rPr lang="ru-RU" sz="4400" b="1" i="1" baseline="0" dirty="0"/>
                <a:t>дм</a:t>
              </a:r>
              <a:r>
                <a:rPr lang="ru-RU" sz="4400" b="1" i="1" baseline="30000" dirty="0">
                  <a:cs typeface="Times New Roman" pitchFamily="18" charset="0"/>
                </a:rPr>
                <a:t>3</a:t>
              </a:r>
            </a:p>
          </p:txBody>
        </p:sp>
      </p:grpSp>
      <p:grpSp>
        <p:nvGrpSpPr>
          <p:cNvPr id="3" name="Group 158"/>
          <p:cNvGrpSpPr>
            <a:grpSpLocks/>
          </p:cNvGrpSpPr>
          <p:nvPr/>
        </p:nvGrpSpPr>
        <p:grpSpPr bwMode="auto">
          <a:xfrm>
            <a:off x="431800" y="3387725"/>
            <a:ext cx="1489075" cy="584200"/>
            <a:chOff x="576" y="3120"/>
            <a:chExt cx="938" cy="368"/>
          </a:xfrm>
        </p:grpSpPr>
        <p:sp>
          <p:nvSpPr>
            <p:cNvPr id="38042" name="Rectangle 154"/>
            <p:cNvSpPr>
              <a:spLocks noChangeArrowheads="1"/>
            </p:cNvSpPr>
            <p:nvPr/>
          </p:nvSpPr>
          <p:spPr bwMode="auto">
            <a:xfrm>
              <a:off x="912" y="3120"/>
              <a:ext cx="60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i="1" baseline="0" dirty="0"/>
                <a:t>1</a:t>
              </a:r>
              <a:r>
                <a:rPr lang="ru-RU" b="1" baseline="0" dirty="0"/>
                <a:t> </a:t>
              </a:r>
              <a:r>
                <a:rPr lang="ru-RU" b="1" i="1" baseline="0" dirty="0"/>
                <a:t>см</a:t>
              </a:r>
              <a:endParaRPr lang="ru-RU" b="1" i="1" baseline="0" dirty="0">
                <a:cs typeface="Times New Roman" pitchFamily="18" charset="0"/>
              </a:endParaRPr>
            </a:p>
          </p:txBody>
        </p:sp>
        <p:grpSp>
          <p:nvGrpSpPr>
            <p:cNvPr id="4" name="Group 157"/>
            <p:cNvGrpSpPr>
              <a:grpSpLocks/>
            </p:cNvGrpSpPr>
            <p:nvPr/>
          </p:nvGrpSpPr>
          <p:grpSpPr bwMode="auto">
            <a:xfrm>
              <a:off x="576" y="3360"/>
              <a:ext cx="288" cy="96"/>
              <a:chOff x="576" y="3360"/>
              <a:chExt cx="288" cy="96"/>
            </a:xfrm>
          </p:grpSpPr>
          <p:sp>
            <p:nvSpPr>
              <p:cNvPr id="38041" name="Line 153"/>
              <p:cNvSpPr>
                <a:spLocks noChangeShapeType="1"/>
              </p:cNvSpPr>
              <p:nvPr/>
            </p:nvSpPr>
            <p:spPr bwMode="auto">
              <a:xfrm>
                <a:off x="576" y="3408"/>
                <a:ext cx="2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043" name="Line 155"/>
              <p:cNvSpPr>
                <a:spLocks noChangeShapeType="1"/>
              </p:cNvSpPr>
              <p:nvPr/>
            </p:nvSpPr>
            <p:spPr bwMode="auto">
              <a:xfrm>
                <a:off x="576" y="33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044" name="Line 156"/>
              <p:cNvSpPr>
                <a:spLocks noChangeShapeType="1"/>
              </p:cNvSpPr>
              <p:nvPr/>
            </p:nvSpPr>
            <p:spPr bwMode="auto">
              <a:xfrm>
                <a:off x="864" y="33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" name="Group 164"/>
          <p:cNvGrpSpPr>
            <a:grpSpLocks/>
          </p:cNvGrpSpPr>
          <p:nvPr/>
        </p:nvGrpSpPr>
        <p:grpSpPr bwMode="auto">
          <a:xfrm>
            <a:off x="900113" y="908050"/>
            <a:ext cx="1296987" cy="1527175"/>
            <a:chOff x="567" y="572"/>
            <a:chExt cx="817" cy="962"/>
          </a:xfrm>
        </p:grpSpPr>
        <p:sp>
          <p:nvSpPr>
            <p:cNvPr id="38049" name="Rectangle 161"/>
            <p:cNvSpPr>
              <a:spLocks noChangeArrowheads="1"/>
            </p:cNvSpPr>
            <p:nvPr/>
          </p:nvSpPr>
          <p:spPr bwMode="auto">
            <a:xfrm>
              <a:off x="567" y="1207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38050" name="Rectangle 162"/>
            <p:cNvSpPr>
              <a:spLocks noChangeArrowheads="1"/>
            </p:cNvSpPr>
            <p:nvPr/>
          </p:nvSpPr>
          <p:spPr bwMode="auto">
            <a:xfrm>
              <a:off x="1020" y="1026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38051" name="Rectangle 163"/>
            <p:cNvSpPr>
              <a:spLocks noChangeArrowheads="1"/>
            </p:cNvSpPr>
            <p:nvPr/>
          </p:nvSpPr>
          <p:spPr bwMode="auto">
            <a:xfrm>
              <a:off x="1156" y="572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38054" name="Text Box 166"/>
          <p:cNvSpPr txBox="1">
            <a:spLocks noChangeArrowheads="1"/>
          </p:cNvSpPr>
          <p:nvPr/>
        </p:nvSpPr>
        <p:spPr bwMode="auto">
          <a:xfrm>
            <a:off x="1619250" y="2349500"/>
            <a:ext cx="1439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8055" name="Rectangle 167"/>
          <p:cNvSpPr>
            <a:spLocks noChangeArrowheads="1"/>
          </p:cNvSpPr>
          <p:nvPr/>
        </p:nvSpPr>
        <p:spPr bwMode="auto">
          <a:xfrm>
            <a:off x="682625" y="2493963"/>
            <a:ext cx="2078646" cy="781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180000">
            <a:spAutoFit/>
          </a:bodyPr>
          <a:lstStyle/>
          <a:p>
            <a:r>
              <a:rPr lang="en-US" sz="3600" b="1" i="1" baseline="0" dirty="0">
                <a:solidFill>
                  <a:srgbClr val="00196A"/>
                </a:solidFill>
              </a:rPr>
              <a:t>V</a:t>
            </a:r>
            <a:r>
              <a:rPr lang="ru-RU" sz="3600" b="1" i="1" baseline="0" dirty="0">
                <a:solidFill>
                  <a:srgbClr val="00196A"/>
                </a:solidFill>
              </a:rPr>
              <a:t> = </a:t>
            </a:r>
            <a:r>
              <a:rPr lang="ru-RU" sz="3600" b="1" i="1" baseline="0" dirty="0">
                <a:solidFill>
                  <a:srgbClr val="CC3300"/>
                </a:solidFill>
              </a:rPr>
              <a:t>1</a:t>
            </a:r>
            <a:r>
              <a:rPr lang="ru-RU" sz="3600" b="1" baseline="0" dirty="0">
                <a:solidFill>
                  <a:srgbClr val="00196A"/>
                </a:solidFill>
              </a:rPr>
              <a:t> </a:t>
            </a:r>
            <a:r>
              <a:rPr lang="uk-UA" sz="3600" b="1" baseline="0" dirty="0" smtClean="0">
                <a:solidFill>
                  <a:srgbClr val="00196A"/>
                </a:solidFill>
              </a:rPr>
              <a:t>од </a:t>
            </a:r>
            <a:r>
              <a:rPr lang="ru-RU" sz="4400" b="1" i="1" baseline="30000" dirty="0" smtClean="0">
                <a:solidFill>
                  <a:srgbClr val="00196A"/>
                </a:solidFill>
                <a:cs typeface="Times New Roman" pitchFamily="18" charset="0"/>
              </a:rPr>
              <a:t>3</a:t>
            </a:r>
            <a:endParaRPr lang="ru-RU" sz="4400" b="1" i="1" baseline="30000" dirty="0">
              <a:solidFill>
                <a:srgbClr val="00196A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8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8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8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8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8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8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8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8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8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8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8" grpId="0"/>
      <p:bldP spid="38019" grpId="0" animBg="1"/>
      <p:bldP spid="38022" grpId="0"/>
      <p:bldP spid="38023" grpId="0" animBg="1"/>
      <p:bldP spid="38020" grpId="0"/>
      <p:bldP spid="38016" grpId="0" animBg="1"/>
      <p:bldP spid="38055" grpId="0"/>
      <p:bldP spid="3805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806950" y="2057400"/>
            <a:ext cx="3263900" cy="2279650"/>
            <a:chOff x="484" y="2400"/>
            <a:chExt cx="2056" cy="1436"/>
          </a:xfrm>
        </p:grpSpPr>
        <p:sp>
          <p:nvSpPr>
            <p:cNvPr id="38915" name="Freeform 3"/>
            <p:cNvSpPr>
              <a:spLocks/>
            </p:cNvSpPr>
            <p:nvPr/>
          </p:nvSpPr>
          <p:spPr bwMode="auto">
            <a:xfrm>
              <a:off x="872" y="3428"/>
              <a:ext cx="1668" cy="8"/>
            </a:xfrm>
            <a:custGeom>
              <a:avLst/>
              <a:gdLst/>
              <a:ahLst/>
              <a:cxnLst>
                <a:cxn ang="0">
                  <a:pos x="1668" y="0"/>
                </a:cxn>
                <a:cxn ang="0">
                  <a:pos x="0" y="8"/>
                </a:cxn>
              </a:cxnLst>
              <a:rect l="0" t="0" r="r" b="b"/>
              <a:pathLst>
                <a:path w="1668" h="8">
                  <a:moveTo>
                    <a:pt x="1668" y="0"/>
                  </a:moveTo>
                  <a:lnTo>
                    <a:pt x="0" y="8"/>
                  </a:lnTo>
                </a:path>
              </a:pathLst>
            </a:custGeom>
            <a:noFill/>
            <a:ln w="28575" cap="rnd" cmpd="sng">
              <a:solidFill>
                <a:srgbClr val="003366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16" name="Freeform 4"/>
            <p:cNvSpPr>
              <a:spLocks/>
            </p:cNvSpPr>
            <p:nvPr/>
          </p:nvSpPr>
          <p:spPr bwMode="auto">
            <a:xfrm>
              <a:off x="868" y="2400"/>
              <a:ext cx="4" cy="10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040"/>
                </a:cxn>
              </a:cxnLst>
              <a:rect l="0" t="0" r="r" b="b"/>
              <a:pathLst>
                <a:path w="4" h="1040">
                  <a:moveTo>
                    <a:pt x="0" y="0"/>
                  </a:moveTo>
                  <a:lnTo>
                    <a:pt x="4" y="1040"/>
                  </a:lnTo>
                </a:path>
              </a:pathLst>
            </a:custGeom>
            <a:noFill/>
            <a:ln w="28575" cap="rnd" cmpd="sng">
              <a:solidFill>
                <a:srgbClr val="003366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17" name="Freeform 5"/>
            <p:cNvSpPr>
              <a:spLocks/>
            </p:cNvSpPr>
            <p:nvPr/>
          </p:nvSpPr>
          <p:spPr bwMode="auto">
            <a:xfrm>
              <a:off x="484" y="3432"/>
              <a:ext cx="396" cy="404"/>
            </a:xfrm>
            <a:custGeom>
              <a:avLst/>
              <a:gdLst/>
              <a:ahLst/>
              <a:cxnLst>
                <a:cxn ang="0">
                  <a:pos x="0" y="404"/>
                </a:cxn>
                <a:cxn ang="0">
                  <a:pos x="396" y="0"/>
                </a:cxn>
              </a:cxnLst>
              <a:rect l="0" t="0" r="r" b="b"/>
              <a:pathLst>
                <a:path w="396" h="404">
                  <a:moveTo>
                    <a:pt x="0" y="404"/>
                  </a:moveTo>
                  <a:lnTo>
                    <a:pt x="396" y="0"/>
                  </a:lnTo>
                </a:path>
              </a:pathLst>
            </a:custGeom>
            <a:noFill/>
            <a:ln w="28575" cap="rnd" cmpd="sng">
              <a:solidFill>
                <a:srgbClr val="003366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8918" name="WordArt 6"/>
          <p:cNvSpPr>
            <a:spLocks noChangeArrowheads="1" noChangeShapeType="1" noTextEdit="1"/>
          </p:cNvSpPr>
          <p:nvPr/>
        </p:nvSpPr>
        <p:spPr bwMode="auto">
          <a:xfrm>
            <a:off x="4495800" y="533400"/>
            <a:ext cx="3657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uk-UA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Об’єм</a:t>
            </a:r>
            <a:endParaRPr lang="uk-UA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5257800" y="31242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5105400" y="32766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4953000" y="34290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5791200" y="31242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5638800" y="32766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4" name="AutoShape 12"/>
          <p:cNvSpPr>
            <a:spLocks noChangeArrowheads="1"/>
          </p:cNvSpPr>
          <p:nvPr/>
        </p:nvSpPr>
        <p:spPr bwMode="auto">
          <a:xfrm>
            <a:off x="5486400" y="34290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5" name="AutoShape 13"/>
          <p:cNvSpPr>
            <a:spLocks noChangeArrowheads="1"/>
          </p:cNvSpPr>
          <p:nvPr/>
        </p:nvSpPr>
        <p:spPr bwMode="auto">
          <a:xfrm>
            <a:off x="6324600" y="31242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6" name="AutoShape 14"/>
          <p:cNvSpPr>
            <a:spLocks noChangeArrowheads="1"/>
          </p:cNvSpPr>
          <p:nvPr/>
        </p:nvSpPr>
        <p:spPr bwMode="auto">
          <a:xfrm>
            <a:off x="6172200" y="32766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7" name="AutoShape 15"/>
          <p:cNvSpPr>
            <a:spLocks noChangeArrowheads="1"/>
          </p:cNvSpPr>
          <p:nvPr/>
        </p:nvSpPr>
        <p:spPr bwMode="auto">
          <a:xfrm>
            <a:off x="6019800" y="34290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8" name="AutoShape 16"/>
          <p:cNvSpPr>
            <a:spLocks noChangeArrowheads="1"/>
          </p:cNvSpPr>
          <p:nvPr/>
        </p:nvSpPr>
        <p:spPr bwMode="auto">
          <a:xfrm>
            <a:off x="6858000" y="31242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9" name="AutoShape 17"/>
          <p:cNvSpPr>
            <a:spLocks noChangeArrowheads="1"/>
          </p:cNvSpPr>
          <p:nvPr/>
        </p:nvSpPr>
        <p:spPr bwMode="auto">
          <a:xfrm>
            <a:off x="6705600" y="32766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30" name="AutoShape 18"/>
          <p:cNvSpPr>
            <a:spLocks noChangeArrowheads="1"/>
          </p:cNvSpPr>
          <p:nvPr/>
        </p:nvSpPr>
        <p:spPr bwMode="auto">
          <a:xfrm>
            <a:off x="6553200" y="34290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730750" y="2057400"/>
            <a:ext cx="4198938" cy="2971800"/>
            <a:chOff x="2684" y="1632"/>
            <a:chExt cx="2645" cy="1872"/>
          </a:xfrm>
        </p:grpSpPr>
        <p:sp>
          <p:nvSpPr>
            <p:cNvPr id="38932" name="Freeform 20"/>
            <p:cNvSpPr>
              <a:spLocks/>
            </p:cNvSpPr>
            <p:nvPr/>
          </p:nvSpPr>
          <p:spPr bwMode="auto">
            <a:xfrm>
              <a:off x="4752" y="1632"/>
              <a:ext cx="3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4" y="0"/>
                </a:cxn>
              </a:cxnLst>
              <a:rect l="0" t="0" r="r" b="b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33" name="Freeform 21"/>
            <p:cNvSpPr>
              <a:spLocks/>
            </p:cNvSpPr>
            <p:nvPr/>
          </p:nvSpPr>
          <p:spPr bwMode="auto">
            <a:xfrm>
              <a:off x="4756" y="2676"/>
              <a:ext cx="2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4" y="0"/>
                </a:cxn>
              </a:cxnLst>
              <a:rect l="0" t="0" r="r" b="b"/>
              <a:pathLst>
                <a:path w="284" h="1">
                  <a:moveTo>
                    <a:pt x="0" y="0"/>
                  </a:moveTo>
                  <a:lnTo>
                    <a:pt x="28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34" name="Freeform 22"/>
            <p:cNvSpPr>
              <a:spLocks/>
            </p:cNvSpPr>
            <p:nvPr/>
          </p:nvSpPr>
          <p:spPr bwMode="auto">
            <a:xfrm>
              <a:off x="5000" y="1632"/>
              <a:ext cx="1" cy="10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44"/>
                </a:cxn>
              </a:cxnLst>
              <a:rect l="0" t="0" r="r" b="b"/>
              <a:pathLst>
                <a:path w="1" h="1044">
                  <a:moveTo>
                    <a:pt x="0" y="0"/>
                  </a:moveTo>
                  <a:lnTo>
                    <a:pt x="0" y="1044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35" name="Freeform 23"/>
            <p:cNvSpPr>
              <a:spLocks/>
            </p:cNvSpPr>
            <p:nvPr/>
          </p:nvSpPr>
          <p:spPr bwMode="auto">
            <a:xfrm>
              <a:off x="4348" y="3072"/>
              <a:ext cx="30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0" y="0"/>
                </a:cxn>
              </a:cxnLst>
              <a:rect l="0" t="0" r="r" b="b"/>
              <a:pathLst>
                <a:path w="300" h="1">
                  <a:moveTo>
                    <a:pt x="0" y="0"/>
                  </a:moveTo>
                  <a:lnTo>
                    <a:pt x="30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36" name="Freeform 24"/>
            <p:cNvSpPr>
              <a:spLocks/>
            </p:cNvSpPr>
            <p:nvPr/>
          </p:nvSpPr>
          <p:spPr bwMode="auto">
            <a:xfrm>
              <a:off x="4544" y="2676"/>
              <a:ext cx="400" cy="396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396"/>
                </a:cxn>
              </a:cxnLst>
              <a:rect l="0" t="0" r="r" b="b"/>
              <a:pathLst>
                <a:path w="400" h="396">
                  <a:moveTo>
                    <a:pt x="400" y="0"/>
                  </a:moveTo>
                  <a:lnTo>
                    <a:pt x="0" y="396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37" name="Text Box 25"/>
            <p:cNvSpPr txBox="1">
              <a:spLocks noChangeArrowheads="1"/>
            </p:cNvSpPr>
            <p:nvPr/>
          </p:nvSpPr>
          <p:spPr bwMode="auto">
            <a:xfrm rot="16200000">
              <a:off x="5054" y="2013"/>
              <a:ext cx="14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3600" b="1" i="1" baseline="0" dirty="0" smtClean="0">
                  <a:solidFill>
                    <a:schemeClr val="accent2"/>
                  </a:solidFill>
                </a:rPr>
                <a:t>с</a:t>
              </a:r>
              <a:endParaRPr lang="ru-RU" sz="3600" b="1" i="1" baseline="0" dirty="0">
                <a:solidFill>
                  <a:schemeClr val="accent2"/>
                </a:solidFill>
              </a:endParaRPr>
            </a:p>
          </p:txBody>
        </p:sp>
        <p:sp>
          <p:nvSpPr>
            <p:cNvPr id="38938" name="Text Box 26"/>
            <p:cNvSpPr txBox="1">
              <a:spLocks noChangeArrowheads="1"/>
            </p:cNvSpPr>
            <p:nvPr/>
          </p:nvSpPr>
          <p:spPr bwMode="auto">
            <a:xfrm>
              <a:off x="4799" y="2711"/>
              <a:ext cx="19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600" b="1" i="1" baseline="0" dirty="0">
                  <a:solidFill>
                    <a:schemeClr val="accent2"/>
                  </a:solidFill>
                </a:rPr>
                <a:t>b</a:t>
              </a:r>
              <a:endParaRPr lang="ru-RU" sz="3600" b="1" i="1" baseline="0" dirty="0">
                <a:solidFill>
                  <a:schemeClr val="accent2"/>
                </a:solidFill>
              </a:endParaRPr>
            </a:p>
          </p:txBody>
        </p:sp>
        <p:sp>
          <p:nvSpPr>
            <p:cNvPr id="38939" name="Freeform 27"/>
            <p:cNvSpPr>
              <a:spLocks/>
            </p:cNvSpPr>
            <p:nvPr/>
          </p:nvSpPr>
          <p:spPr bwMode="auto">
            <a:xfrm>
              <a:off x="4348" y="3080"/>
              <a:ext cx="1" cy="2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2"/>
                </a:cxn>
              </a:cxnLst>
              <a:rect l="0" t="0" r="r" b="b"/>
              <a:pathLst>
                <a:path w="1" h="252">
                  <a:moveTo>
                    <a:pt x="0" y="0"/>
                  </a:moveTo>
                  <a:lnTo>
                    <a:pt x="0" y="25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40" name="Freeform 28"/>
            <p:cNvSpPr>
              <a:spLocks/>
            </p:cNvSpPr>
            <p:nvPr/>
          </p:nvSpPr>
          <p:spPr bwMode="auto">
            <a:xfrm>
              <a:off x="2684" y="3068"/>
              <a:ext cx="1" cy="2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64"/>
                </a:cxn>
              </a:cxnLst>
              <a:rect l="0" t="0" r="r" b="b"/>
              <a:pathLst>
                <a:path w="1" h="264">
                  <a:moveTo>
                    <a:pt x="0" y="0"/>
                  </a:moveTo>
                  <a:lnTo>
                    <a:pt x="0" y="2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41" name="Freeform 29"/>
            <p:cNvSpPr>
              <a:spLocks/>
            </p:cNvSpPr>
            <p:nvPr/>
          </p:nvSpPr>
          <p:spPr bwMode="auto">
            <a:xfrm>
              <a:off x="2692" y="3214"/>
              <a:ext cx="165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52" y="2"/>
                </a:cxn>
              </a:cxnLst>
              <a:rect l="0" t="0" r="r" b="b"/>
              <a:pathLst>
                <a:path w="1652" h="2">
                  <a:moveTo>
                    <a:pt x="0" y="0"/>
                  </a:moveTo>
                  <a:lnTo>
                    <a:pt x="1652" y="2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42" name="Text Box 30"/>
            <p:cNvSpPr txBox="1">
              <a:spLocks noChangeArrowheads="1"/>
            </p:cNvSpPr>
            <p:nvPr/>
          </p:nvSpPr>
          <p:spPr bwMode="auto">
            <a:xfrm>
              <a:off x="3264" y="3100"/>
              <a:ext cx="43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3600" b="1" i="1" baseline="0" dirty="0" err="1">
                  <a:solidFill>
                    <a:schemeClr val="accent2"/>
                  </a:solidFill>
                </a:rPr>
                <a:t>a</a:t>
              </a:r>
              <a:endParaRPr lang="ru-RU" sz="3600" b="1" i="1" baseline="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457200" y="3249613"/>
            <a:ext cx="29354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baseline="0" dirty="0"/>
              <a:t>4 </a:t>
            </a:r>
            <a:r>
              <a:rPr lang="en-US" b="1" baseline="0" dirty="0"/>
              <a:t>x</a:t>
            </a:r>
            <a:r>
              <a:rPr lang="ru-RU" b="1" baseline="0" dirty="0"/>
              <a:t> 5 </a:t>
            </a:r>
            <a:r>
              <a:rPr lang="en-US" b="1" baseline="0" dirty="0"/>
              <a:t>=</a:t>
            </a:r>
            <a:r>
              <a:rPr lang="ru-RU" b="1" baseline="0" dirty="0"/>
              <a:t> </a:t>
            </a:r>
            <a:r>
              <a:rPr lang="en-US" b="1" baseline="0" dirty="0"/>
              <a:t>2</a:t>
            </a:r>
            <a:r>
              <a:rPr lang="ru-RU" b="1" baseline="0" dirty="0"/>
              <a:t>0</a:t>
            </a:r>
            <a:r>
              <a:rPr lang="en-US" b="1" baseline="0" dirty="0"/>
              <a:t> (</a:t>
            </a:r>
            <a:r>
              <a:rPr lang="ru-RU" b="1" i="1" baseline="0" dirty="0"/>
              <a:t>см</a:t>
            </a:r>
            <a:r>
              <a:rPr lang="ru-RU" sz="4000" b="1" i="1" baseline="50000" dirty="0">
                <a:cs typeface="Times New Roman" pitchFamily="18" charset="0"/>
              </a:rPr>
              <a:t>3</a:t>
            </a:r>
            <a:r>
              <a:rPr lang="ru-RU" b="1" baseline="0" dirty="0"/>
              <a:t>)</a:t>
            </a:r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457200" y="4697413"/>
            <a:ext cx="4038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baseline="0" dirty="0"/>
              <a:t>4 </a:t>
            </a:r>
            <a:r>
              <a:rPr lang="en-US" b="1" baseline="0" dirty="0"/>
              <a:t>x</a:t>
            </a:r>
            <a:r>
              <a:rPr lang="ru-RU" b="1" baseline="0" dirty="0"/>
              <a:t> 5 </a:t>
            </a:r>
            <a:r>
              <a:rPr lang="en-US" b="1" baseline="0" dirty="0"/>
              <a:t>=</a:t>
            </a:r>
            <a:r>
              <a:rPr lang="ru-RU" b="1" baseline="0" dirty="0"/>
              <a:t> </a:t>
            </a:r>
            <a:r>
              <a:rPr lang="en-US" b="1" baseline="0" dirty="0"/>
              <a:t>2</a:t>
            </a:r>
            <a:r>
              <a:rPr lang="ru-RU" b="1" baseline="0" dirty="0"/>
              <a:t>0 (</a:t>
            </a:r>
            <a:r>
              <a:rPr lang="ru-RU" b="1" i="1" baseline="0" dirty="0"/>
              <a:t>см</a:t>
            </a:r>
            <a:r>
              <a:rPr lang="ru-RU" sz="4000" b="1" i="1" baseline="50000" dirty="0">
                <a:cs typeface="Times New Roman" pitchFamily="18" charset="0"/>
              </a:rPr>
              <a:t>3</a:t>
            </a:r>
            <a:r>
              <a:rPr lang="ru-RU" b="1" baseline="0" dirty="0"/>
              <a:t>)</a:t>
            </a:r>
          </a:p>
        </p:txBody>
      </p:sp>
      <p:sp>
        <p:nvSpPr>
          <p:cNvPr id="38946" name="Rectangle 34"/>
          <p:cNvSpPr>
            <a:spLocks noChangeArrowheads="1"/>
          </p:cNvSpPr>
          <p:nvPr/>
        </p:nvSpPr>
        <p:spPr bwMode="auto">
          <a:xfrm>
            <a:off x="457200" y="1223963"/>
            <a:ext cx="3810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uk-UA" b="1" i="1" u="sng" baseline="0" dirty="0" smtClean="0">
                <a:solidFill>
                  <a:srgbClr val="0038EC"/>
                </a:solidFill>
              </a:rPr>
              <a:t>1 шар :</a:t>
            </a:r>
          </a:p>
          <a:p>
            <a:pPr algn="l"/>
            <a:r>
              <a:rPr lang="ru-RU" b="1" kern="0" baseline="0" dirty="0" smtClean="0"/>
              <a:t>4 </a:t>
            </a:r>
            <a:r>
              <a:rPr lang="en-US" b="1" kern="0" baseline="0" dirty="0"/>
              <a:t>x</a:t>
            </a:r>
            <a:r>
              <a:rPr lang="ru-RU" b="1" kern="0" baseline="0" dirty="0"/>
              <a:t> 5 </a:t>
            </a:r>
            <a:r>
              <a:rPr lang="en-US" b="1" kern="0" baseline="0" dirty="0"/>
              <a:t>=</a:t>
            </a:r>
            <a:r>
              <a:rPr lang="ru-RU" b="1" kern="0" baseline="0" dirty="0"/>
              <a:t> 20 ( </a:t>
            </a:r>
            <a:r>
              <a:rPr lang="ru-RU" b="1" i="1" kern="0" baseline="0" dirty="0"/>
              <a:t>см</a:t>
            </a:r>
            <a:r>
              <a:rPr lang="ru-RU" sz="4000" b="1" i="1" kern="0" baseline="50000" dirty="0">
                <a:cs typeface="Times New Roman" pitchFamily="18" charset="0"/>
              </a:rPr>
              <a:t>3</a:t>
            </a:r>
            <a:r>
              <a:rPr lang="ru-RU" b="1" kern="0" baseline="0" dirty="0" smtClean="0"/>
              <a:t>)</a:t>
            </a:r>
            <a:endParaRPr lang="ru-RU" sz="3600" b="1" u="sng" dirty="0">
              <a:solidFill>
                <a:srgbClr val="3366FF"/>
              </a:solidFill>
            </a:endParaRPr>
          </a:p>
        </p:txBody>
      </p:sp>
      <p:sp>
        <p:nvSpPr>
          <p:cNvPr id="38947" name="Rectangle 35"/>
          <p:cNvSpPr>
            <a:spLocks noChangeArrowheads="1"/>
          </p:cNvSpPr>
          <p:nvPr/>
        </p:nvSpPr>
        <p:spPr bwMode="auto">
          <a:xfrm>
            <a:off x="457200" y="2443163"/>
            <a:ext cx="1723549" cy="781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180000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600" b="1" i="1" u="sng" baseline="0" dirty="0" smtClean="0">
                <a:solidFill>
                  <a:srgbClr val="27279B"/>
                </a:solidFill>
              </a:rPr>
              <a:t>2 шар </a:t>
            </a:r>
            <a:r>
              <a:rPr lang="ru-RU" sz="3600" b="1" i="1" u="sng" baseline="0" dirty="0" smtClean="0">
                <a:solidFill>
                  <a:srgbClr val="27279B"/>
                </a:solidFill>
              </a:rPr>
              <a:t>?</a:t>
            </a:r>
            <a:endParaRPr lang="ru-RU" sz="3600" b="1" i="1" u="sng" baseline="0" dirty="0">
              <a:solidFill>
                <a:srgbClr val="27279B"/>
              </a:solidFill>
            </a:endParaRPr>
          </a:p>
        </p:txBody>
      </p:sp>
      <p:sp>
        <p:nvSpPr>
          <p:cNvPr id="38948" name="Rectangle 36"/>
          <p:cNvSpPr>
            <a:spLocks noChangeArrowheads="1"/>
          </p:cNvSpPr>
          <p:nvPr/>
        </p:nvSpPr>
        <p:spPr bwMode="auto">
          <a:xfrm>
            <a:off x="457200" y="3967163"/>
            <a:ext cx="1723549" cy="818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216000">
            <a:spAutoFit/>
          </a:bodyPr>
          <a:lstStyle/>
          <a:p>
            <a:r>
              <a:rPr lang="ru-RU" sz="3600" b="1" i="1" u="sng" baseline="0" dirty="0">
                <a:solidFill>
                  <a:srgbClr val="005472"/>
                </a:solidFill>
              </a:rPr>
              <a:t>3 </a:t>
            </a:r>
            <a:r>
              <a:rPr lang="uk-UA" sz="3600" b="1" i="1" u="sng" baseline="0" dirty="0" smtClean="0">
                <a:solidFill>
                  <a:srgbClr val="005472"/>
                </a:solidFill>
              </a:rPr>
              <a:t>шар </a:t>
            </a:r>
            <a:r>
              <a:rPr lang="ru-RU" sz="3600" b="1" i="1" u="sng" baseline="0" dirty="0" smtClean="0">
                <a:solidFill>
                  <a:srgbClr val="005472"/>
                </a:solidFill>
              </a:rPr>
              <a:t>?</a:t>
            </a:r>
            <a:endParaRPr lang="ru-RU" sz="3600" b="1" i="1" u="sng" baseline="0" dirty="0">
              <a:solidFill>
                <a:srgbClr val="005472"/>
              </a:solidFill>
            </a:endParaRPr>
          </a:p>
        </p:txBody>
      </p:sp>
      <p:sp>
        <p:nvSpPr>
          <p:cNvPr id="38949" name="Rectangle 37"/>
          <p:cNvSpPr>
            <a:spLocks noChangeArrowheads="1"/>
          </p:cNvSpPr>
          <p:nvPr/>
        </p:nvSpPr>
        <p:spPr bwMode="auto">
          <a:xfrm>
            <a:off x="457200" y="5414963"/>
            <a:ext cx="3858426" cy="1149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144000">
            <a:spAutoFit/>
          </a:bodyPr>
          <a:lstStyle/>
          <a:p>
            <a:pPr algn="l">
              <a:lnSpc>
                <a:spcPct val="70000"/>
              </a:lnSpc>
            </a:pPr>
            <a:r>
              <a:rPr lang="uk-UA" b="1" i="1" u="sng" baseline="0" dirty="0" smtClean="0">
                <a:solidFill>
                  <a:srgbClr val="004E4C"/>
                </a:solidFill>
              </a:rPr>
              <a:t>Усього</a:t>
            </a:r>
            <a:r>
              <a:rPr lang="ru-RU" b="1" i="1" u="sng" baseline="0" dirty="0" smtClean="0">
                <a:solidFill>
                  <a:srgbClr val="004E4C"/>
                </a:solidFill>
              </a:rPr>
              <a:t>:</a:t>
            </a:r>
            <a:endParaRPr lang="ru-RU" b="1" i="1" u="sng" baseline="0" dirty="0">
              <a:solidFill>
                <a:srgbClr val="004E4C"/>
              </a:solidFill>
            </a:endParaRPr>
          </a:p>
          <a:p>
            <a:pPr algn="l">
              <a:lnSpc>
                <a:spcPct val="60000"/>
              </a:lnSpc>
            </a:pPr>
            <a:r>
              <a:rPr lang="ru-RU" b="1" baseline="0" dirty="0"/>
              <a:t>                               </a:t>
            </a:r>
            <a:r>
              <a:rPr lang="en-US" baseline="0" dirty="0" smtClean="0"/>
              <a:t>    </a:t>
            </a:r>
            <a:r>
              <a:rPr lang="ru-RU" b="1" baseline="0" dirty="0"/>
              <a:t>4 </a:t>
            </a:r>
            <a:r>
              <a:rPr lang="en-US" b="1" baseline="0" dirty="0"/>
              <a:t>x</a:t>
            </a:r>
            <a:r>
              <a:rPr lang="ru-RU" b="1" baseline="0" dirty="0"/>
              <a:t> 5 </a:t>
            </a:r>
            <a:r>
              <a:rPr lang="en-US" b="1" baseline="0" dirty="0"/>
              <a:t>x</a:t>
            </a:r>
            <a:r>
              <a:rPr lang="ru-RU" b="1" baseline="0" dirty="0"/>
              <a:t> </a:t>
            </a:r>
            <a:r>
              <a:rPr lang="en-US" b="1" baseline="0" dirty="0"/>
              <a:t>3</a:t>
            </a:r>
            <a:r>
              <a:rPr lang="ru-RU" b="1" baseline="0" dirty="0"/>
              <a:t> </a:t>
            </a:r>
            <a:r>
              <a:rPr lang="en-US" b="1" baseline="0" dirty="0"/>
              <a:t>=</a:t>
            </a:r>
            <a:r>
              <a:rPr lang="ru-RU" b="1" baseline="0" dirty="0"/>
              <a:t> </a:t>
            </a:r>
            <a:r>
              <a:rPr lang="en-US" b="1" baseline="0" dirty="0"/>
              <a:t>6</a:t>
            </a:r>
            <a:r>
              <a:rPr lang="ru-RU" b="1" baseline="0" dirty="0"/>
              <a:t>0 </a:t>
            </a:r>
            <a:r>
              <a:rPr lang="en-US" b="1" baseline="0" dirty="0"/>
              <a:t>(</a:t>
            </a:r>
            <a:r>
              <a:rPr lang="ru-RU" b="1" i="1" baseline="0" dirty="0"/>
              <a:t>см</a:t>
            </a:r>
            <a:r>
              <a:rPr lang="ru-RU" sz="4000" b="1" i="1" baseline="50000" dirty="0">
                <a:cs typeface="Times New Roman" pitchFamily="18" charset="0"/>
              </a:rPr>
              <a:t>3</a:t>
            </a:r>
            <a:r>
              <a:rPr lang="ru-RU" b="1" baseline="0" dirty="0"/>
              <a:t>)</a:t>
            </a:r>
          </a:p>
        </p:txBody>
      </p:sp>
      <p:sp>
        <p:nvSpPr>
          <p:cNvPr id="38955" name="AutoShape 43"/>
          <p:cNvSpPr>
            <a:spLocks noChangeArrowheads="1"/>
          </p:cNvSpPr>
          <p:nvPr/>
        </p:nvSpPr>
        <p:spPr bwMode="auto">
          <a:xfrm>
            <a:off x="7391400" y="31242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56" name="AutoShape 44"/>
          <p:cNvSpPr>
            <a:spLocks noChangeArrowheads="1"/>
          </p:cNvSpPr>
          <p:nvPr/>
        </p:nvSpPr>
        <p:spPr bwMode="auto">
          <a:xfrm>
            <a:off x="7239000" y="32766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57" name="AutoShape 45"/>
          <p:cNvSpPr>
            <a:spLocks noChangeArrowheads="1"/>
          </p:cNvSpPr>
          <p:nvPr/>
        </p:nvSpPr>
        <p:spPr bwMode="auto">
          <a:xfrm>
            <a:off x="7086600" y="34290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58" name="AutoShape 46"/>
          <p:cNvSpPr>
            <a:spLocks noChangeArrowheads="1"/>
          </p:cNvSpPr>
          <p:nvPr/>
        </p:nvSpPr>
        <p:spPr bwMode="auto">
          <a:xfrm>
            <a:off x="4800600" y="35814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59" name="AutoShape 47"/>
          <p:cNvSpPr>
            <a:spLocks noChangeArrowheads="1"/>
          </p:cNvSpPr>
          <p:nvPr/>
        </p:nvSpPr>
        <p:spPr bwMode="auto">
          <a:xfrm>
            <a:off x="5334000" y="35814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60" name="AutoShape 48"/>
          <p:cNvSpPr>
            <a:spLocks noChangeArrowheads="1"/>
          </p:cNvSpPr>
          <p:nvPr/>
        </p:nvSpPr>
        <p:spPr bwMode="auto">
          <a:xfrm>
            <a:off x="5867400" y="35814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61" name="AutoShape 49"/>
          <p:cNvSpPr>
            <a:spLocks noChangeArrowheads="1"/>
          </p:cNvSpPr>
          <p:nvPr/>
        </p:nvSpPr>
        <p:spPr bwMode="auto">
          <a:xfrm>
            <a:off x="6400800" y="35814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62" name="AutoShape 50"/>
          <p:cNvSpPr>
            <a:spLocks noChangeArrowheads="1"/>
          </p:cNvSpPr>
          <p:nvPr/>
        </p:nvSpPr>
        <p:spPr bwMode="auto">
          <a:xfrm>
            <a:off x="6934200" y="35814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63" name="AutoShape 51"/>
          <p:cNvSpPr>
            <a:spLocks noChangeArrowheads="1"/>
          </p:cNvSpPr>
          <p:nvPr/>
        </p:nvSpPr>
        <p:spPr bwMode="auto">
          <a:xfrm>
            <a:off x="5257800" y="25908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64" name="AutoShape 52"/>
          <p:cNvSpPr>
            <a:spLocks noChangeArrowheads="1"/>
          </p:cNvSpPr>
          <p:nvPr/>
        </p:nvSpPr>
        <p:spPr bwMode="auto">
          <a:xfrm>
            <a:off x="5105400" y="27432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65" name="AutoShape 53"/>
          <p:cNvSpPr>
            <a:spLocks noChangeArrowheads="1"/>
          </p:cNvSpPr>
          <p:nvPr/>
        </p:nvSpPr>
        <p:spPr bwMode="auto">
          <a:xfrm>
            <a:off x="5791200" y="25908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66" name="AutoShape 54"/>
          <p:cNvSpPr>
            <a:spLocks noChangeArrowheads="1"/>
          </p:cNvSpPr>
          <p:nvPr/>
        </p:nvSpPr>
        <p:spPr bwMode="auto">
          <a:xfrm>
            <a:off x="5638800" y="27432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67" name="AutoShape 55"/>
          <p:cNvSpPr>
            <a:spLocks noChangeArrowheads="1"/>
          </p:cNvSpPr>
          <p:nvPr/>
        </p:nvSpPr>
        <p:spPr bwMode="auto">
          <a:xfrm>
            <a:off x="6324600" y="25908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68" name="AutoShape 56"/>
          <p:cNvSpPr>
            <a:spLocks noChangeArrowheads="1"/>
          </p:cNvSpPr>
          <p:nvPr/>
        </p:nvSpPr>
        <p:spPr bwMode="auto">
          <a:xfrm>
            <a:off x="6172200" y="27432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69" name="AutoShape 57"/>
          <p:cNvSpPr>
            <a:spLocks noChangeArrowheads="1"/>
          </p:cNvSpPr>
          <p:nvPr/>
        </p:nvSpPr>
        <p:spPr bwMode="auto">
          <a:xfrm>
            <a:off x="6858000" y="25908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70" name="AutoShape 58"/>
          <p:cNvSpPr>
            <a:spLocks noChangeArrowheads="1"/>
          </p:cNvSpPr>
          <p:nvPr/>
        </p:nvSpPr>
        <p:spPr bwMode="auto">
          <a:xfrm>
            <a:off x="6705600" y="27432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71" name="AutoShape 59"/>
          <p:cNvSpPr>
            <a:spLocks noChangeArrowheads="1"/>
          </p:cNvSpPr>
          <p:nvPr/>
        </p:nvSpPr>
        <p:spPr bwMode="auto">
          <a:xfrm>
            <a:off x="7391400" y="25908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72" name="AutoShape 60"/>
          <p:cNvSpPr>
            <a:spLocks noChangeArrowheads="1"/>
          </p:cNvSpPr>
          <p:nvPr/>
        </p:nvSpPr>
        <p:spPr bwMode="auto">
          <a:xfrm>
            <a:off x="4953000" y="28956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73" name="AutoShape 61"/>
          <p:cNvSpPr>
            <a:spLocks noChangeArrowheads="1"/>
          </p:cNvSpPr>
          <p:nvPr/>
        </p:nvSpPr>
        <p:spPr bwMode="auto">
          <a:xfrm>
            <a:off x="5486400" y="28956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74" name="AutoShape 62"/>
          <p:cNvSpPr>
            <a:spLocks noChangeArrowheads="1"/>
          </p:cNvSpPr>
          <p:nvPr/>
        </p:nvSpPr>
        <p:spPr bwMode="auto">
          <a:xfrm>
            <a:off x="6019800" y="28956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75" name="AutoShape 63"/>
          <p:cNvSpPr>
            <a:spLocks noChangeArrowheads="1"/>
          </p:cNvSpPr>
          <p:nvPr/>
        </p:nvSpPr>
        <p:spPr bwMode="auto">
          <a:xfrm>
            <a:off x="6553200" y="28956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76" name="AutoShape 64"/>
          <p:cNvSpPr>
            <a:spLocks noChangeArrowheads="1"/>
          </p:cNvSpPr>
          <p:nvPr/>
        </p:nvSpPr>
        <p:spPr bwMode="auto">
          <a:xfrm>
            <a:off x="7239000" y="27432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77" name="AutoShape 65"/>
          <p:cNvSpPr>
            <a:spLocks noChangeArrowheads="1"/>
          </p:cNvSpPr>
          <p:nvPr/>
        </p:nvSpPr>
        <p:spPr bwMode="auto">
          <a:xfrm>
            <a:off x="7086600" y="28956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78" name="AutoShape 66"/>
          <p:cNvSpPr>
            <a:spLocks noChangeArrowheads="1"/>
          </p:cNvSpPr>
          <p:nvPr/>
        </p:nvSpPr>
        <p:spPr bwMode="auto">
          <a:xfrm>
            <a:off x="4800600" y="30480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79" name="AutoShape 67"/>
          <p:cNvSpPr>
            <a:spLocks noChangeArrowheads="1"/>
          </p:cNvSpPr>
          <p:nvPr/>
        </p:nvSpPr>
        <p:spPr bwMode="auto">
          <a:xfrm>
            <a:off x="5334000" y="30480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80" name="AutoShape 68"/>
          <p:cNvSpPr>
            <a:spLocks noChangeArrowheads="1"/>
          </p:cNvSpPr>
          <p:nvPr/>
        </p:nvSpPr>
        <p:spPr bwMode="auto">
          <a:xfrm>
            <a:off x="5867400" y="30480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81" name="AutoShape 69"/>
          <p:cNvSpPr>
            <a:spLocks noChangeArrowheads="1"/>
          </p:cNvSpPr>
          <p:nvPr/>
        </p:nvSpPr>
        <p:spPr bwMode="auto">
          <a:xfrm>
            <a:off x="6400800" y="30480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82" name="AutoShape 70"/>
          <p:cNvSpPr>
            <a:spLocks noChangeArrowheads="1"/>
          </p:cNvSpPr>
          <p:nvPr/>
        </p:nvSpPr>
        <p:spPr bwMode="auto">
          <a:xfrm>
            <a:off x="6934200" y="30480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83" name="AutoShape 71"/>
          <p:cNvSpPr>
            <a:spLocks noChangeArrowheads="1"/>
          </p:cNvSpPr>
          <p:nvPr/>
        </p:nvSpPr>
        <p:spPr bwMode="auto">
          <a:xfrm>
            <a:off x="5257800" y="20574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84" name="AutoShape 72"/>
          <p:cNvSpPr>
            <a:spLocks noChangeArrowheads="1"/>
          </p:cNvSpPr>
          <p:nvPr/>
        </p:nvSpPr>
        <p:spPr bwMode="auto">
          <a:xfrm>
            <a:off x="5105400" y="22098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85" name="AutoShape 73"/>
          <p:cNvSpPr>
            <a:spLocks noChangeArrowheads="1"/>
          </p:cNvSpPr>
          <p:nvPr/>
        </p:nvSpPr>
        <p:spPr bwMode="auto">
          <a:xfrm>
            <a:off x="5791200" y="20574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86" name="AutoShape 74"/>
          <p:cNvSpPr>
            <a:spLocks noChangeArrowheads="1"/>
          </p:cNvSpPr>
          <p:nvPr/>
        </p:nvSpPr>
        <p:spPr bwMode="auto">
          <a:xfrm>
            <a:off x="4953000" y="23622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87" name="AutoShape 75"/>
          <p:cNvSpPr>
            <a:spLocks noChangeArrowheads="1"/>
          </p:cNvSpPr>
          <p:nvPr/>
        </p:nvSpPr>
        <p:spPr bwMode="auto">
          <a:xfrm>
            <a:off x="5638800" y="22098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88" name="AutoShape 76"/>
          <p:cNvSpPr>
            <a:spLocks noChangeArrowheads="1"/>
          </p:cNvSpPr>
          <p:nvPr/>
        </p:nvSpPr>
        <p:spPr bwMode="auto">
          <a:xfrm>
            <a:off x="6324600" y="20574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89" name="AutoShape 77"/>
          <p:cNvSpPr>
            <a:spLocks noChangeArrowheads="1"/>
          </p:cNvSpPr>
          <p:nvPr/>
        </p:nvSpPr>
        <p:spPr bwMode="auto">
          <a:xfrm>
            <a:off x="5486400" y="23622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90" name="AutoShape 78"/>
          <p:cNvSpPr>
            <a:spLocks noChangeArrowheads="1"/>
          </p:cNvSpPr>
          <p:nvPr/>
        </p:nvSpPr>
        <p:spPr bwMode="auto">
          <a:xfrm>
            <a:off x="6172200" y="22098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91" name="AutoShape 79"/>
          <p:cNvSpPr>
            <a:spLocks noChangeArrowheads="1"/>
          </p:cNvSpPr>
          <p:nvPr/>
        </p:nvSpPr>
        <p:spPr bwMode="auto">
          <a:xfrm>
            <a:off x="6858000" y="20574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92" name="AutoShape 80"/>
          <p:cNvSpPr>
            <a:spLocks noChangeArrowheads="1"/>
          </p:cNvSpPr>
          <p:nvPr/>
        </p:nvSpPr>
        <p:spPr bwMode="auto">
          <a:xfrm>
            <a:off x="6019800" y="23622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93" name="AutoShape 81"/>
          <p:cNvSpPr>
            <a:spLocks noChangeArrowheads="1"/>
          </p:cNvSpPr>
          <p:nvPr/>
        </p:nvSpPr>
        <p:spPr bwMode="auto">
          <a:xfrm>
            <a:off x="6705600" y="22098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94" name="AutoShape 82"/>
          <p:cNvSpPr>
            <a:spLocks noChangeArrowheads="1"/>
          </p:cNvSpPr>
          <p:nvPr/>
        </p:nvSpPr>
        <p:spPr bwMode="auto">
          <a:xfrm>
            <a:off x="6553200" y="23622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95" name="AutoShape 83"/>
          <p:cNvSpPr>
            <a:spLocks noChangeArrowheads="1"/>
          </p:cNvSpPr>
          <p:nvPr/>
        </p:nvSpPr>
        <p:spPr bwMode="auto">
          <a:xfrm>
            <a:off x="7391400" y="20574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96" name="AutoShape 84"/>
          <p:cNvSpPr>
            <a:spLocks noChangeArrowheads="1"/>
          </p:cNvSpPr>
          <p:nvPr/>
        </p:nvSpPr>
        <p:spPr bwMode="auto">
          <a:xfrm>
            <a:off x="4800600" y="25146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97" name="AutoShape 85"/>
          <p:cNvSpPr>
            <a:spLocks noChangeArrowheads="1"/>
          </p:cNvSpPr>
          <p:nvPr/>
        </p:nvSpPr>
        <p:spPr bwMode="auto">
          <a:xfrm>
            <a:off x="5334000" y="25146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98" name="AutoShape 86"/>
          <p:cNvSpPr>
            <a:spLocks noChangeArrowheads="1"/>
          </p:cNvSpPr>
          <p:nvPr/>
        </p:nvSpPr>
        <p:spPr bwMode="auto">
          <a:xfrm>
            <a:off x="5867400" y="25146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99" name="AutoShape 87"/>
          <p:cNvSpPr>
            <a:spLocks noChangeArrowheads="1"/>
          </p:cNvSpPr>
          <p:nvPr/>
        </p:nvSpPr>
        <p:spPr bwMode="auto">
          <a:xfrm>
            <a:off x="6400800" y="25146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000" name="AutoShape 88"/>
          <p:cNvSpPr>
            <a:spLocks noChangeArrowheads="1"/>
          </p:cNvSpPr>
          <p:nvPr/>
        </p:nvSpPr>
        <p:spPr bwMode="auto">
          <a:xfrm>
            <a:off x="7239000" y="22098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001" name="AutoShape 89"/>
          <p:cNvSpPr>
            <a:spLocks noChangeArrowheads="1"/>
          </p:cNvSpPr>
          <p:nvPr/>
        </p:nvSpPr>
        <p:spPr bwMode="auto">
          <a:xfrm>
            <a:off x="7086600" y="23622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002" name="AutoShape 90"/>
          <p:cNvSpPr>
            <a:spLocks noChangeArrowheads="1"/>
          </p:cNvSpPr>
          <p:nvPr/>
        </p:nvSpPr>
        <p:spPr bwMode="auto">
          <a:xfrm>
            <a:off x="6934200" y="25146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007" name="AutoShape 95"/>
          <p:cNvSpPr>
            <a:spLocks noChangeArrowheads="1"/>
          </p:cNvSpPr>
          <p:nvPr/>
        </p:nvSpPr>
        <p:spPr bwMode="auto">
          <a:xfrm>
            <a:off x="838200" y="4572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008" name="Rectangle 96"/>
          <p:cNvSpPr>
            <a:spLocks noChangeArrowheads="1"/>
          </p:cNvSpPr>
          <p:nvPr/>
        </p:nvSpPr>
        <p:spPr bwMode="auto">
          <a:xfrm>
            <a:off x="1676400" y="381000"/>
            <a:ext cx="1011815" cy="54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rgbClr val="FF0000"/>
                </a:solidFill>
              </a:rPr>
              <a:t>1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4400" b="1" i="1" dirty="0">
                <a:solidFill>
                  <a:srgbClr val="FF0000"/>
                </a:solidFill>
              </a:rPr>
              <a:t>см</a:t>
            </a:r>
            <a:r>
              <a:rPr lang="ru-RU" sz="4000" b="1" i="1" baseline="30000" dirty="0">
                <a:solidFill>
                  <a:srgbClr val="FF0000"/>
                </a:solidFill>
                <a:cs typeface="Times New Roman" pitchFamily="18" charset="0"/>
              </a:rPr>
              <a:t>3</a:t>
            </a:r>
            <a:endParaRPr lang="ru-RU" sz="4400" b="1" i="1" baseline="300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9009" name="AutoShape 97"/>
          <p:cNvSpPr>
            <a:spLocks noChangeArrowheads="1"/>
          </p:cNvSpPr>
          <p:nvPr/>
        </p:nvSpPr>
        <p:spPr bwMode="auto">
          <a:xfrm>
            <a:off x="4800600" y="2057400"/>
            <a:ext cx="3352800" cy="2286000"/>
          </a:xfrm>
          <a:prstGeom prst="cube">
            <a:avLst>
              <a:gd name="adj" fmla="val 27639"/>
            </a:avLst>
          </a:prstGeom>
          <a:solidFill>
            <a:srgbClr val="000099"/>
          </a:solidFill>
          <a:ln w="381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010" name="AutoShape 98"/>
          <p:cNvSpPr>
            <a:spLocks noChangeArrowheads="1"/>
          </p:cNvSpPr>
          <p:nvPr/>
        </p:nvSpPr>
        <p:spPr bwMode="auto">
          <a:xfrm>
            <a:off x="4800600" y="2057400"/>
            <a:ext cx="3352800" cy="2286000"/>
          </a:xfrm>
          <a:prstGeom prst="cube">
            <a:avLst>
              <a:gd name="adj" fmla="val 27639"/>
            </a:avLst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5273336" y="5141103"/>
            <a:ext cx="3133817" cy="1223957"/>
          </a:xfrm>
          <a:prstGeom prst="rect">
            <a:avLst/>
          </a:prstGeom>
          <a:noFill/>
          <a:ln w="28575">
            <a:pattFill prst="pct70">
              <a:fgClr>
                <a:srgbClr val="3366FF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square" bIns="2520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baseline="0" dirty="0" smtClean="0">
                <a:solidFill>
                  <a:schemeClr val="accent2"/>
                </a:solidFill>
              </a:rPr>
              <a:t>V = </a:t>
            </a:r>
            <a:r>
              <a:rPr lang="ru-RU" sz="6000" b="1" i="1" baseline="0" dirty="0" err="1" smtClean="0">
                <a:solidFill>
                  <a:schemeClr val="accent2"/>
                </a:solidFill>
              </a:rPr>
              <a:t>a</a:t>
            </a:r>
            <a:r>
              <a:rPr lang="ru-RU" sz="6000" b="1" i="1" baseline="0" dirty="0" smtClean="0">
                <a:solidFill>
                  <a:schemeClr val="accent2"/>
                </a:solidFill>
              </a:rPr>
              <a:t>∙</a:t>
            </a:r>
            <a:r>
              <a:rPr lang="ru-RU" sz="6000" b="1" i="1" baseline="0" dirty="0" err="1" smtClean="0">
                <a:solidFill>
                  <a:schemeClr val="accent2"/>
                </a:solidFill>
              </a:rPr>
              <a:t>b</a:t>
            </a:r>
            <a:r>
              <a:rPr lang="ru-RU" sz="6000" b="1" i="1" baseline="0" dirty="0" smtClean="0">
                <a:solidFill>
                  <a:schemeClr val="accent2"/>
                </a:solidFill>
              </a:rPr>
              <a:t>∙</a:t>
            </a:r>
            <a:r>
              <a:rPr lang="en-US" sz="6000" b="1" i="1" baseline="0" dirty="0" smtClean="0">
                <a:solidFill>
                  <a:schemeClr val="accent2"/>
                </a:solidFill>
              </a:rPr>
              <a:t>c</a:t>
            </a:r>
            <a:endParaRPr lang="ru-RU" sz="6000" b="1" i="1" baseline="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8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500"/>
                            </p:stCondLst>
                            <p:childTnLst>
                              <p:par>
                                <p:cTn id="8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500"/>
                            </p:stCondLst>
                            <p:childTnLst>
                              <p:par>
                                <p:cTn id="9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000"/>
                            </p:stCondLst>
                            <p:childTnLst>
                              <p:par>
                                <p:cTn id="9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500"/>
                            </p:stCondLst>
                            <p:childTnLst>
                              <p:par>
                                <p:cTn id="10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8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8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000"/>
                            </p:stCondLst>
                            <p:childTnLst>
                              <p:par>
                                <p:cTn id="10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8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8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8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8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8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500"/>
                            </p:stCondLst>
                            <p:childTnLst>
                              <p:par>
                                <p:cTn id="1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8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8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500"/>
                            </p:stCondLst>
                            <p:childTnLst>
                              <p:par>
                                <p:cTn id="1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000"/>
                            </p:stCondLst>
                            <p:childTnLst>
                              <p:par>
                                <p:cTn id="1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8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8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500"/>
                            </p:stCondLst>
                            <p:childTnLst>
                              <p:par>
                                <p:cTn id="17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4500"/>
                            </p:stCondLst>
                            <p:childTnLst>
                              <p:par>
                                <p:cTn id="18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8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8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0"/>
                            </p:stCondLst>
                            <p:childTnLst>
                              <p:par>
                                <p:cTn id="18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8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8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500"/>
                            </p:stCondLst>
                            <p:childTnLst>
                              <p:par>
                                <p:cTn id="19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6000"/>
                            </p:stCondLst>
                            <p:childTnLst>
                              <p:par>
                                <p:cTn id="19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8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8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6500"/>
                            </p:stCondLst>
                            <p:childTnLst>
                              <p:par>
                                <p:cTn id="20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8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8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7000"/>
                            </p:stCondLst>
                            <p:childTnLst>
                              <p:par>
                                <p:cTn id="20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7500"/>
                            </p:stCondLst>
                            <p:childTnLst>
                              <p:par>
                                <p:cTn id="2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8000"/>
                            </p:stCondLst>
                            <p:childTnLst>
                              <p:par>
                                <p:cTn id="2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38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38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8500"/>
                            </p:stCondLst>
                            <p:childTnLst>
                              <p:par>
                                <p:cTn id="2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9500"/>
                            </p:stCondLst>
                            <p:childTnLst>
                              <p:par>
                                <p:cTn id="2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38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38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38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38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00"/>
                            </p:stCondLst>
                            <p:childTnLst>
                              <p:par>
                                <p:cTn id="2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38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38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000"/>
                            </p:stCondLst>
                            <p:childTnLst>
                              <p:par>
                                <p:cTn id="2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38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38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500"/>
                            </p:stCondLst>
                            <p:childTnLst>
                              <p:par>
                                <p:cTn id="26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38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38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38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38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2500"/>
                            </p:stCondLst>
                            <p:childTnLst>
                              <p:par>
                                <p:cTn id="27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38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38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3000"/>
                            </p:stCondLst>
                            <p:childTnLst>
                              <p:par>
                                <p:cTn id="2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38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38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3500"/>
                            </p:stCondLst>
                            <p:childTnLst>
                              <p:par>
                                <p:cTn id="2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38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38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4000"/>
                            </p:stCondLst>
                            <p:childTnLst>
                              <p:par>
                                <p:cTn id="28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38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38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4500"/>
                            </p:stCondLst>
                            <p:childTnLst>
                              <p:par>
                                <p:cTn id="29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38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38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5000"/>
                            </p:stCondLst>
                            <p:childTnLst>
                              <p:par>
                                <p:cTn id="29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38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38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5500"/>
                            </p:stCondLst>
                            <p:childTnLst>
                              <p:par>
                                <p:cTn id="30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38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38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6000"/>
                            </p:stCondLst>
                            <p:childTnLst>
                              <p:par>
                                <p:cTn id="30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38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38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38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38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7000"/>
                            </p:stCondLst>
                            <p:childTnLst>
                              <p:par>
                                <p:cTn id="3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38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38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7500"/>
                            </p:stCondLst>
                            <p:childTnLst>
                              <p:par>
                                <p:cTn id="3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38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38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8000"/>
                            </p:stCondLst>
                            <p:childTnLst>
                              <p:par>
                                <p:cTn id="3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38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38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9500"/>
                            </p:stCondLst>
                            <p:childTnLst>
                              <p:par>
                                <p:cTn id="3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39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39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5" dur="10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animBg="1"/>
      <p:bldP spid="38919" grpId="0" animBg="1"/>
      <p:bldP spid="38920" grpId="0" animBg="1"/>
      <p:bldP spid="38921" grpId="0" animBg="1"/>
      <p:bldP spid="38922" grpId="0" animBg="1"/>
      <p:bldP spid="38923" grpId="0" animBg="1"/>
      <p:bldP spid="38924" grpId="0" animBg="1"/>
      <p:bldP spid="38925" grpId="0" animBg="1"/>
      <p:bldP spid="38926" grpId="0" animBg="1"/>
      <p:bldP spid="38927" grpId="0" animBg="1"/>
      <p:bldP spid="38928" grpId="0" animBg="1"/>
      <p:bldP spid="38929" grpId="0" animBg="1"/>
      <p:bldP spid="38930" grpId="0" animBg="1"/>
      <p:bldP spid="38944" grpId="0" autoUpdateAnimBg="0"/>
      <p:bldP spid="38945" grpId="0" autoUpdateAnimBg="0"/>
      <p:bldP spid="38946" grpId="0" autoUpdateAnimBg="0"/>
      <p:bldP spid="38947" grpId="0" autoUpdateAnimBg="0"/>
      <p:bldP spid="38948" grpId="0" autoUpdateAnimBg="0"/>
      <p:bldP spid="38949" grpId="0" autoUpdateAnimBg="0"/>
      <p:bldP spid="38955" grpId="0" animBg="1"/>
      <p:bldP spid="38956" grpId="0" animBg="1"/>
      <p:bldP spid="38957" grpId="0" animBg="1"/>
      <p:bldP spid="38958" grpId="0" animBg="1"/>
      <p:bldP spid="38959" grpId="0" animBg="1"/>
      <p:bldP spid="38960" grpId="0" animBg="1"/>
      <p:bldP spid="38961" grpId="0" animBg="1"/>
      <p:bldP spid="38962" grpId="0" animBg="1"/>
      <p:bldP spid="38963" grpId="0" animBg="1"/>
      <p:bldP spid="38964" grpId="0" animBg="1"/>
      <p:bldP spid="38965" grpId="0" animBg="1"/>
      <p:bldP spid="38966" grpId="0" animBg="1"/>
      <p:bldP spid="38967" grpId="0" animBg="1"/>
      <p:bldP spid="38968" grpId="0" animBg="1"/>
      <p:bldP spid="38969" grpId="0" animBg="1"/>
      <p:bldP spid="38970" grpId="0" animBg="1"/>
      <p:bldP spid="38971" grpId="0" animBg="1"/>
      <p:bldP spid="38972" grpId="0" animBg="1"/>
      <p:bldP spid="38973" grpId="0" animBg="1"/>
      <p:bldP spid="38974" grpId="0" animBg="1"/>
      <p:bldP spid="38975" grpId="0" animBg="1"/>
      <p:bldP spid="38976" grpId="0" animBg="1"/>
      <p:bldP spid="38977" grpId="0" animBg="1"/>
      <p:bldP spid="38978" grpId="0" animBg="1"/>
      <p:bldP spid="38979" grpId="0" animBg="1"/>
      <p:bldP spid="38980" grpId="0" animBg="1"/>
      <p:bldP spid="38981" grpId="0" animBg="1"/>
      <p:bldP spid="38982" grpId="0" animBg="1"/>
      <p:bldP spid="38983" grpId="0" animBg="1"/>
      <p:bldP spid="38984" grpId="0" animBg="1"/>
      <p:bldP spid="38985" grpId="0" animBg="1"/>
      <p:bldP spid="38986" grpId="0" animBg="1"/>
      <p:bldP spid="38987" grpId="0" animBg="1"/>
      <p:bldP spid="38988" grpId="0" animBg="1"/>
      <p:bldP spid="38989" grpId="0" animBg="1"/>
      <p:bldP spid="38990" grpId="0" animBg="1"/>
      <p:bldP spid="38991" grpId="0" animBg="1"/>
      <p:bldP spid="38992" grpId="0" animBg="1"/>
      <p:bldP spid="38993" grpId="0" animBg="1"/>
      <p:bldP spid="38994" grpId="0" animBg="1"/>
      <p:bldP spid="38995" grpId="0" animBg="1"/>
      <p:bldP spid="38996" grpId="0" animBg="1"/>
      <p:bldP spid="38997" grpId="0" animBg="1"/>
      <p:bldP spid="38998" grpId="0" animBg="1"/>
      <p:bldP spid="38999" grpId="0" animBg="1"/>
      <p:bldP spid="39000" grpId="0" animBg="1"/>
      <p:bldP spid="39001" grpId="0" animBg="1"/>
      <p:bldP spid="39002" grpId="0" animBg="1"/>
      <p:bldP spid="39007" grpId="0" animBg="1"/>
      <p:bldP spid="39008" grpId="0"/>
      <p:bldP spid="39009" grpId="0" animBg="1"/>
      <p:bldP spid="39010" grpId="0" animBg="1"/>
      <p:bldP spid="38943" grpId="1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3665</TotalTime>
  <Words>544</Words>
  <Application>Microsoft Office PowerPoint</Application>
  <PresentationFormat>Экран (4:3)</PresentationFormat>
  <Paragraphs>218</Paragraphs>
  <Slides>22</Slides>
  <Notes>13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Оформление по умолчанию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Mirage</dc:creator>
  <cp:lastModifiedBy>Mirage</cp:lastModifiedBy>
  <cp:revision>161</cp:revision>
  <dcterms:created xsi:type="dcterms:W3CDTF">1601-01-01T00:00:00Z</dcterms:created>
  <dcterms:modified xsi:type="dcterms:W3CDTF">2012-01-21T22:00:44Z</dcterms:modified>
</cp:coreProperties>
</file>