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63" r:id="rId6"/>
    <p:sldId id="259" r:id="rId7"/>
    <p:sldId id="264" r:id="rId8"/>
    <p:sldId id="260" r:id="rId9"/>
    <p:sldId id="265" r:id="rId10"/>
    <p:sldId id="261" r:id="rId11"/>
    <p:sldId id="267" r:id="rId12"/>
    <p:sldId id="268" r:id="rId13"/>
    <p:sldId id="269" r:id="rId14"/>
    <p:sldId id="270" r:id="rId15"/>
    <p:sldId id="271" r:id="rId16"/>
    <p:sldId id="26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0.wmf"/><Relationship Id="rId1" Type="http://schemas.openxmlformats.org/officeDocument/2006/relationships/image" Target="../media/image28.wmf"/><Relationship Id="rId4" Type="http://schemas.openxmlformats.org/officeDocument/2006/relationships/image" Target="../media/image3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15.wmf"/><Relationship Id="rId1" Type="http://schemas.openxmlformats.org/officeDocument/2006/relationships/image" Target="../media/image22.wmf"/><Relationship Id="rId4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.jpeg"/><Relationship Id="rId4" Type="http://schemas.openxmlformats.org/officeDocument/2006/relationships/oleObject" Target="../embeddings/oleObject1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Relationship Id="rId9" Type="http://schemas.openxmlformats.org/officeDocument/2006/relationships/oleObject" Target="../embeddings/oleObject29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0.bin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1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6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uk-UA" sz="3600" b="1" i="1" dirty="0" smtClean="0">
                <a:solidFill>
                  <a:srgbClr val="FF0000"/>
                </a:solidFill>
              </a:rPr>
              <a:t>Тема: “ Повторення елементів тригонометрії за курс основної школи ”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Домашня контрольна робота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7772400" cy="1143000"/>
          </a:xfrm>
        </p:spPr>
        <p:txBody>
          <a:bodyPr>
            <a:normAutofit/>
          </a:bodyPr>
          <a:lstStyle/>
          <a:p>
            <a:r>
              <a:rPr lang="en-US" sz="4800" b="1" i="1" u="sng" dirty="0" smtClean="0">
                <a:solidFill>
                  <a:srgbClr val="002060"/>
                </a:solidFill>
              </a:rPr>
              <a:t>IV </a:t>
            </a:r>
            <a:r>
              <a:rPr lang="uk-UA" sz="4800" b="1" i="1" u="sng" dirty="0" smtClean="0">
                <a:solidFill>
                  <a:srgbClr val="002060"/>
                </a:solidFill>
              </a:rPr>
              <a:t>рівень</a:t>
            </a:r>
            <a:endParaRPr lang="ru-RU" sz="4800" b="1" i="1" u="sng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2204864"/>
            <a:ext cx="7772400" cy="3814936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10. Знайдіть                                   ,  якщо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3059832" y="2204864"/>
          <a:ext cx="2195424" cy="520948"/>
        </p:xfrm>
        <a:graphic>
          <a:graphicData uri="http://schemas.openxmlformats.org/presentationml/2006/ole">
            <p:oleObj spid="_x0000_s5122" name="Формула" r:id="rId3" imgW="749160" imgH="177480" progId="Equation.3">
              <p:embed/>
            </p:oleObj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1763688" y="3212976"/>
          <a:ext cx="3163888" cy="520700"/>
        </p:xfrm>
        <a:graphic>
          <a:graphicData uri="http://schemas.openxmlformats.org/presentationml/2006/ole">
            <p:oleObj spid="_x0000_s5123" name="Формула" r:id="rId4" imgW="1079280" imgH="177480" progId="Equation.3">
              <p:embed/>
            </p:oleObj>
          </a:graphicData>
        </a:graphic>
      </p:graphicFrame>
      <p:pic>
        <p:nvPicPr>
          <p:cNvPr id="6" name="Picture 2" descr="http://subject.com.ua/mathematics/zno/zno.files/image303.jpg"/>
          <p:cNvPicPr>
            <a:picLocks noChangeAspect="1" noChangeArrowheads="1"/>
          </p:cNvPicPr>
          <p:nvPr/>
        </p:nvPicPr>
        <p:blipFill>
          <a:blip r:embed="rId5" cstate="print"/>
          <a:srcRect b="10154"/>
          <a:stretch>
            <a:fillRect/>
          </a:stretch>
        </p:blipFill>
        <p:spPr bwMode="auto">
          <a:xfrm>
            <a:off x="6012160" y="3573016"/>
            <a:ext cx="2607718" cy="2808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uk-UA" sz="5400" b="1" i="1" u="sng" dirty="0" smtClean="0">
                <a:solidFill>
                  <a:srgbClr val="002060"/>
                </a:solidFill>
              </a:rPr>
              <a:t>Виконаємо перевірку:</a:t>
            </a:r>
            <a:endParaRPr lang="ru-RU" sz="5400" b="1" i="1" u="sng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3568" y="836712"/>
            <a:ext cx="8003232" cy="576064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uk-UA" dirty="0" smtClean="0">
                <a:solidFill>
                  <a:srgbClr val="FF0000"/>
                </a:solidFill>
              </a:rPr>
              <a:t>1. Спростіть вираз і виберіть правильну відповідь: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</a:p>
          <a:p>
            <a:pPr marL="514350" indent="-514350">
              <a:buNone/>
            </a:pPr>
            <a:endParaRPr lang="uk-UA" dirty="0" smtClean="0"/>
          </a:p>
          <a:p>
            <a:pPr marL="514350" indent="-514350">
              <a:buNone/>
            </a:pPr>
            <a:r>
              <a:rPr lang="uk-UA" dirty="0" smtClean="0"/>
              <a:t>А)</a:t>
            </a:r>
          </a:p>
          <a:p>
            <a:pPr marL="514350" indent="-514350">
              <a:buNone/>
            </a:pPr>
            <a:r>
              <a:rPr lang="uk-UA" dirty="0" smtClean="0"/>
              <a:t>Б)</a:t>
            </a:r>
          </a:p>
          <a:p>
            <a:pPr marL="514350" indent="-514350">
              <a:buNone/>
            </a:pPr>
            <a:r>
              <a:rPr lang="uk-UA" dirty="0" smtClean="0"/>
              <a:t>В)</a:t>
            </a:r>
          </a:p>
          <a:p>
            <a:pPr marL="514350" indent="-514350">
              <a:buNone/>
            </a:pPr>
            <a:r>
              <a:rPr lang="uk-UA" dirty="0" smtClean="0"/>
              <a:t>Г) інша відповідь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>
                <a:solidFill>
                  <a:srgbClr val="FF0000"/>
                </a:solidFill>
              </a:rPr>
              <a:t>2. Яка градусна міра кута </a:t>
            </a:r>
            <a:r>
              <a:rPr lang="el-GR" dirty="0" smtClean="0">
                <a:solidFill>
                  <a:srgbClr val="FF0000"/>
                </a:solidFill>
              </a:rPr>
              <a:t>α</a:t>
            </a:r>
            <a:r>
              <a:rPr lang="uk-UA" dirty="0" smtClean="0">
                <a:solidFill>
                  <a:srgbClr val="FF0000"/>
                </a:solidFill>
              </a:rPr>
              <a:t>, якщо </a:t>
            </a:r>
            <a:r>
              <a:rPr lang="en-US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sin</a:t>
            </a:r>
            <a:r>
              <a:rPr lang="el-GR" dirty="0" smtClean="0">
                <a:solidFill>
                  <a:srgbClr val="FF0000"/>
                </a:solidFill>
              </a:rPr>
              <a:t>α</a:t>
            </a:r>
            <a:r>
              <a:rPr lang="en-US" dirty="0" smtClean="0">
                <a:solidFill>
                  <a:srgbClr val="FF0000"/>
                </a:solidFill>
              </a:rPr>
              <a:t>=1/2</a:t>
            </a:r>
            <a:r>
              <a:rPr lang="uk-UA" dirty="0" smtClean="0">
                <a:solidFill>
                  <a:srgbClr val="FF0000"/>
                </a:solidFill>
              </a:rPr>
              <a:t>?</a:t>
            </a:r>
          </a:p>
          <a:p>
            <a:pPr marL="514350" indent="-514350">
              <a:buNone/>
            </a:pPr>
            <a:r>
              <a:rPr lang="uk-UA" dirty="0" smtClean="0"/>
              <a:t>А) 30</a:t>
            </a:r>
            <a:r>
              <a:rPr lang="uk-UA" baseline="30000" dirty="0" smtClean="0"/>
              <a:t>0</a:t>
            </a:r>
            <a:endParaRPr lang="uk-UA" dirty="0" smtClean="0"/>
          </a:p>
          <a:p>
            <a:pPr marL="514350" indent="-514350">
              <a:buNone/>
            </a:pPr>
            <a:r>
              <a:rPr lang="uk-UA" dirty="0" smtClean="0"/>
              <a:t>Б) 45</a:t>
            </a:r>
            <a:r>
              <a:rPr lang="uk-UA" baseline="30000" dirty="0" smtClean="0"/>
              <a:t>0</a:t>
            </a:r>
            <a:endParaRPr lang="uk-UA" dirty="0" smtClean="0"/>
          </a:p>
          <a:p>
            <a:pPr marL="514350" indent="-514350">
              <a:buNone/>
            </a:pPr>
            <a:r>
              <a:rPr lang="uk-UA" dirty="0" smtClean="0"/>
              <a:t>В) 60</a:t>
            </a:r>
            <a:r>
              <a:rPr lang="uk-UA" baseline="30000" dirty="0" smtClean="0"/>
              <a:t>0</a:t>
            </a:r>
            <a:endParaRPr lang="uk-UA" dirty="0" smtClean="0"/>
          </a:p>
          <a:p>
            <a:pPr marL="514350" indent="-514350">
              <a:buNone/>
            </a:pPr>
            <a:r>
              <a:rPr lang="uk-UA" dirty="0" smtClean="0"/>
              <a:t>Г) 90</a:t>
            </a:r>
            <a:r>
              <a:rPr lang="uk-UA" baseline="30000" dirty="0" smtClean="0"/>
              <a:t>0</a:t>
            </a:r>
            <a:endParaRPr lang="uk-UA" dirty="0" smtClean="0"/>
          </a:p>
          <a:p>
            <a:pPr marL="514350" indent="-514350">
              <a:buNone/>
            </a:pPr>
            <a:endParaRPr lang="uk-UA" dirty="0" smtClean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915816" y="1340768"/>
          <a:ext cx="3168352" cy="543146"/>
        </p:xfrm>
        <a:graphic>
          <a:graphicData uri="http://schemas.openxmlformats.org/presentationml/2006/ole">
            <p:oleObj spid="_x0000_s20482" name="Формула" r:id="rId3" imgW="1333440" imgH="22860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1187624" y="1844824"/>
          <a:ext cx="1911584" cy="376932"/>
        </p:xfrm>
        <a:graphic>
          <a:graphicData uri="http://schemas.openxmlformats.org/presentationml/2006/ole">
            <p:oleObj spid="_x0000_s20483" name="Формула" r:id="rId4" imgW="901440" imgH="177480" progId="Equation.3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1259632" y="2348880"/>
          <a:ext cx="754063" cy="377825"/>
        </p:xfrm>
        <a:graphic>
          <a:graphicData uri="http://schemas.openxmlformats.org/presentationml/2006/ole">
            <p:oleObj spid="_x0000_s20484" name="Формула" r:id="rId5" imgW="355320" imgH="177480" progId="Equation.3">
              <p:embed/>
            </p:oleObj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1187624" y="2780928"/>
          <a:ext cx="3311525" cy="431800"/>
        </p:xfrm>
        <a:graphic>
          <a:graphicData uri="http://schemas.openxmlformats.org/presentationml/2006/ole">
            <p:oleObj spid="_x0000_s20485" name="Формула" r:id="rId6" imgW="1562040" imgH="203040" progId="Equation.3">
              <p:embed/>
            </p:oleObj>
          </a:graphicData>
        </a:graphic>
      </p:graphicFrame>
      <p:sp>
        <p:nvSpPr>
          <p:cNvPr id="8" name="Стрелка вправо 7"/>
          <p:cNvSpPr/>
          <p:nvPr/>
        </p:nvSpPr>
        <p:spPr>
          <a:xfrm rot="10800000">
            <a:off x="2195736" y="227687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 rot="10800000">
            <a:off x="1835696" y="465313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>
            <a:normAutofit fontScale="90000"/>
          </a:bodyPr>
          <a:lstStyle/>
          <a:p>
            <a:r>
              <a:rPr lang="uk-UA" sz="5400" b="1" i="1" u="sng" dirty="0" smtClean="0">
                <a:solidFill>
                  <a:srgbClr val="002060"/>
                </a:solidFill>
              </a:rPr>
              <a:t>І рівень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052736"/>
            <a:ext cx="7772400" cy="51845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>
                <a:solidFill>
                  <a:srgbClr val="FF0000"/>
                </a:solidFill>
              </a:rPr>
              <a:t>3. Виберіть правильну рівність:</a:t>
            </a:r>
          </a:p>
          <a:p>
            <a:pPr marL="514350" indent="-514350">
              <a:buNone/>
            </a:pPr>
            <a:r>
              <a:rPr lang="uk-UA" dirty="0" smtClean="0"/>
              <a:t>А) </a:t>
            </a:r>
          </a:p>
          <a:p>
            <a:pPr marL="514350" indent="-514350">
              <a:buNone/>
            </a:pPr>
            <a:r>
              <a:rPr lang="uk-UA" dirty="0" smtClean="0"/>
              <a:t>Б) </a:t>
            </a:r>
          </a:p>
          <a:p>
            <a:pPr marL="514350" indent="-514350">
              <a:buNone/>
            </a:pPr>
            <a:r>
              <a:rPr lang="uk-UA" dirty="0" smtClean="0"/>
              <a:t>В) </a:t>
            </a:r>
          </a:p>
          <a:p>
            <a:pPr marL="514350" indent="-514350">
              <a:buNone/>
            </a:pPr>
            <a:r>
              <a:rPr lang="uk-UA" dirty="0" smtClean="0"/>
              <a:t>Г) </a:t>
            </a:r>
          </a:p>
          <a:p>
            <a:pPr marL="514350" indent="-514350">
              <a:buNone/>
            </a:pPr>
            <a:r>
              <a:rPr lang="uk-UA" dirty="0" smtClean="0">
                <a:solidFill>
                  <a:srgbClr val="FF0000"/>
                </a:solidFill>
              </a:rPr>
              <a:t>4. Основна тригонометрична тотожність записується:</a:t>
            </a:r>
          </a:p>
          <a:p>
            <a:pPr marL="514350" indent="-514350">
              <a:buNone/>
            </a:pPr>
            <a:r>
              <a:rPr lang="uk-UA" dirty="0" smtClean="0"/>
              <a:t>А) </a:t>
            </a:r>
          </a:p>
          <a:p>
            <a:pPr marL="514350" indent="-514350">
              <a:buNone/>
            </a:pPr>
            <a:r>
              <a:rPr lang="uk-UA" dirty="0" smtClean="0"/>
              <a:t>Б) </a:t>
            </a:r>
          </a:p>
          <a:p>
            <a:pPr marL="514350" indent="-514350">
              <a:buNone/>
            </a:pPr>
            <a:r>
              <a:rPr lang="uk-UA" dirty="0" smtClean="0"/>
              <a:t>В) </a:t>
            </a:r>
          </a:p>
          <a:p>
            <a:pPr marL="514350" indent="-514350">
              <a:buNone/>
            </a:pPr>
            <a:r>
              <a:rPr lang="uk-UA" dirty="0" smtClean="0"/>
              <a:t>Г) інша відповідь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1403648" y="1556792"/>
          <a:ext cx="4117975" cy="517525"/>
        </p:xfrm>
        <a:graphic>
          <a:graphicData uri="http://schemas.openxmlformats.org/presentationml/2006/ole">
            <p:oleObj spid="_x0000_s21506" name="Формула" r:id="rId3" imgW="1815840" imgH="228600" progId="Equation.3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1403648" y="1988840"/>
          <a:ext cx="2938463" cy="517525"/>
        </p:xfrm>
        <a:graphic>
          <a:graphicData uri="http://schemas.openxmlformats.org/presentationml/2006/ole">
            <p:oleObj spid="_x0000_s21507" name="Формула" r:id="rId4" imgW="1295280" imgH="228600" progId="Equation.3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1403648" y="2492896"/>
          <a:ext cx="3170237" cy="517525"/>
        </p:xfrm>
        <a:graphic>
          <a:graphicData uri="http://schemas.openxmlformats.org/presentationml/2006/ole">
            <p:oleObj spid="_x0000_s21508" name="Формула" r:id="rId5" imgW="1396800" imgH="228600" progId="Equation.3">
              <p:embed/>
            </p:oleObj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1403648" y="2924944"/>
          <a:ext cx="2967037" cy="517525"/>
        </p:xfrm>
        <a:graphic>
          <a:graphicData uri="http://schemas.openxmlformats.org/presentationml/2006/ole">
            <p:oleObj spid="_x0000_s21509" name="Формула" r:id="rId6" imgW="1307880" imgH="228600" progId="Equation.3">
              <p:embed/>
            </p:oleObj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1403648" y="4293096"/>
          <a:ext cx="2274888" cy="403225"/>
        </p:xfrm>
        <a:graphic>
          <a:graphicData uri="http://schemas.openxmlformats.org/presentationml/2006/ole">
            <p:oleObj spid="_x0000_s21510" name="Формула" r:id="rId7" imgW="1002960" imgH="177480" progId="Equation.3">
              <p:embed/>
            </p:oleObj>
          </a:graphicData>
        </a:graphic>
      </p:graphicFrame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1403648" y="4797152"/>
          <a:ext cx="1843088" cy="460375"/>
        </p:xfrm>
        <a:graphic>
          <a:graphicData uri="http://schemas.openxmlformats.org/presentationml/2006/ole">
            <p:oleObj spid="_x0000_s21511" name="Формула" r:id="rId8" imgW="812520" imgH="203040" progId="Equation.3">
              <p:embed/>
            </p:oleObj>
          </a:graphicData>
        </a:graphic>
      </p:graphicFrame>
      <p:graphicFrame>
        <p:nvGraphicFramePr>
          <p:cNvPr id="2058" name="Object 10"/>
          <p:cNvGraphicFramePr>
            <a:graphicFrameLocks noChangeAspect="1"/>
          </p:cNvGraphicFramePr>
          <p:nvPr/>
        </p:nvGraphicFramePr>
        <p:xfrm>
          <a:off x="1331640" y="5229200"/>
          <a:ext cx="2592388" cy="460375"/>
        </p:xfrm>
        <a:graphic>
          <a:graphicData uri="http://schemas.openxmlformats.org/presentationml/2006/ole">
            <p:oleObj spid="_x0000_s21512" name="Формула" r:id="rId9" imgW="1143000" imgH="203040" progId="Equation.3">
              <p:embed/>
            </p:oleObj>
          </a:graphicData>
        </a:graphic>
      </p:graphicFrame>
      <p:sp>
        <p:nvSpPr>
          <p:cNvPr id="11" name="Стрелка вправо 10"/>
          <p:cNvSpPr/>
          <p:nvPr/>
        </p:nvSpPr>
        <p:spPr>
          <a:xfrm rot="10800000">
            <a:off x="4427984" y="198884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10800000">
            <a:off x="3995936" y="52292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260648"/>
            <a:ext cx="7772400" cy="6192688"/>
          </a:xfrm>
        </p:spPr>
        <p:txBody>
          <a:bodyPr/>
          <a:lstStyle/>
          <a:p>
            <a:pPr>
              <a:buNone/>
            </a:pPr>
            <a:r>
              <a:rPr lang="uk-UA" dirty="0" smtClean="0">
                <a:solidFill>
                  <a:srgbClr val="FF0000"/>
                </a:solidFill>
              </a:rPr>
              <a:t>5. Знайдіть значення виразу: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>
                <a:solidFill>
                  <a:srgbClr val="FF0000"/>
                </a:solidFill>
              </a:rPr>
              <a:t>6. Запишіть у порядку зростання: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>
                <a:solidFill>
                  <a:srgbClr val="FF0000"/>
                </a:solidFill>
              </a:rPr>
              <a:t>7. Доведіть тотожність: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899592" y="764704"/>
          <a:ext cx="7237413" cy="998538"/>
        </p:xfrm>
        <a:graphic>
          <a:graphicData uri="http://schemas.openxmlformats.org/presentationml/2006/ole">
            <p:oleObj spid="_x0000_s22530" name="Формула" r:id="rId3" imgW="3124080" imgH="43164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1115616" y="2204864"/>
          <a:ext cx="6647234" cy="546348"/>
        </p:xfrm>
        <a:graphic>
          <a:graphicData uri="http://schemas.openxmlformats.org/presentationml/2006/ole">
            <p:oleObj spid="_x0000_s22531" name="Формула" r:id="rId4" imgW="2781000" imgH="22860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1403648" y="4869160"/>
          <a:ext cx="6264696" cy="1081028"/>
        </p:xfrm>
        <a:graphic>
          <a:graphicData uri="http://schemas.openxmlformats.org/presentationml/2006/ole">
            <p:oleObj spid="_x0000_s22532" name="Формула" r:id="rId5" imgW="2577960" imgH="444240" progId="Equation.3">
              <p:embed/>
            </p:oleObj>
          </a:graphicData>
        </a:graphic>
      </p:graphicFrame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539552" y="3356992"/>
          <a:ext cx="8134350" cy="546100"/>
        </p:xfrm>
        <a:graphic>
          <a:graphicData uri="http://schemas.openxmlformats.org/presentationml/2006/ole">
            <p:oleObj spid="_x0000_s22533" name="Формула" r:id="rId6" imgW="3403440" imgH="228600" progId="Equation.3">
              <p:embed/>
            </p:oleObj>
          </a:graphicData>
        </a:graphic>
      </p:graphicFrame>
      <p:sp>
        <p:nvSpPr>
          <p:cNvPr id="8" name="Двойная стрелка влево/вправо 7"/>
          <p:cNvSpPr/>
          <p:nvPr/>
        </p:nvSpPr>
        <p:spPr>
          <a:xfrm rot="5400000">
            <a:off x="3911356" y="2793500"/>
            <a:ext cx="65379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260648"/>
            <a:ext cx="7772400" cy="5759152"/>
          </a:xfrm>
        </p:spPr>
        <p:txBody>
          <a:bodyPr/>
          <a:lstStyle/>
          <a:p>
            <a:pPr>
              <a:buNone/>
            </a:pPr>
            <a:r>
              <a:rPr lang="uk-UA" dirty="0" smtClean="0">
                <a:solidFill>
                  <a:srgbClr val="FF0000"/>
                </a:solidFill>
              </a:rPr>
              <a:t>8. Спростіть вираз: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>
                <a:solidFill>
                  <a:srgbClr val="FF0000"/>
                </a:solidFill>
              </a:rPr>
              <a:t>9. Доведіть тотожність: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1475656" y="692696"/>
          <a:ext cx="5494337" cy="928688"/>
        </p:xfrm>
        <a:graphic>
          <a:graphicData uri="http://schemas.openxmlformats.org/presentationml/2006/ole">
            <p:oleObj spid="_x0000_s23554" name="Формула" r:id="rId3" imgW="2476440" imgH="41904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683568" y="4149080"/>
          <a:ext cx="7034212" cy="2159000"/>
        </p:xfrm>
        <a:graphic>
          <a:graphicData uri="http://schemas.openxmlformats.org/presentationml/2006/ole">
            <p:oleObj spid="_x0000_s23555" name="Формула" r:id="rId4" imgW="2895480" imgH="888840" progId="Equation.3">
              <p:embed/>
            </p:oleObj>
          </a:graphicData>
        </a:graphic>
      </p:graphicFrame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1907704" y="1628800"/>
          <a:ext cx="4451350" cy="1857375"/>
        </p:xfrm>
        <a:graphic>
          <a:graphicData uri="http://schemas.openxmlformats.org/presentationml/2006/ole">
            <p:oleObj spid="_x0000_s23556" name="Формула" r:id="rId5" imgW="2006280" imgH="838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836712"/>
            <a:ext cx="7772400" cy="5183088"/>
          </a:xfrm>
        </p:spPr>
        <p:txBody>
          <a:bodyPr/>
          <a:lstStyle/>
          <a:p>
            <a:pPr>
              <a:buNone/>
            </a:pPr>
            <a:r>
              <a:rPr lang="uk-UA" dirty="0" smtClean="0">
                <a:solidFill>
                  <a:srgbClr val="FF0000"/>
                </a:solidFill>
              </a:rPr>
              <a:t>10. Знайдіть                            , якщо 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915816" y="836712"/>
          <a:ext cx="1944216" cy="461339"/>
        </p:xfrm>
        <a:graphic>
          <a:graphicData uri="http://schemas.openxmlformats.org/presentationml/2006/ole">
            <p:oleObj spid="_x0000_s24578" name="Формула" r:id="rId3" imgW="749160" imgH="177480" progId="Equation.3">
              <p:embed/>
            </p:oleObj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3140682" y="1458071"/>
          <a:ext cx="2736304" cy="450330"/>
        </p:xfrm>
        <a:graphic>
          <a:graphicData uri="http://schemas.openxmlformats.org/presentationml/2006/ole">
            <p:oleObj spid="_x0000_s24579" name="Формула" r:id="rId4" imgW="1079280" imgH="177480" progId="Equation.3">
              <p:embed/>
            </p:oleObj>
          </a:graphicData>
        </a:graphic>
      </p:graphicFrame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899592" y="2204864"/>
          <a:ext cx="7369175" cy="577850"/>
        </p:xfrm>
        <a:graphic>
          <a:graphicData uri="http://schemas.openxmlformats.org/presentationml/2006/ole">
            <p:oleObj spid="_x0000_s24580" name="Формула" r:id="rId5" imgW="2908080" imgH="228600" progId="Equation.3">
              <p:embed/>
            </p:oleObj>
          </a:graphicData>
        </a:graphic>
      </p:graphicFrame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827584" y="2996952"/>
          <a:ext cx="7626350" cy="2760663"/>
        </p:xfrm>
        <a:graphic>
          <a:graphicData uri="http://schemas.openxmlformats.org/presentationml/2006/ole">
            <p:oleObj spid="_x0000_s24581" name="Формула" r:id="rId6" imgW="3009600" imgH="1091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8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Дякую за увагу!</a:t>
            </a:r>
            <a:endParaRPr lang="ru-RU" sz="8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b="1" i="1" u="sng" dirty="0" smtClean="0">
                <a:solidFill>
                  <a:srgbClr val="002060"/>
                </a:solidFill>
              </a:rPr>
              <a:t>І рівень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         Завдання 1-4 з вибором однієї правильної відповіді оцінюються по 0,75 бала. В першому рівні представлені завдання на використання найпростіших тригонометричних тотожностей.</a:t>
            </a:r>
            <a:endParaRPr lang="ru-RU" dirty="0"/>
          </a:p>
        </p:txBody>
      </p:sp>
      <p:pic>
        <p:nvPicPr>
          <p:cNvPr id="6146" name="Picture 2" descr="http://subject.com.ua/mathematics/zno/zno.files/image303.jpg"/>
          <p:cNvPicPr>
            <a:picLocks noChangeAspect="1" noChangeArrowheads="1"/>
          </p:cNvPicPr>
          <p:nvPr/>
        </p:nvPicPr>
        <p:blipFill>
          <a:blip r:embed="rId2" cstate="print"/>
          <a:srcRect b="10154"/>
          <a:stretch>
            <a:fillRect/>
          </a:stretch>
        </p:blipFill>
        <p:spPr bwMode="auto">
          <a:xfrm>
            <a:off x="5076056" y="3212976"/>
            <a:ext cx="2808312" cy="30243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>
            <a:normAutofit fontScale="90000"/>
          </a:bodyPr>
          <a:lstStyle/>
          <a:p>
            <a:r>
              <a:rPr lang="uk-UA" sz="5400" b="1" i="1" u="sng" dirty="0" smtClean="0">
                <a:solidFill>
                  <a:srgbClr val="002060"/>
                </a:solidFill>
              </a:rPr>
              <a:t>І рівень</a:t>
            </a:r>
            <a:endParaRPr lang="ru-RU" sz="5400" b="1" i="1" u="sng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3568" y="836712"/>
            <a:ext cx="8003232" cy="576064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uk-UA" dirty="0" smtClean="0"/>
              <a:t>1. Спростіть вираз і виберіть правильну відповідь:</a:t>
            </a:r>
            <a:r>
              <a:rPr lang="ru-RU" dirty="0" smtClean="0"/>
              <a:t> </a:t>
            </a:r>
          </a:p>
          <a:p>
            <a:pPr marL="514350" indent="-514350">
              <a:buNone/>
            </a:pPr>
            <a:endParaRPr lang="uk-UA" dirty="0" smtClean="0"/>
          </a:p>
          <a:p>
            <a:pPr marL="514350" indent="-514350">
              <a:buNone/>
            </a:pPr>
            <a:r>
              <a:rPr lang="uk-UA" dirty="0" smtClean="0"/>
              <a:t>А)</a:t>
            </a:r>
          </a:p>
          <a:p>
            <a:pPr marL="514350" indent="-514350">
              <a:buNone/>
            </a:pPr>
            <a:r>
              <a:rPr lang="uk-UA" dirty="0" smtClean="0"/>
              <a:t>Б)</a:t>
            </a:r>
          </a:p>
          <a:p>
            <a:pPr marL="514350" indent="-514350">
              <a:buNone/>
            </a:pPr>
            <a:r>
              <a:rPr lang="uk-UA" dirty="0" smtClean="0"/>
              <a:t>В)</a:t>
            </a:r>
          </a:p>
          <a:p>
            <a:pPr marL="514350" indent="-514350">
              <a:buNone/>
            </a:pPr>
            <a:r>
              <a:rPr lang="uk-UA" dirty="0" smtClean="0"/>
              <a:t>Г) інша відповідь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2. Яка градусна міра кута </a:t>
            </a:r>
            <a:r>
              <a:rPr lang="el-GR" dirty="0" smtClean="0"/>
              <a:t>α</a:t>
            </a:r>
            <a:r>
              <a:rPr lang="uk-UA" dirty="0" smtClean="0"/>
              <a:t>, якщо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sin</a:t>
            </a:r>
            <a:r>
              <a:rPr lang="el-GR" dirty="0" smtClean="0"/>
              <a:t>α</a:t>
            </a:r>
            <a:r>
              <a:rPr lang="en-US" dirty="0" smtClean="0"/>
              <a:t>=1/2</a:t>
            </a:r>
            <a:r>
              <a:rPr lang="uk-UA" dirty="0" smtClean="0"/>
              <a:t>?</a:t>
            </a:r>
          </a:p>
          <a:p>
            <a:pPr marL="514350" indent="-514350">
              <a:buNone/>
            </a:pPr>
            <a:r>
              <a:rPr lang="uk-UA" dirty="0" smtClean="0"/>
              <a:t>А) 30</a:t>
            </a:r>
            <a:r>
              <a:rPr lang="uk-UA" baseline="30000" dirty="0" smtClean="0"/>
              <a:t>0</a:t>
            </a:r>
            <a:endParaRPr lang="uk-UA" dirty="0" smtClean="0"/>
          </a:p>
          <a:p>
            <a:pPr marL="514350" indent="-514350">
              <a:buNone/>
            </a:pPr>
            <a:r>
              <a:rPr lang="uk-UA" dirty="0" smtClean="0"/>
              <a:t>Б) 45</a:t>
            </a:r>
            <a:r>
              <a:rPr lang="uk-UA" baseline="30000" dirty="0" smtClean="0"/>
              <a:t>0</a:t>
            </a:r>
            <a:endParaRPr lang="uk-UA" dirty="0" smtClean="0"/>
          </a:p>
          <a:p>
            <a:pPr marL="514350" indent="-514350">
              <a:buNone/>
            </a:pPr>
            <a:r>
              <a:rPr lang="uk-UA" dirty="0" smtClean="0"/>
              <a:t>В) 60</a:t>
            </a:r>
            <a:r>
              <a:rPr lang="uk-UA" baseline="30000" dirty="0" smtClean="0"/>
              <a:t>0</a:t>
            </a:r>
            <a:endParaRPr lang="uk-UA" dirty="0" smtClean="0"/>
          </a:p>
          <a:p>
            <a:pPr marL="514350" indent="-514350">
              <a:buNone/>
            </a:pPr>
            <a:r>
              <a:rPr lang="uk-UA" dirty="0" smtClean="0"/>
              <a:t>Г) 90</a:t>
            </a:r>
            <a:r>
              <a:rPr lang="uk-UA" baseline="30000" dirty="0" smtClean="0"/>
              <a:t>0</a:t>
            </a:r>
            <a:endParaRPr lang="uk-UA" dirty="0" smtClean="0"/>
          </a:p>
          <a:p>
            <a:pPr marL="514350" indent="-514350">
              <a:buNone/>
            </a:pPr>
            <a:endParaRPr lang="uk-UA" dirty="0" smtClean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915816" y="1340768"/>
          <a:ext cx="3168352" cy="543146"/>
        </p:xfrm>
        <a:graphic>
          <a:graphicData uri="http://schemas.openxmlformats.org/presentationml/2006/ole">
            <p:oleObj spid="_x0000_s1026" name="Формула" r:id="rId3" imgW="1333440" imgH="22860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1187624" y="1844824"/>
          <a:ext cx="1911584" cy="376932"/>
        </p:xfrm>
        <a:graphic>
          <a:graphicData uri="http://schemas.openxmlformats.org/presentationml/2006/ole">
            <p:oleObj spid="_x0000_s1027" name="Формула" r:id="rId4" imgW="901440" imgH="177480" progId="Equation.3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1259632" y="2348880"/>
          <a:ext cx="754063" cy="377825"/>
        </p:xfrm>
        <a:graphic>
          <a:graphicData uri="http://schemas.openxmlformats.org/presentationml/2006/ole">
            <p:oleObj spid="_x0000_s1029" name="Формула" r:id="rId5" imgW="355320" imgH="177480" progId="Equation.3">
              <p:embed/>
            </p:oleObj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1187624" y="2780928"/>
          <a:ext cx="3311525" cy="431800"/>
        </p:xfrm>
        <a:graphic>
          <a:graphicData uri="http://schemas.openxmlformats.org/presentationml/2006/ole">
            <p:oleObj spid="_x0000_s1033" name="Формула" r:id="rId6" imgW="156204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>
            <a:normAutofit fontScale="90000"/>
          </a:bodyPr>
          <a:lstStyle/>
          <a:p>
            <a:r>
              <a:rPr lang="uk-UA" sz="5400" b="1" i="1" u="sng" dirty="0" smtClean="0">
                <a:solidFill>
                  <a:srgbClr val="002060"/>
                </a:solidFill>
              </a:rPr>
              <a:t>І рівень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052736"/>
            <a:ext cx="7772400" cy="51845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3. Виберіть правильну рівність:</a:t>
            </a:r>
          </a:p>
          <a:p>
            <a:pPr marL="514350" indent="-514350">
              <a:buNone/>
            </a:pPr>
            <a:r>
              <a:rPr lang="uk-UA" dirty="0" smtClean="0"/>
              <a:t>А) </a:t>
            </a:r>
          </a:p>
          <a:p>
            <a:pPr marL="514350" indent="-514350">
              <a:buNone/>
            </a:pPr>
            <a:r>
              <a:rPr lang="uk-UA" dirty="0" smtClean="0"/>
              <a:t>Б) </a:t>
            </a:r>
          </a:p>
          <a:p>
            <a:pPr marL="514350" indent="-514350">
              <a:buNone/>
            </a:pPr>
            <a:r>
              <a:rPr lang="uk-UA" dirty="0" smtClean="0"/>
              <a:t>В) </a:t>
            </a:r>
          </a:p>
          <a:p>
            <a:pPr marL="514350" indent="-514350">
              <a:buNone/>
            </a:pPr>
            <a:r>
              <a:rPr lang="uk-UA" dirty="0" smtClean="0"/>
              <a:t>Г) </a:t>
            </a:r>
          </a:p>
          <a:p>
            <a:pPr marL="514350" indent="-514350">
              <a:buNone/>
            </a:pPr>
            <a:r>
              <a:rPr lang="uk-UA" dirty="0" smtClean="0"/>
              <a:t>4. Основна тригонометрична тотожність записується:</a:t>
            </a:r>
          </a:p>
          <a:p>
            <a:pPr marL="514350" indent="-514350">
              <a:buNone/>
            </a:pPr>
            <a:r>
              <a:rPr lang="uk-UA" dirty="0" smtClean="0"/>
              <a:t>А) </a:t>
            </a:r>
          </a:p>
          <a:p>
            <a:pPr marL="514350" indent="-514350">
              <a:buNone/>
            </a:pPr>
            <a:r>
              <a:rPr lang="uk-UA" dirty="0" smtClean="0"/>
              <a:t>Б) </a:t>
            </a:r>
          </a:p>
          <a:p>
            <a:pPr marL="514350" indent="-514350">
              <a:buNone/>
            </a:pPr>
            <a:r>
              <a:rPr lang="uk-UA" dirty="0" smtClean="0"/>
              <a:t>В) </a:t>
            </a:r>
          </a:p>
          <a:p>
            <a:pPr marL="514350" indent="-514350">
              <a:buNone/>
            </a:pPr>
            <a:r>
              <a:rPr lang="uk-UA" dirty="0" smtClean="0"/>
              <a:t>Г) інша відповідь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1403648" y="1556792"/>
          <a:ext cx="4117975" cy="517525"/>
        </p:xfrm>
        <a:graphic>
          <a:graphicData uri="http://schemas.openxmlformats.org/presentationml/2006/ole">
            <p:oleObj spid="_x0000_s2052" name="Формула" r:id="rId3" imgW="1815840" imgH="228600" progId="Equation.3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1403648" y="1988840"/>
          <a:ext cx="2938463" cy="517525"/>
        </p:xfrm>
        <a:graphic>
          <a:graphicData uri="http://schemas.openxmlformats.org/presentationml/2006/ole">
            <p:oleObj spid="_x0000_s2053" name="Формула" r:id="rId4" imgW="1295280" imgH="228600" progId="Equation.3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1403648" y="2492896"/>
          <a:ext cx="3170237" cy="517525"/>
        </p:xfrm>
        <a:graphic>
          <a:graphicData uri="http://schemas.openxmlformats.org/presentationml/2006/ole">
            <p:oleObj spid="_x0000_s2054" name="Формула" r:id="rId5" imgW="1396800" imgH="228600" progId="Equation.3">
              <p:embed/>
            </p:oleObj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1403648" y="2924944"/>
          <a:ext cx="2967037" cy="517525"/>
        </p:xfrm>
        <a:graphic>
          <a:graphicData uri="http://schemas.openxmlformats.org/presentationml/2006/ole">
            <p:oleObj spid="_x0000_s2055" name="Формула" r:id="rId6" imgW="1307880" imgH="228600" progId="Equation.3">
              <p:embed/>
            </p:oleObj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1403648" y="4293096"/>
          <a:ext cx="2274888" cy="403225"/>
        </p:xfrm>
        <a:graphic>
          <a:graphicData uri="http://schemas.openxmlformats.org/presentationml/2006/ole">
            <p:oleObj spid="_x0000_s2056" name="Формула" r:id="rId7" imgW="1002960" imgH="177480" progId="Equation.3">
              <p:embed/>
            </p:oleObj>
          </a:graphicData>
        </a:graphic>
      </p:graphicFrame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1403648" y="4797152"/>
          <a:ext cx="1843088" cy="460375"/>
        </p:xfrm>
        <a:graphic>
          <a:graphicData uri="http://schemas.openxmlformats.org/presentationml/2006/ole">
            <p:oleObj spid="_x0000_s2057" name="Формула" r:id="rId8" imgW="812520" imgH="203040" progId="Equation.3">
              <p:embed/>
            </p:oleObj>
          </a:graphicData>
        </a:graphic>
      </p:graphicFrame>
      <p:graphicFrame>
        <p:nvGraphicFramePr>
          <p:cNvPr id="2058" name="Object 10"/>
          <p:cNvGraphicFramePr>
            <a:graphicFrameLocks noChangeAspect="1"/>
          </p:cNvGraphicFramePr>
          <p:nvPr/>
        </p:nvGraphicFramePr>
        <p:xfrm>
          <a:off x="1331640" y="5229200"/>
          <a:ext cx="2592388" cy="460375"/>
        </p:xfrm>
        <a:graphic>
          <a:graphicData uri="http://schemas.openxmlformats.org/presentationml/2006/ole">
            <p:oleObj spid="_x0000_s2058" name="Формула" r:id="rId9" imgW="114300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b="1" i="1" u="sng" dirty="0" smtClean="0">
                <a:solidFill>
                  <a:srgbClr val="002060"/>
                </a:solidFill>
              </a:rPr>
              <a:t>ІІ рівень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uk-UA" dirty="0" smtClean="0"/>
              <a:t>         Завдання 5-7 з короткою відповіддю оцінюються по одному балу. В другому рівні запропоновані завдання на знання табличних значень синусів, властивостей зростання і спадання, використання тригонометричних тотожностей для доведення тотожностей.</a:t>
            </a:r>
            <a:endParaRPr lang="ru-RU" dirty="0"/>
          </a:p>
        </p:txBody>
      </p:sp>
      <p:pic>
        <p:nvPicPr>
          <p:cNvPr id="6146" name="Picture 2" descr="http://subject.com.ua/mathematics/zno/zno.files/image303.jpg"/>
          <p:cNvPicPr>
            <a:picLocks noChangeAspect="1" noChangeArrowheads="1"/>
          </p:cNvPicPr>
          <p:nvPr/>
        </p:nvPicPr>
        <p:blipFill>
          <a:blip r:embed="rId2" cstate="print"/>
          <a:srcRect b="10154"/>
          <a:stretch>
            <a:fillRect/>
          </a:stretch>
        </p:blipFill>
        <p:spPr bwMode="auto">
          <a:xfrm>
            <a:off x="1403648" y="3861048"/>
            <a:ext cx="2607718" cy="2808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94122"/>
          </a:xfrm>
        </p:spPr>
        <p:txBody>
          <a:bodyPr>
            <a:normAutofit/>
          </a:bodyPr>
          <a:lstStyle/>
          <a:p>
            <a:r>
              <a:rPr lang="uk-UA" sz="4800" b="1" i="1" u="sng" dirty="0" smtClean="0">
                <a:solidFill>
                  <a:srgbClr val="002060"/>
                </a:solidFill>
              </a:rPr>
              <a:t>ІІ рівень</a:t>
            </a:r>
            <a:endParaRPr lang="ru-RU" sz="4800" b="1" i="1" u="sng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196752"/>
            <a:ext cx="7772400" cy="4823048"/>
          </a:xfrm>
        </p:spPr>
        <p:txBody>
          <a:bodyPr/>
          <a:lstStyle/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5. Знайдіть значення виразу: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6. Запишіть у порядку зростання: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7. Доведіть тотожність: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843808" y="2132856"/>
          <a:ext cx="3030315" cy="529570"/>
        </p:xfrm>
        <a:graphic>
          <a:graphicData uri="http://schemas.openxmlformats.org/presentationml/2006/ole">
            <p:oleObj spid="_x0000_s3074" name="Формула" r:id="rId3" imgW="1307880" imgH="22860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1331640" y="3068960"/>
          <a:ext cx="6647234" cy="546348"/>
        </p:xfrm>
        <a:graphic>
          <a:graphicData uri="http://schemas.openxmlformats.org/presentationml/2006/ole">
            <p:oleObj spid="_x0000_s3075" name="Формула" r:id="rId4" imgW="2781000" imgH="22860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2555776" y="4149080"/>
          <a:ext cx="3384376" cy="1107039"/>
        </p:xfrm>
        <a:graphic>
          <a:graphicData uri="http://schemas.openxmlformats.org/presentationml/2006/ole">
            <p:oleObj spid="_x0000_s3076" name="Формула" r:id="rId5" imgW="135864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b="1" i="1" u="sng" dirty="0" smtClean="0">
                <a:solidFill>
                  <a:srgbClr val="002060"/>
                </a:solidFill>
              </a:rPr>
              <a:t>ІІІ рівень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uk-UA" dirty="0" smtClean="0"/>
              <a:t>         Завдання 8-9 з розгорнутою відповіддю оцінюються по 1,5 бала кожне. В третьому рівні перевіряється знання тригонометричних тотожностей та вміння їх використовувати при спрощенні виразів та для доведення тотожностей.</a:t>
            </a:r>
            <a:endParaRPr lang="ru-RU" dirty="0"/>
          </a:p>
        </p:txBody>
      </p:sp>
      <p:pic>
        <p:nvPicPr>
          <p:cNvPr id="6146" name="Picture 2" descr="http://subject.com.ua/mathematics/zno/zno.files/image303.jpg"/>
          <p:cNvPicPr>
            <a:picLocks noChangeAspect="1" noChangeArrowheads="1"/>
          </p:cNvPicPr>
          <p:nvPr/>
        </p:nvPicPr>
        <p:blipFill>
          <a:blip r:embed="rId2" cstate="print"/>
          <a:srcRect b="10154"/>
          <a:stretch>
            <a:fillRect/>
          </a:stretch>
        </p:blipFill>
        <p:spPr bwMode="auto">
          <a:xfrm>
            <a:off x="5580112" y="3645024"/>
            <a:ext cx="2607718" cy="2808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800" b="1" i="1" u="sng" dirty="0" smtClean="0">
                <a:solidFill>
                  <a:srgbClr val="002060"/>
                </a:solidFill>
              </a:rPr>
              <a:t>ІІІ рівень</a:t>
            </a:r>
            <a:endParaRPr lang="ru-RU" sz="4800" b="1" i="1" u="sng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8. Спростіть вираз: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9. Доведіть тотожність: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1691680" y="2060848"/>
          <a:ext cx="5211562" cy="929630"/>
        </p:xfrm>
        <a:graphic>
          <a:graphicData uri="http://schemas.openxmlformats.org/presentationml/2006/ole">
            <p:oleObj spid="_x0000_s4098" name="Формула" r:id="rId3" imgW="2349360" imgH="41904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2267744" y="4005064"/>
          <a:ext cx="4166177" cy="1080120"/>
        </p:xfrm>
        <a:graphic>
          <a:graphicData uri="http://schemas.openxmlformats.org/presentationml/2006/ole">
            <p:oleObj spid="_x0000_s4099" name="Формула" r:id="rId4" imgW="171432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i="1" u="sng" dirty="0" smtClean="0">
                <a:solidFill>
                  <a:srgbClr val="002060"/>
                </a:solidFill>
              </a:rPr>
              <a:t>IV </a:t>
            </a:r>
            <a:r>
              <a:rPr lang="uk-UA" sz="5400" b="1" i="1" u="sng" dirty="0" smtClean="0">
                <a:solidFill>
                  <a:srgbClr val="002060"/>
                </a:solidFill>
              </a:rPr>
              <a:t>рівень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uk-UA" dirty="0" smtClean="0"/>
              <a:t>         Завдання 10 з розгорнутою відповіддю оцінюється трьома балами. Перевіряється знання тригонометричних тотожностей, формул скороченого множення та вміння їх застосування до перетворення виразів.</a:t>
            </a:r>
            <a:endParaRPr lang="ru-RU" dirty="0"/>
          </a:p>
        </p:txBody>
      </p:sp>
      <p:pic>
        <p:nvPicPr>
          <p:cNvPr id="6146" name="Picture 2" descr="http://subject.com.ua/mathematics/zno/zno.files/image303.jpg"/>
          <p:cNvPicPr>
            <a:picLocks noChangeAspect="1" noChangeArrowheads="1"/>
          </p:cNvPicPr>
          <p:nvPr/>
        </p:nvPicPr>
        <p:blipFill>
          <a:blip r:embed="rId2" cstate="print"/>
          <a:srcRect b="10154"/>
          <a:stretch>
            <a:fillRect/>
          </a:stretch>
        </p:blipFill>
        <p:spPr bwMode="auto">
          <a:xfrm>
            <a:off x="3779912" y="3573016"/>
            <a:ext cx="2607718" cy="2808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143</TotalTime>
  <Words>372</Words>
  <Application>Microsoft Office PowerPoint</Application>
  <PresentationFormat>Экран (4:3)</PresentationFormat>
  <Paragraphs>94</Paragraphs>
  <Slides>16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Справедливость</vt:lpstr>
      <vt:lpstr>Формула</vt:lpstr>
      <vt:lpstr>Домашня контрольна робота</vt:lpstr>
      <vt:lpstr>І рівень</vt:lpstr>
      <vt:lpstr>І рівень</vt:lpstr>
      <vt:lpstr>І рівень</vt:lpstr>
      <vt:lpstr>ІІ рівень</vt:lpstr>
      <vt:lpstr>ІІ рівень</vt:lpstr>
      <vt:lpstr>ІІІ рівень</vt:lpstr>
      <vt:lpstr>ІІІ рівень</vt:lpstr>
      <vt:lpstr>IV рівень</vt:lpstr>
      <vt:lpstr>IV рівень</vt:lpstr>
      <vt:lpstr>Виконаємо перевірку:</vt:lpstr>
      <vt:lpstr>І рівень</vt:lpstr>
      <vt:lpstr>Слайд 13</vt:lpstr>
      <vt:lpstr>Слайд 14</vt:lpstr>
      <vt:lpstr>Слайд 15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Домашня контрольна робота</dc:title>
  <dc:creator>Olena</dc:creator>
  <cp:lastModifiedBy>Olena</cp:lastModifiedBy>
  <cp:revision>17</cp:revision>
  <dcterms:created xsi:type="dcterms:W3CDTF">2014-10-15T18:35:37Z</dcterms:created>
  <dcterms:modified xsi:type="dcterms:W3CDTF">2016-12-29T19:23:51Z</dcterms:modified>
</cp:coreProperties>
</file>