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04" r:id="rId3"/>
    <p:sldId id="305" r:id="rId4"/>
    <p:sldId id="273" r:id="rId5"/>
    <p:sldId id="278" r:id="rId6"/>
    <p:sldId id="303" r:id="rId7"/>
    <p:sldId id="282" r:id="rId8"/>
    <p:sldId id="306" r:id="rId9"/>
    <p:sldId id="307" r:id="rId10"/>
    <p:sldId id="262" r:id="rId11"/>
    <p:sldId id="279" r:id="rId12"/>
    <p:sldId id="270" r:id="rId13"/>
    <p:sldId id="281" r:id="rId14"/>
    <p:sldId id="292" r:id="rId15"/>
    <p:sldId id="294" r:id="rId16"/>
    <p:sldId id="295" r:id="rId17"/>
    <p:sldId id="296" r:id="rId18"/>
    <p:sldId id="297" r:id="rId19"/>
    <p:sldId id="260" r:id="rId20"/>
    <p:sldId id="300" r:id="rId21"/>
    <p:sldId id="308" r:id="rId22"/>
    <p:sldId id="301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604"/>
    <a:srgbClr val="FFFF00"/>
    <a:srgbClr val="30E406"/>
    <a:srgbClr val="85FB69"/>
    <a:srgbClr val="88AB17"/>
    <a:srgbClr val="CDFEC2"/>
    <a:srgbClr val="B9FDA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22" autoAdjust="0"/>
  </p:normalViewPr>
  <p:slideViewPr>
    <p:cSldViewPr>
      <p:cViewPr varScale="1">
        <p:scale>
          <a:sx n="68" d="100"/>
          <a:sy n="68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D26E-F06A-4E5E-A0C2-C5D770AA53D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79F5-A8C2-4A41-809E-580BE32BA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33BBB-E0EF-4EB7-95F8-DDC1E55F66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CDFEC2">
                <a:alpha val="3000"/>
              </a:srgbClr>
            </a:gs>
            <a:gs pos="64999">
              <a:srgbClr val="F0EBD5"/>
            </a:gs>
            <a:gs pos="100000">
              <a:srgbClr val="85FB69"/>
            </a:gs>
            <a:gs pos="57000">
              <a:srgbClr val="85FB69">
                <a:alpha val="4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B0CF-87E3-49BA-BCBE-D3FCA43C7F5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A610-06BD-4C74-876F-7F825A515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3357586"/>
          </a:xfrm>
        </p:spPr>
        <p:txBody>
          <a:bodyPr>
            <a:noAutofit/>
          </a:bodyPr>
          <a:lstStyle/>
          <a:p>
            <a:r>
              <a:rPr lang="uk-UA" sz="5400" dirty="0" smtClean="0"/>
              <a:t>Додавання і віднімання </a:t>
            </a:r>
          </a:p>
          <a:p>
            <a:r>
              <a:rPr lang="uk-UA" sz="5400" dirty="0" smtClean="0"/>
              <a:t>десяткових дробів</a:t>
            </a:r>
            <a:endParaRPr lang="ru-RU" sz="5400" dirty="0"/>
          </a:p>
        </p:txBody>
      </p:sp>
      <p:pic>
        <p:nvPicPr>
          <p:cNvPr id="4" name="Picture 2" descr="C:\Documents and Settings\Admin\Рабочий стол\71395283568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84173"/>
            <a:ext cx="2000264" cy="2202149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896fc47642c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658" y="642918"/>
            <a:ext cx="2922334" cy="276110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91728d669c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28604"/>
            <a:ext cx="1785950" cy="2393466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bc8a5c14f86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158165"/>
            <a:ext cx="3000396" cy="3127959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86f7b016737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56" y="1785926"/>
            <a:ext cx="2714644" cy="285752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57ddfd4df94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44" y="3902064"/>
            <a:ext cx="1857356" cy="281308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c6e64c8824f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143380"/>
            <a:ext cx="1928826" cy="247846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1"/>
            <a:ext cx="7646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 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Смішарики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”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6078700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уроці математики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1614" y="5357826"/>
            <a:ext cx="77594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/>
                <a:solidFill>
                  <a:schemeClr val="accent3"/>
                </a:solidFill>
              </a:rPr>
              <a:t>Забавні круглі істоти – герої </a:t>
            </a:r>
          </a:p>
          <a:p>
            <a:pPr algn="ctr"/>
            <a:r>
              <a:rPr lang="uk-UA" sz="3200" b="1" dirty="0" smtClean="0">
                <a:ln/>
                <a:solidFill>
                  <a:schemeClr val="accent3"/>
                </a:solidFill>
              </a:rPr>
              <a:t>улюбленого мультфільму дітей і дорослих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14348" y="2643182"/>
            <a:ext cx="1071570" cy="1285884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2</a:t>
            </a:r>
            <a:endParaRPr lang="ru-RU" sz="66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643042" y="2000240"/>
            <a:ext cx="1500198" cy="500066"/>
          </a:xfrm>
          <a:prstGeom prst="straightConnector1">
            <a:avLst/>
          </a:prstGeom>
          <a:ln w="635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357554" y="1357298"/>
            <a:ext cx="1643074" cy="914400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2,8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20519905">
            <a:off x="1428728" y="857232"/>
            <a:ext cx="1571636" cy="914400"/>
          </a:xfrm>
          <a:prstGeom prst="roundRect">
            <a:avLst/>
          </a:prstGeom>
          <a:noFill/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+0,8</a:t>
            </a:r>
            <a:endParaRPr lang="ru-RU" sz="54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214942" y="2000240"/>
            <a:ext cx="1285884" cy="500066"/>
          </a:xfrm>
          <a:prstGeom prst="straightConnector1">
            <a:avLst/>
          </a:prstGeom>
          <a:ln w="635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572264" y="2500306"/>
            <a:ext cx="1643074" cy="914400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2,3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1266299">
            <a:off x="5251421" y="1023189"/>
            <a:ext cx="1571636" cy="914400"/>
          </a:xfrm>
          <a:prstGeom prst="roundRect">
            <a:avLst/>
          </a:prstGeom>
          <a:noFill/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-0,5</a:t>
            </a:r>
            <a:endParaRPr lang="ru-RU" sz="54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7184249" y="4317213"/>
            <a:ext cx="928694" cy="9524"/>
          </a:xfrm>
          <a:prstGeom prst="straightConnector1">
            <a:avLst/>
          </a:prstGeom>
          <a:ln w="635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072330" y="5214950"/>
            <a:ext cx="1643074" cy="914400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3,3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16" y="3857628"/>
            <a:ext cx="1214478" cy="914400"/>
          </a:xfrm>
          <a:prstGeom prst="roundRect">
            <a:avLst/>
          </a:prstGeom>
          <a:noFill/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+1</a:t>
            </a:r>
            <a:endParaRPr lang="ru-RU" sz="54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5786446" y="5286388"/>
            <a:ext cx="928694" cy="285752"/>
          </a:xfrm>
          <a:prstGeom prst="straightConnector1">
            <a:avLst/>
          </a:prstGeom>
          <a:ln w="635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 rot="947650">
            <a:off x="5166840" y="5554450"/>
            <a:ext cx="1571636" cy="914400"/>
          </a:xfrm>
          <a:prstGeom prst="roundRect">
            <a:avLst/>
          </a:prstGeom>
          <a:noFill/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+0,7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57620" y="4429132"/>
            <a:ext cx="1643074" cy="914400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2285984" y="5143512"/>
            <a:ext cx="928694" cy="428628"/>
          </a:xfrm>
          <a:prstGeom prst="straightConnector1">
            <a:avLst/>
          </a:prstGeom>
          <a:ln w="635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 rot="20245060">
            <a:off x="2258428" y="5481658"/>
            <a:ext cx="1571636" cy="914400"/>
          </a:xfrm>
          <a:prstGeom prst="roundRect">
            <a:avLst/>
          </a:prstGeom>
          <a:noFill/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-0,1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82" y="5072074"/>
            <a:ext cx="1857356" cy="1285884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3,9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46" name="Пятно 1 45"/>
          <p:cNvSpPr/>
          <p:nvPr/>
        </p:nvSpPr>
        <p:spPr>
          <a:xfrm>
            <a:off x="0" y="4357694"/>
            <a:ext cx="2357454" cy="2714620"/>
          </a:xfrm>
          <a:prstGeom prst="irregularSeal1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" descr="C:\Documents and Settings\Admin\Рабочий стол\896fc47642c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0480" y="285728"/>
            <a:ext cx="3375966" cy="3189705"/>
          </a:xfrm>
          <a:prstGeom prst="rect">
            <a:avLst/>
          </a:prstGeom>
          <a:noFill/>
        </p:spPr>
      </p:pic>
      <p:pic>
        <p:nvPicPr>
          <p:cNvPr id="24" name="Picture 2" descr="C:\Documents and Settings\Admin\Рабочий стол\0_a0eb1_fdd13787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571612"/>
            <a:ext cx="2783224" cy="2676151"/>
          </a:xfrm>
          <a:prstGeom prst="rect">
            <a:avLst/>
          </a:prstGeom>
          <a:noFill/>
        </p:spPr>
      </p:pic>
      <p:pic>
        <p:nvPicPr>
          <p:cNvPr id="2049" name="Picture 1" descr="C:\Documents and Settings\Admin\Рабочий стол\e95be9672bd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643446"/>
            <a:ext cx="2571768" cy="2495611"/>
          </a:xfrm>
          <a:prstGeom prst="rect">
            <a:avLst/>
          </a:prstGeom>
          <a:noFill/>
        </p:spPr>
      </p:pic>
      <p:pic>
        <p:nvPicPr>
          <p:cNvPr id="30" name="Picture 1" descr="C:\Documents and Settings\Admin\Рабочий стол\8e6824e6fa3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3000372"/>
            <a:ext cx="2500330" cy="34334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5546725" y="2133600"/>
          <a:ext cx="2646363" cy="4048125"/>
        </p:xfrm>
        <a:graphic>
          <a:graphicData uri="http://schemas.openxmlformats.org/presentationml/2006/ole">
            <p:oleObj spid="_x0000_s1027" name="Формула" r:id="rId4" imgW="431640" imgH="6602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47750" y="2060575"/>
          <a:ext cx="2646363" cy="4048125"/>
        </p:xfrm>
        <a:graphic>
          <a:graphicData uri="http://schemas.openxmlformats.org/presentationml/2006/ole">
            <p:oleObj spid="_x0000_s1026" name="Формула" r:id="rId5" imgW="431640" imgH="660240" progId="Equation.3">
              <p:embed/>
            </p:oleObj>
          </a:graphicData>
        </a:graphic>
      </p:graphicFrame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11188" y="4652963"/>
            <a:ext cx="3313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/>
              <a:t>+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692275" y="5445125"/>
            <a:ext cx="215900" cy="504825"/>
          </a:xfrm>
          <a:prstGeom prst="diamond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140200" y="1125538"/>
          <a:ext cx="539750" cy="719137"/>
        </p:xfrm>
        <a:graphic>
          <a:graphicData uri="http://schemas.openxmlformats.org/presentationml/2006/ole">
            <p:oleObj spid="_x0000_s1028" name="Формула" r:id="rId6" imgW="75960" imgH="101520" progId="Equation.3">
              <p:embed/>
            </p:oleObj>
          </a:graphicData>
        </a:graphic>
      </p:graphicFrame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5148263" y="4652963"/>
            <a:ext cx="3313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148263" y="2924175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cs typeface="Arial" pitchFamily="34" charset="0"/>
              </a:rPr>
              <a:t>−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6227763" y="5589588"/>
            <a:ext cx="288925" cy="287337"/>
          </a:xfrm>
          <a:prstGeom prst="diamond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175" y="1916113"/>
            <a:ext cx="5397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Admin\Рабочий стол\смешарики__57_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74" y="500042"/>
            <a:ext cx="1995487" cy="151765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смешарики__57_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500034" y="428604"/>
            <a:ext cx="1930421" cy="1517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C -0.10417 -0.02638 -0.20816 -0.05254 -0.24931 -0.0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63 C -0.03003 0.01111 -0.14253 0.02662 -0.18646 0.07615 C -0.23038 0.12569 -0.2467 0.2037 -0.26285 0.29537 C -0.27899 0.38703 -0.28021 0.57106 -0.28368 0.62615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C 0.09844 0.03449 0.19705 0.06898 0.23646 0.08287 " pathEditMode="relative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C 0.05694 0.04584 0.11458 0.0919 0.14618 0.15232 C 0.17795 0.21297 0.17743 0.30209 0.1901 0.36273 C 0.20277 0.42338 0.21579 0.48449 0.22257 0.51644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27fe505ef8a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785926"/>
            <a:ext cx="2662262" cy="3538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93387">
            <a:off x="318060" y="169377"/>
            <a:ext cx="5423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002060"/>
                </a:solidFill>
              </a:rPr>
              <a:t>Виправ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sz="5400" b="1" dirty="0" smtClean="0">
                <a:ln/>
                <a:solidFill>
                  <a:srgbClr val="002060"/>
                </a:solidFill>
              </a:rPr>
              <a:t>помилку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dirty="0" smtClean="0"/>
              <a:t>32 + 18 = 5</a:t>
            </a:r>
          </a:p>
          <a:p>
            <a:pPr>
              <a:buNone/>
            </a:pPr>
            <a:r>
              <a:rPr lang="uk-UA" sz="5400" dirty="0" smtClean="0"/>
              <a:t>3 +108 = 408</a:t>
            </a:r>
          </a:p>
          <a:p>
            <a:pPr>
              <a:buNone/>
            </a:pPr>
            <a:r>
              <a:rPr lang="uk-UA" sz="5400" dirty="0" smtClean="0"/>
              <a:t>63 – 27 = 603</a:t>
            </a:r>
          </a:p>
          <a:p>
            <a:pPr>
              <a:buNone/>
            </a:pPr>
            <a:r>
              <a:rPr lang="uk-UA" sz="5400" dirty="0" smtClean="0"/>
              <a:t>736 – 336 = 4</a:t>
            </a:r>
          </a:p>
          <a:p>
            <a:pPr>
              <a:buNone/>
            </a:pPr>
            <a:r>
              <a:rPr lang="uk-UA" sz="5400" dirty="0" smtClean="0"/>
              <a:t>57 – 4 = 17</a:t>
            </a:r>
          </a:p>
          <a:p>
            <a:pPr>
              <a:buNone/>
            </a:pP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032598" y="1571612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571612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532" y="2535318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500306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598" y="3535450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500438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4535582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500570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5464276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2730" y="5464276"/>
            <a:ext cx="396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,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37039">
            <a:off x="530009" y="280121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002060"/>
                </a:solidFill>
              </a:rPr>
              <a:t>Обчислити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7286644" cy="5572140"/>
          </a:xfrm>
        </p:spPr>
        <p:txBody>
          <a:bodyPr>
            <a:normAutofit lnSpcReduction="10000"/>
          </a:bodyPr>
          <a:lstStyle/>
          <a:p>
            <a:pPr marL="742950" indent="-742950">
              <a:buNone/>
            </a:pPr>
            <a:r>
              <a:rPr lang="uk-UA" sz="4400" dirty="0" smtClean="0"/>
              <a:t>1) 6,67 + 24,793=</a:t>
            </a:r>
          </a:p>
          <a:p>
            <a:pPr marL="742950" indent="-742950">
              <a:buNone/>
            </a:pPr>
            <a:endParaRPr lang="uk-UA" sz="4400" dirty="0" smtClean="0"/>
          </a:p>
          <a:p>
            <a:pPr marL="742950" indent="-742950">
              <a:buNone/>
            </a:pPr>
            <a:r>
              <a:rPr lang="uk-UA" sz="4400" dirty="0" smtClean="0"/>
              <a:t>2) 88,17 – 8,345 =</a:t>
            </a:r>
          </a:p>
          <a:p>
            <a:pPr marL="742950" indent="-742950">
              <a:buNone/>
            </a:pPr>
            <a:endParaRPr lang="uk-UA" sz="4400" dirty="0" smtClean="0"/>
          </a:p>
          <a:p>
            <a:pPr marL="742950" indent="-742950">
              <a:buNone/>
            </a:pPr>
            <a:r>
              <a:rPr lang="uk-UA" sz="4400" dirty="0" smtClean="0"/>
              <a:t>3) 12 – 6,256 =</a:t>
            </a:r>
          </a:p>
          <a:p>
            <a:pPr marL="742950" indent="-742950">
              <a:buNone/>
            </a:pPr>
            <a:endParaRPr lang="uk-UA" sz="4400" dirty="0" smtClean="0"/>
          </a:p>
          <a:p>
            <a:pPr marL="742950" indent="-742950">
              <a:buNone/>
            </a:pPr>
            <a:r>
              <a:rPr lang="uk-UA" sz="4400" dirty="0" smtClean="0"/>
              <a:t>4) 10,4 – (0,87 + 3,268) =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1285860"/>
            <a:ext cx="2143108" cy="714356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31,463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2714620"/>
            <a:ext cx="2214546" cy="714380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79,825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4143380"/>
            <a:ext cx="1785950" cy="785818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5,744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5715016"/>
            <a:ext cx="1785950" cy="785818"/>
          </a:xfrm>
          <a:prstGeom prst="roundRect">
            <a:avLst>
              <a:gd name="adj" fmla="val 50000"/>
            </a:avLst>
          </a:prstGeom>
          <a:solidFill>
            <a:srgbClr val="30E406"/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6,262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5" name="Picture 3" descr="C:\Documents and Settings\Admin\Рабочий стол\bc8a5c14f8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718" y="642918"/>
            <a:ext cx="3563282" cy="3714776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488" y="5357826"/>
            <a:ext cx="1428760" cy="428628"/>
          </a:xfrm>
          <a:prstGeom prst="roundRect">
            <a:avLst>
              <a:gd name="adj" fmla="val 50000"/>
            </a:avLst>
          </a:prstGeom>
          <a:solidFill>
            <a:srgbClr val="30E406">
              <a:alpha val="49000"/>
            </a:srgbClr>
          </a:solidFill>
          <a:ln w="76200">
            <a:solidFill>
              <a:srgbClr val="85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70C0"/>
                </a:solidFill>
              </a:rPr>
              <a:t>4,138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Знайдіть корені рівнянь: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5857916" cy="4972072"/>
          </a:xfrm>
        </p:spPr>
        <p:txBody>
          <a:bodyPr>
            <a:normAutofit fontScale="77500" lnSpcReduction="20000"/>
          </a:bodyPr>
          <a:lstStyle/>
          <a:p>
            <a:pPr marL="914400" indent="-914400">
              <a:buAutoNum type="arabicParenR"/>
            </a:pPr>
            <a:r>
              <a:rPr lang="uk-UA" sz="5400" dirty="0" smtClean="0"/>
              <a:t>Х + 3,82 = 7</a:t>
            </a:r>
          </a:p>
          <a:p>
            <a:pPr marL="914400" indent="-914400">
              <a:buNone/>
            </a:pPr>
            <a:endParaRPr lang="uk-UA" sz="5400" dirty="0" smtClean="0"/>
          </a:p>
          <a:p>
            <a:pPr>
              <a:buNone/>
            </a:pPr>
            <a:r>
              <a:rPr lang="uk-UA" sz="5400" dirty="0" smtClean="0"/>
              <a:t>2) 28,9 – Х = 5,347</a:t>
            </a:r>
          </a:p>
          <a:p>
            <a:pPr>
              <a:buNone/>
            </a:pPr>
            <a:endParaRPr lang="uk-UA" sz="5400" dirty="0" smtClean="0"/>
          </a:p>
          <a:p>
            <a:pPr>
              <a:buNone/>
            </a:pPr>
            <a:r>
              <a:rPr lang="uk-UA" sz="5400" dirty="0" smtClean="0"/>
              <a:t>3) Х – 23,427 = 6,873</a:t>
            </a:r>
          </a:p>
          <a:p>
            <a:pPr>
              <a:buNone/>
            </a:pPr>
            <a:endParaRPr lang="uk-UA" sz="5400" dirty="0" smtClean="0"/>
          </a:p>
          <a:p>
            <a:pPr>
              <a:buNone/>
            </a:pPr>
            <a:r>
              <a:rPr lang="uk-UA" sz="5400" dirty="0" smtClean="0"/>
              <a:t>4) (81 – Х) + 27,8 = 39,156</a:t>
            </a:r>
            <a:endParaRPr lang="ru-RU" sz="5400" dirty="0"/>
          </a:p>
        </p:txBody>
      </p:sp>
      <p:sp>
        <p:nvSpPr>
          <p:cNvPr id="7" name="Содержимое 2">
            <a:hlinkClick r:id="rId2" action="ppaction://hlinksldjump"/>
          </p:cNvPr>
          <p:cNvSpPr txBox="1">
            <a:spLocks/>
          </p:cNvSpPr>
          <p:nvPr/>
        </p:nvSpPr>
        <p:spPr>
          <a:xfrm>
            <a:off x="6143636" y="2285992"/>
            <a:ext cx="2928958" cy="642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  <a:hlinkClick r:id="rId2" action="ppaction://hlinksldjump"/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 3,18</a:t>
            </a:r>
            <a:endParaRPr kumimoji="0" lang="uk-UA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>
            <a:hlinkClick r:id="rId3" action="ppaction://hlinksldjump"/>
          </p:cNvPr>
          <p:cNvSpPr txBox="1">
            <a:spLocks/>
          </p:cNvSpPr>
          <p:nvPr/>
        </p:nvSpPr>
        <p:spPr>
          <a:xfrm>
            <a:off x="6215074" y="3643314"/>
            <a:ext cx="2857520" cy="642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  <a:hlinkClick r:id="rId3" action="ppaction://hlinksldjump"/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 23,553</a:t>
            </a:r>
            <a:endParaRPr kumimoji="0" lang="uk-UA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>
            <a:hlinkClick r:id="rId4" action="ppaction://hlinksldjump"/>
          </p:cNvPr>
          <p:cNvSpPr txBox="1">
            <a:spLocks/>
          </p:cNvSpPr>
          <p:nvPr/>
        </p:nvSpPr>
        <p:spPr>
          <a:xfrm>
            <a:off x="6215074" y="4929198"/>
            <a:ext cx="2857520" cy="642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  <a:hlinkClick r:id="rId4" action="ppaction://hlinksldjump"/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 30,3</a:t>
            </a:r>
            <a:endParaRPr kumimoji="0" lang="uk-UA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>
            <a:hlinkClick r:id="rId5" action="ppaction://hlinksldjump"/>
          </p:cNvPr>
          <p:cNvSpPr txBox="1">
            <a:spLocks/>
          </p:cNvSpPr>
          <p:nvPr/>
        </p:nvSpPr>
        <p:spPr>
          <a:xfrm>
            <a:off x="6072198" y="1071546"/>
            <a:ext cx="3000396" cy="642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  <a:hlinkClick r:id="rId5" action="ppaction://hlinksldjump"/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 69,644</a:t>
            </a:r>
            <a:endParaRPr kumimoji="0" lang="uk-UA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Admin\Рабочий стол\0edc737bc589bfc9b400154d0d22c9f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286248" y="785794"/>
            <a:ext cx="224205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Розв'язування </a:t>
            </a:r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 рівнянь: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5857916" cy="2357454"/>
          </a:xfrm>
        </p:spPr>
        <p:txBody>
          <a:bodyPr>
            <a:normAutofit/>
          </a:bodyPr>
          <a:lstStyle/>
          <a:p>
            <a:pPr marL="914400" indent="-914400" algn="ctr">
              <a:buAutoNum type="arabicParenR"/>
            </a:pPr>
            <a:r>
              <a:rPr lang="uk-UA" sz="5400" dirty="0" smtClean="0"/>
              <a:t>Х + 3,82 = 7;</a:t>
            </a:r>
          </a:p>
          <a:p>
            <a:pPr algn="ctr">
              <a:buNone/>
            </a:pPr>
            <a:r>
              <a:rPr lang="uk-UA" sz="5400" dirty="0" smtClean="0"/>
              <a:t>Х = 7 – 3,82;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14480" y="4143380"/>
            <a:ext cx="2928958" cy="8572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3,18.</a:t>
            </a:r>
          </a:p>
        </p:txBody>
      </p:sp>
      <p:pic>
        <p:nvPicPr>
          <p:cNvPr id="11" name="Picture 2" descr="C:\Documents and Settings\Admin\Рабочий стол\0edc737bc589bfc9b400154d0d22c9f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643314"/>
            <a:ext cx="2928958" cy="2928958"/>
          </a:xfrm>
          <a:prstGeom prst="rect">
            <a:avLst/>
          </a:prstGeom>
          <a:noFill/>
        </p:spPr>
      </p:pic>
      <p:sp>
        <p:nvSpPr>
          <p:cNvPr id="14" name="Управляющая кнопка: возврат 13">
            <a:hlinkClick r:id="" action="ppaction://hlinkshowjump?jump=lastslideviewed" highlightClick="1"/>
          </p:cNvPr>
          <p:cNvSpPr/>
          <p:nvPr/>
        </p:nvSpPr>
        <p:spPr>
          <a:xfrm>
            <a:off x="1214414" y="578645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00166" y="1928802"/>
            <a:ext cx="11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ДОДАНОК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Розв'язування </a:t>
            </a:r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рівнянь: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857916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/>
              <a:t>2) 28,9 – Х = 5,347;</a:t>
            </a:r>
          </a:p>
          <a:p>
            <a:pPr algn="ctr">
              <a:buNone/>
            </a:pPr>
            <a:r>
              <a:rPr lang="uk-UA" sz="5400" dirty="0" smtClean="0"/>
              <a:t>Х = 28,9 – 5,347;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00166" y="3929066"/>
            <a:ext cx="3429024" cy="10001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23,553.</a:t>
            </a:r>
          </a:p>
        </p:txBody>
      </p:sp>
      <p:pic>
        <p:nvPicPr>
          <p:cNvPr id="11" name="Picture 2" descr="C:\Documents and Settings\Admin\Рабочий стол\0edc737bc589bfc9b400154d0d22c9f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643314"/>
            <a:ext cx="2928958" cy="2928958"/>
          </a:xfrm>
          <a:prstGeom prst="rect">
            <a:avLst/>
          </a:prstGeom>
          <a:noFill/>
        </p:spPr>
      </p:pic>
      <p:sp>
        <p:nvSpPr>
          <p:cNvPr id="14" name="Управляющая кнопка: возврат 13">
            <a:hlinkClick r:id="" action="ppaction://hlinkshowjump?jump=lastslideviewed" highlightClick="1"/>
          </p:cNvPr>
          <p:cNvSpPr/>
          <p:nvPr/>
        </p:nvSpPr>
        <p:spPr>
          <a:xfrm>
            <a:off x="1214414" y="578645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77104" y="1416594"/>
            <a:ext cx="14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ВІД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smtClean="0">
                <a:solidFill>
                  <a:srgbClr val="FF0000"/>
                </a:solidFill>
              </a:rPr>
              <a:t>ЄМНИК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Розв'язування </a:t>
            </a:r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рівнянь: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-71470" y="1643050"/>
            <a:ext cx="6357982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/>
              <a:t>3) Х – 23,427 = 6,873;</a:t>
            </a:r>
          </a:p>
          <a:p>
            <a:pPr algn="ctr">
              <a:buNone/>
            </a:pPr>
            <a:r>
              <a:rPr lang="uk-UA" sz="5400" dirty="0" smtClean="0"/>
              <a:t>Х = 23,427 + 6,873;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571604" y="3786190"/>
            <a:ext cx="3286148" cy="10001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30,3.</a:t>
            </a:r>
          </a:p>
        </p:txBody>
      </p:sp>
      <p:pic>
        <p:nvPicPr>
          <p:cNvPr id="10" name="Picture 2" descr="C:\Documents and Settings\Admin\Рабочий стол\0edc737bc589bfc9b400154d0d22c9f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643314"/>
            <a:ext cx="2928958" cy="2928958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214414" y="578645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1416594"/>
            <a:ext cx="160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ЗМЕНШУВАНЕ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Розв'язування </a:t>
            </a:r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рівнянь: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072494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/>
              <a:t>4) (81 – Х) + 27,8 = 39,156;</a:t>
            </a:r>
          </a:p>
          <a:p>
            <a:pPr algn="ctr">
              <a:buNone/>
            </a:pPr>
            <a:r>
              <a:rPr lang="uk-UA" sz="5400" dirty="0" smtClean="0"/>
              <a:t>81 – Х = 39,156 – 27,8;</a:t>
            </a:r>
          </a:p>
          <a:p>
            <a:pPr algn="ctr">
              <a:buNone/>
            </a:pPr>
            <a:r>
              <a:rPr lang="uk-UA" sz="5400" dirty="0" smtClean="0"/>
              <a:t>81 – Х = 11,356;</a:t>
            </a:r>
          </a:p>
          <a:p>
            <a:pPr algn="ctr">
              <a:buNone/>
            </a:pPr>
            <a:r>
              <a:rPr lang="uk-UA" sz="5400" dirty="0" smtClean="0"/>
              <a:t>Х = 81 – 11,356;</a:t>
            </a:r>
          </a:p>
          <a:p>
            <a:pPr>
              <a:buNone/>
            </a:pPr>
            <a:endParaRPr lang="ru-RU" sz="54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500298" y="5072074"/>
            <a:ext cx="3571900" cy="9286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</a:t>
            </a:r>
            <a:r>
              <a:rPr lang="uk-UA" sz="5400" noProof="0" dirty="0" smtClean="0">
                <a:solidFill>
                  <a:srgbClr val="FF0000"/>
                </a:solidFill>
              </a:rPr>
              <a:t>=</a:t>
            </a: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69,644</a:t>
            </a:r>
          </a:p>
        </p:txBody>
      </p:sp>
      <p:pic>
        <p:nvPicPr>
          <p:cNvPr id="9" name="Picture 2" descr="C:\Documents and Settings\Admin\Рабочий стол\0edc737bc589bfc9b400154d0d22c9f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643314"/>
            <a:ext cx="2928958" cy="2928958"/>
          </a:xfrm>
          <a:prstGeom prst="rect">
            <a:avLst/>
          </a:prstGeom>
          <a:noFill/>
        </p:spPr>
      </p:pic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1214414" y="578645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14480" y="928670"/>
            <a:ext cx="11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ДОДАНОК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1418" y="2845354"/>
            <a:ext cx="14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ВІД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smtClean="0">
                <a:solidFill>
                  <a:srgbClr val="FF0000"/>
                </a:solidFill>
              </a:rPr>
              <a:t>ЄМНИК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52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Задача 1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68592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Власна швидкість човна дорівнює 19,7 км/</a:t>
            </a:r>
            <a:r>
              <a:rPr lang="uk-UA" dirty="0" err="1" smtClean="0"/>
              <a:t>год</a:t>
            </a:r>
            <a:r>
              <a:rPr lang="uk-UA" dirty="0" smtClean="0"/>
              <a:t>, а швидкість течії – 1,4 км/год. Знайдіть швидкість човна за течією і його швидкість  проти течії.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2274" y="2428868"/>
            <a:ext cx="208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Розв'язання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32" y="3143248"/>
            <a:ext cx="9144000" cy="1685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dirty="0" smtClean="0"/>
              <a:t>1) 19,7  + 1,4 = 21,1 (км/</a:t>
            </a:r>
            <a:r>
              <a:rPr lang="uk-UA" sz="3200" dirty="0" err="1" smtClean="0"/>
              <a:t>год</a:t>
            </a:r>
            <a:r>
              <a:rPr lang="uk-UA" sz="3200" dirty="0" smtClean="0"/>
              <a:t>) - швидкість човна за течією.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19,7  – 1,4 = 18,3 (км/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- швидкість човна проти течії.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977" y="4857760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Відповідь: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00166" y="5429264"/>
            <a:ext cx="578647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3200" dirty="0" smtClean="0"/>
              <a:t>21,1 км/</a:t>
            </a:r>
            <a:r>
              <a:rPr lang="uk-UA" sz="3200" dirty="0" err="1" smtClean="0"/>
              <a:t>год</a:t>
            </a:r>
            <a:r>
              <a:rPr lang="uk-UA" sz="3200" dirty="0" smtClean="0"/>
              <a:t> і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18,3 км/год.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Documents and Settings\Admin\Рабочий стол\91728d669c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50" y="4214818"/>
            <a:ext cx="1785950" cy="2393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75" y="71414"/>
          <a:ext cx="8715450" cy="6564102"/>
        </p:xfrm>
        <a:graphic>
          <a:graphicData uri="http://schemas.openxmlformats.org/drawingml/2006/table">
            <a:tbl>
              <a:tblPr/>
              <a:tblGrid>
                <a:gridCol w="577143"/>
                <a:gridCol w="577143"/>
                <a:gridCol w="578833"/>
                <a:gridCol w="577988"/>
                <a:gridCol w="577988"/>
                <a:gridCol w="578833"/>
                <a:gridCol w="577988"/>
                <a:gridCol w="578833"/>
                <a:gridCol w="578833"/>
                <a:gridCol w="578833"/>
                <a:gridCol w="578833"/>
                <a:gridCol w="578833"/>
                <a:gridCol w="578833"/>
                <a:gridCol w="578833"/>
                <a:gridCol w="617703"/>
              </a:tblGrid>
              <a:tr h="159479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F05D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Клас мільйонів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F05D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Клас 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F05D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тисяч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F05D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Клас одиниць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Десяткові знаки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654">
                <a:tc gridSpan="9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F05D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  і  л  а     ч  а  с  т  и  н  а</a:t>
                      </a:r>
                      <a:r>
                        <a:rPr lang="uk-UA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uk-UA" sz="2800" b="1">
                          <a:solidFill>
                            <a:srgbClr val="CC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2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  р  о  б  о  в  а 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сотні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десятки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одиниці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сотні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десятки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одиниці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сотні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десятки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одиниці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десяті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Arial"/>
                          <a:ea typeface="Times New Roman"/>
                          <a:cs typeface="Times New Roman"/>
                        </a:rPr>
                        <a:t>соті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/>
                          <a:ea typeface="Times New Roman"/>
                          <a:cs typeface="Times New Roman"/>
                        </a:rPr>
                        <a:t>тисячні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Calibri"/>
                          <a:ea typeface="Times New Roman"/>
                          <a:cs typeface="Times New Roman"/>
                        </a:rPr>
                        <a:t>десятитисячні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/>
                          <a:ea typeface="Times New Roman"/>
                          <a:cs typeface="Times New Roman"/>
                        </a:rPr>
                        <a:t>стотисячні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/>
                          <a:ea typeface="Times New Roman"/>
                          <a:cs typeface="Times New Roman"/>
                        </a:rPr>
                        <a:t>мільйонні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rgbClr val="CC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rgbClr val="CC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rgbClr val="CC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rgbClr val="CC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Documents and Settings\Admin\Рабочий стол\0a2d74e41c38831ede16c7de5aa9d6b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0"/>
            <a:ext cx="2857520" cy="17782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Задача 2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358346" cy="16859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Швидкість пароплава проти течії дорівнює 27,8 км/</a:t>
            </a:r>
            <a:r>
              <a:rPr lang="uk-UA" dirty="0" err="1" smtClean="0"/>
              <a:t>год</a:t>
            </a:r>
            <a:r>
              <a:rPr lang="uk-UA" dirty="0" smtClean="0"/>
              <a:t>, а швидкість течії – 1,8 км/год. Знайдіть власну швидкість пароплава та його швидкість  за течією.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3071810"/>
            <a:ext cx="208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Розв'язання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4357694"/>
            <a:ext cx="914403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29,6 </a:t>
            </a:r>
            <a:r>
              <a:rPr lang="uk-UA" sz="3200" dirty="0" smtClean="0"/>
              <a:t>+ 1,8 = 31,4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(км/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- швидкість човна за течією.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977" y="569186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Відповідь: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00166" y="6072206"/>
            <a:ext cx="578647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3200" dirty="0" smtClean="0"/>
              <a:t>29,6 км/</a:t>
            </a:r>
            <a:r>
              <a:rPr lang="uk-UA" sz="3200" dirty="0" err="1" smtClean="0"/>
              <a:t>год</a:t>
            </a:r>
            <a:r>
              <a:rPr lang="uk-UA" sz="3200" dirty="0" smtClean="0"/>
              <a:t> і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31,4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км/год.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32" y="3571877"/>
            <a:ext cx="9144032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dirty="0" smtClean="0"/>
              <a:t>1) 27,8  + 1,8 = 29,6 (км/</a:t>
            </a:r>
            <a:r>
              <a:rPr lang="uk-UA" sz="3200" dirty="0" err="1" smtClean="0"/>
              <a:t>год</a:t>
            </a:r>
            <a:r>
              <a:rPr lang="uk-UA" sz="3200" dirty="0" smtClean="0"/>
              <a:t>) – власна швидкість човна.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491880" y="188640"/>
            <a:ext cx="5112568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"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n-lt"/>
                <a:cs typeface="+mn-cs"/>
              </a:rPr>
              <a:t>Влучний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n-lt"/>
                <a:cs typeface="+mn-cs"/>
              </a:rPr>
              <a:t>стрілець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8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"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372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1) 2,31 + (7,65 + 8,69)</a:t>
            </a:r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6300788" y="2781300"/>
            <a:ext cx="2303462" cy="2232025"/>
          </a:xfrm>
          <a:prstGeom prst="ellipse">
            <a:avLst/>
          </a:prstGeom>
          <a:solidFill>
            <a:srgbClr val="CC99FF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3" name="Oval 9"/>
          <p:cNvSpPr>
            <a:spLocks noChangeArrowheads="1"/>
          </p:cNvSpPr>
          <p:nvPr/>
        </p:nvSpPr>
        <p:spPr bwMode="auto">
          <a:xfrm>
            <a:off x="6659563" y="3141663"/>
            <a:ext cx="1512887" cy="1511300"/>
          </a:xfrm>
          <a:prstGeom prst="ellipse">
            <a:avLst/>
          </a:prstGeom>
          <a:solidFill>
            <a:srgbClr val="CC99FF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4" name="Oval 10"/>
          <p:cNvSpPr>
            <a:spLocks noChangeArrowheads="1"/>
          </p:cNvSpPr>
          <p:nvPr/>
        </p:nvSpPr>
        <p:spPr bwMode="auto">
          <a:xfrm>
            <a:off x="7019925" y="3500438"/>
            <a:ext cx="792163" cy="863600"/>
          </a:xfrm>
          <a:prstGeom prst="ellipse">
            <a:avLst/>
          </a:prstGeom>
          <a:solidFill>
            <a:srgbClr val="CC99FF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10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7235825" y="31162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9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7235825" y="27559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8</a:t>
            </a:r>
          </a:p>
        </p:txBody>
      </p:sp>
      <p:pic>
        <p:nvPicPr>
          <p:cNvPr id="17417" name="Picture 13" descr="arr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3213100"/>
            <a:ext cx="33845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900113" y="34290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19,65</a:t>
            </a:r>
          </a:p>
        </p:txBody>
      </p:sp>
      <p:pic>
        <p:nvPicPr>
          <p:cNvPr id="17419" name="Picture 15" descr="arr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388" y="4868863"/>
            <a:ext cx="3529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1116013" y="50847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17,65</a:t>
            </a:r>
          </a:p>
        </p:txBody>
      </p:sp>
      <p:pic>
        <p:nvPicPr>
          <p:cNvPr id="11281" name="Picture 17" descr="arr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84438" y="3644900"/>
            <a:ext cx="3384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419475" y="38608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18,65</a:t>
            </a:r>
          </a:p>
        </p:txBody>
      </p:sp>
      <p:pic>
        <p:nvPicPr>
          <p:cNvPr id="79874" name="Picture 2" descr="https://encrypted-tbn0.gstatic.com/images?q=tbn:ANd9GcSHnKiFkFY0_5JAiv5TNfUaVcfjpF2odRvZY2LgSaKrYR-H4M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39752" cy="2339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1273 L 0.21459 -0.01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-0.01597 L 0.20868 -0.0159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71395283568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714356"/>
            <a:ext cx="2000264" cy="2202149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896fc47642c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-428652"/>
            <a:ext cx="2922334" cy="276110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91728d669c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-285776"/>
            <a:ext cx="1785950" cy="2393466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bc8a5c14f86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0"/>
            <a:ext cx="3000396" cy="3127959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86f7b016737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-285776"/>
            <a:ext cx="2714644" cy="285752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57ddfd4df94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44" y="1357298"/>
            <a:ext cx="1857356" cy="281308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c6e64c8824f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807791"/>
            <a:ext cx="1928826" cy="247846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08673" y="2844225"/>
            <a:ext cx="3770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/>
                <a:solidFill>
                  <a:schemeClr val="accent3"/>
                </a:solidFill>
              </a:rPr>
              <a:t>Домашнє завдання: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000100" y="3786190"/>
            <a:ext cx="771530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Повторити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30-33.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2) </a:t>
            </a:r>
            <a:r>
              <a:rPr lang="uk-UA" sz="3200" dirty="0" smtClean="0">
                <a:solidFill>
                  <a:srgbClr val="002060"/>
                </a:solidFill>
              </a:rPr>
              <a:t>Розв'язати завдання № 5 </a:t>
            </a:r>
            <a:r>
              <a:rPr lang="uk-UA" sz="3200" dirty="0" err="1" smtClean="0">
                <a:solidFill>
                  <a:srgbClr val="002060"/>
                </a:solidFill>
              </a:rPr>
              <a:t>“Перевірте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</a:rPr>
              <a:t>себе”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fs145.www.ex.ua/show/4473213/4473213.pn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7253"/>
            <a:ext cx="8064896" cy="6720747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1835696" y="2132856"/>
            <a:ext cx="5606215" cy="1296144"/>
          </a:xfrm>
          <a:custGeom>
            <a:avLst/>
            <a:gdLst>
              <a:gd name="connsiteX0" fmla="*/ 0 w 5606215"/>
              <a:gd name="connsiteY0" fmla="*/ 0 h 923330"/>
              <a:gd name="connsiteX1" fmla="*/ 5606215 w 5606215"/>
              <a:gd name="connsiteY1" fmla="*/ 0 h 923330"/>
              <a:gd name="connsiteX2" fmla="*/ 5606215 w 5606215"/>
              <a:gd name="connsiteY2" fmla="*/ 923330 h 923330"/>
              <a:gd name="connsiteX3" fmla="*/ 0 w 5606215"/>
              <a:gd name="connsiteY3" fmla="*/ 923330 h 923330"/>
              <a:gd name="connsiteX4" fmla="*/ 0 w 560621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215" h="923330">
                <a:moveTo>
                  <a:pt x="0" y="0"/>
                </a:moveTo>
                <a:lnTo>
                  <a:pt x="5606215" y="0"/>
                </a:lnTo>
                <a:lnTo>
                  <a:pt x="560621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uk-U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якують за увагу!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757610" cy="61436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12,5;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6,60;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0,004;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52,0012;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1000000,01;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34,000067;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0,08;</a:t>
            </a:r>
          </a:p>
          <a:p>
            <a:pPr>
              <a:buFont typeface="Wingdings" pitchFamily="2" charset="2"/>
              <a:buChar char="Ø"/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6,008.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C:\Documents and Settings\Admin\Рабочий стол\bff42a7ed09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285992"/>
            <a:ext cx="2786082" cy="28968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712565">
            <a:off x="4143372" y="785794"/>
            <a:ext cx="4704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Читай швидко!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4500562" y="5643578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Documents and Settings\Admin\Рабочий стол\57ddfd4df94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072330" y="0"/>
            <a:ext cx="1785982" cy="2813084"/>
          </a:xfrm>
          <a:prstGeom prst="rect">
            <a:avLst/>
          </a:prstGeom>
          <a:noFill/>
        </p:spPr>
      </p:pic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1670069" y="2349500"/>
            <a:ext cx="5616575" cy="3240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30E4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88" name="Freeform 44"/>
          <p:cNvSpPr>
            <a:spLocks/>
          </p:cNvSpPr>
          <p:nvPr/>
        </p:nvSpPr>
        <p:spPr bwMode="auto">
          <a:xfrm>
            <a:off x="3325831" y="2349500"/>
            <a:ext cx="39608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95" y="0"/>
              </a:cxn>
              <a:cxn ang="0">
                <a:pos x="2495" y="2041"/>
              </a:cxn>
              <a:cxn ang="0">
                <a:pos x="0" y="2041"/>
              </a:cxn>
              <a:cxn ang="0">
                <a:pos x="0" y="0"/>
              </a:cxn>
            </a:cxnLst>
            <a:rect l="0" t="0" r="r" b="b"/>
            <a:pathLst>
              <a:path w="2495" h="2041">
                <a:moveTo>
                  <a:pt x="0" y="0"/>
                </a:moveTo>
                <a:lnTo>
                  <a:pt x="2495" y="0"/>
                </a:lnTo>
                <a:lnTo>
                  <a:pt x="2495" y="2041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6" name="Freeform 42"/>
          <p:cNvSpPr>
            <a:spLocks/>
          </p:cNvSpPr>
          <p:nvPr/>
        </p:nvSpPr>
        <p:spPr bwMode="auto">
          <a:xfrm>
            <a:off x="3325831" y="2349500"/>
            <a:ext cx="1152525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6" y="0"/>
              </a:cxn>
              <a:cxn ang="0">
                <a:pos x="726" y="2041"/>
              </a:cxn>
              <a:cxn ang="0">
                <a:pos x="0" y="2041"/>
              </a:cxn>
              <a:cxn ang="0">
                <a:pos x="0" y="0"/>
              </a:cxn>
            </a:cxnLst>
            <a:rect l="0" t="0" r="r" b="b"/>
            <a:pathLst>
              <a:path w="726" h="2041">
                <a:moveTo>
                  <a:pt x="0" y="0"/>
                </a:moveTo>
                <a:lnTo>
                  <a:pt x="726" y="0"/>
                </a:lnTo>
                <a:lnTo>
                  <a:pt x="726" y="2041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653911" y="2486636"/>
            <a:ext cx="10599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0,2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726936" y="3567723"/>
            <a:ext cx="10599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0,7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726936" y="4720248"/>
            <a:ext cx="10599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0,1</a:t>
            </a: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78356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5054619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5630881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207144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0" name="Freeform 36"/>
          <p:cNvSpPr>
            <a:spLocks/>
          </p:cNvSpPr>
          <p:nvPr/>
        </p:nvSpPr>
        <p:spPr bwMode="auto">
          <a:xfrm>
            <a:off x="6735781" y="2349500"/>
            <a:ext cx="12700" cy="32385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2040"/>
              </a:cxn>
            </a:cxnLst>
            <a:rect l="0" t="0" r="r" b="b"/>
            <a:pathLst>
              <a:path w="8" h="2040">
                <a:moveTo>
                  <a:pt x="8" y="0"/>
                </a:moveTo>
                <a:lnTo>
                  <a:pt x="0" y="2040"/>
                </a:lnTo>
              </a:path>
            </a:pathLst>
          </a:custGeom>
          <a:noFill/>
          <a:ln w="63500">
            <a:solidFill>
              <a:srgbClr val="30E40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3325831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3902094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2751156" y="2349500"/>
            <a:ext cx="0" cy="3240088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4" name="Freeform 40"/>
          <p:cNvSpPr>
            <a:spLocks/>
          </p:cNvSpPr>
          <p:nvPr/>
        </p:nvSpPr>
        <p:spPr bwMode="auto">
          <a:xfrm>
            <a:off x="2201881" y="2349500"/>
            <a:ext cx="12700" cy="32258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2032"/>
              </a:cxn>
            </a:cxnLst>
            <a:rect l="0" t="0" r="r" b="b"/>
            <a:pathLst>
              <a:path w="8" h="2032">
                <a:moveTo>
                  <a:pt x="8" y="0"/>
                </a:moveTo>
                <a:lnTo>
                  <a:pt x="0" y="2032"/>
                </a:lnTo>
              </a:path>
            </a:pathLst>
          </a:custGeom>
          <a:noFill/>
          <a:ln w="63500">
            <a:solidFill>
              <a:srgbClr val="30E40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9" name="Freeform 45"/>
          <p:cNvSpPr>
            <a:spLocks/>
          </p:cNvSpPr>
          <p:nvPr/>
        </p:nvSpPr>
        <p:spPr bwMode="auto">
          <a:xfrm>
            <a:off x="2174894" y="2349500"/>
            <a:ext cx="576262" cy="324008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63" y="0"/>
              </a:cxn>
              <a:cxn ang="0">
                <a:pos x="363" y="2041"/>
              </a:cxn>
              <a:cxn ang="0">
                <a:pos x="0" y="2041"/>
              </a:cxn>
              <a:cxn ang="0">
                <a:pos x="17" y="0"/>
              </a:cxn>
            </a:cxnLst>
            <a:rect l="0" t="0" r="r" b="b"/>
            <a:pathLst>
              <a:path w="363" h="2041">
                <a:moveTo>
                  <a:pt x="17" y="0"/>
                </a:moveTo>
                <a:lnTo>
                  <a:pt x="363" y="0"/>
                </a:lnTo>
                <a:lnTo>
                  <a:pt x="363" y="2041"/>
                </a:lnTo>
                <a:lnTo>
                  <a:pt x="0" y="2041"/>
                </a:lnTo>
                <a:lnTo>
                  <a:pt x="17" y="0"/>
                </a:lnTo>
                <a:close/>
              </a:path>
            </a:pathLst>
          </a:custGeom>
          <a:solidFill>
            <a:srgbClr val="33CC33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00042"/>
            <a:ext cx="725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Математичний диктант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1500174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209604"/>
                </a:solidFill>
              </a:rPr>
              <a:t>№1</a:t>
            </a:r>
            <a:endParaRPr lang="ru-RU" sz="3600" dirty="0">
              <a:solidFill>
                <a:srgbClr val="209604"/>
              </a:solidFill>
            </a:endParaRPr>
          </a:p>
        </p:txBody>
      </p:sp>
      <p:pic>
        <p:nvPicPr>
          <p:cNvPr id="24" name="Picture 3" descr="C:\Documents and Settings\Admin\Рабочий стол\86f7b016737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357222" y="3571876"/>
            <a:ext cx="2500298" cy="249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8" grpId="0" animBg="1"/>
      <p:bldP spid="31788" grpId="1" animBg="1"/>
      <p:bldP spid="31786" grpId="0" animBg="1"/>
      <p:bldP spid="31786" grpId="1" animBg="1"/>
      <p:bldP spid="31771" grpId="0"/>
      <p:bldP spid="31772" grpId="0"/>
      <p:bldP spid="31773" grpId="0"/>
      <p:bldP spid="317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000232" y="1531959"/>
            <a:ext cx="5113337" cy="4897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30E4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2000232" y="3548084"/>
            <a:ext cx="2017712" cy="436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0" y="0"/>
              </a:cxn>
              <a:cxn ang="0">
                <a:pos x="1271" y="275"/>
              </a:cxn>
              <a:cxn ang="0">
                <a:pos x="7" y="275"/>
              </a:cxn>
            </a:cxnLst>
            <a:rect l="0" t="0" r="r" b="b"/>
            <a:pathLst>
              <a:path w="1271" h="275">
                <a:moveTo>
                  <a:pt x="0" y="0"/>
                </a:moveTo>
                <a:lnTo>
                  <a:pt x="1270" y="0"/>
                </a:lnTo>
                <a:lnTo>
                  <a:pt x="1271" y="275"/>
                </a:lnTo>
                <a:lnTo>
                  <a:pt x="7" y="275"/>
                </a:lnTo>
              </a:path>
            </a:pathLst>
          </a:custGeom>
          <a:solidFill>
            <a:srgbClr val="33CC33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4521182" y="4479946"/>
            <a:ext cx="2592387" cy="1947863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947" y="320"/>
              </a:cxn>
              <a:cxn ang="0">
                <a:pos x="947" y="0"/>
              </a:cxn>
              <a:cxn ang="0">
                <a:pos x="1627" y="0"/>
              </a:cxn>
              <a:cxn ang="0">
                <a:pos x="1633" y="1227"/>
              </a:cxn>
              <a:cxn ang="0">
                <a:pos x="0" y="1227"/>
              </a:cxn>
              <a:cxn ang="0">
                <a:pos x="0" y="320"/>
              </a:cxn>
            </a:cxnLst>
            <a:rect l="0" t="0" r="r" b="b"/>
            <a:pathLst>
              <a:path w="1633" h="1227">
                <a:moveTo>
                  <a:pt x="0" y="320"/>
                </a:moveTo>
                <a:lnTo>
                  <a:pt x="947" y="320"/>
                </a:lnTo>
                <a:lnTo>
                  <a:pt x="947" y="0"/>
                </a:lnTo>
                <a:lnTo>
                  <a:pt x="1627" y="0"/>
                </a:lnTo>
                <a:lnTo>
                  <a:pt x="1633" y="1227"/>
                </a:lnTo>
                <a:lnTo>
                  <a:pt x="0" y="1227"/>
                </a:lnTo>
                <a:lnTo>
                  <a:pt x="0" y="320"/>
                </a:lnTo>
                <a:close/>
              </a:path>
            </a:pathLst>
          </a:custGeom>
          <a:solidFill>
            <a:srgbClr val="FF33CC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Freeform 24"/>
          <p:cNvSpPr>
            <a:spLocks/>
          </p:cNvSpPr>
          <p:nvPr/>
        </p:nvSpPr>
        <p:spPr bwMode="auto">
          <a:xfrm>
            <a:off x="2000232" y="1531959"/>
            <a:ext cx="2016125" cy="151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0" y="0"/>
              </a:cxn>
              <a:cxn ang="0">
                <a:pos x="1270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270" h="953">
                <a:moveTo>
                  <a:pt x="0" y="0"/>
                </a:moveTo>
                <a:lnTo>
                  <a:pt x="1270" y="0"/>
                </a:lnTo>
                <a:lnTo>
                  <a:pt x="1270" y="953"/>
                </a:lnTo>
                <a:lnTo>
                  <a:pt x="0" y="953"/>
                </a:lnTo>
                <a:lnTo>
                  <a:pt x="0" y="0"/>
                </a:lnTo>
                <a:close/>
              </a:path>
            </a:pathLst>
          </a:custGeom>
          <a:solidFill>
            <a:srgbClr val="FF33CC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000232" y="3979884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521182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2000232" y="4484709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000232" y="4987946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000232" y="5492771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000232" y="5997596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000232" y="3548084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000232" y="3044846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000232" y="2540021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000232" y="2036784"/>
            <a:ext cx="5113337" cy="0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024419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529244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6032482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5" name="Freeform 19"/>
          <p:cNvSpPr>
            <a:spLocks/>
          </p:cNvSpPr>
          <p:nvPr/>
        </p:nvSpPr>
        <p:spPr bwMode="auto">
          <a:xfrm>
            <a:off x="6565882" y="1546246"/>
            <a:ext cx="12700" cy="48641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3064"/>
              </a:cxn>
            </a:cxnLst>
            <a:rect l="0" t="0" r="r" b="b"/>
            <a:pathLst>
              <a:path w="8" h="3064">
                <a:moveTo>
                  <a:pt x="8" y="0"/>
                </a:moveTo>
                <a:lnTo>
                  <a:pt x="0" y="3064"/>
                </a:lnTo>
              </a:path>
            </a:pathLst>
          </a:custGeom>
          <a:noFill/>
          <a:ln w="63500">
            <a:solidFill>
              <a:srgbClr val="30E40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016357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513119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3008294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505057" y="1531959"/>
            <a:ext cx="0" cy="4897437"/>
          </a:xfrm>
          <a:prstGeom prst="line">
            <a:avLst/>
          </a:prstGeom>
          <a:noFill/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5529244" y="2036784"/>
            <a:ext cx="503238" cy="503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7" y="0"/>
              </a:cxn>
              <a:cxn ang="0">
                <a:pos x="317" y="317"/>
              </a:cxn>
              <a:cxn ang="0">
                <a:pos x="0" y="317"/>
              </a:cxn>
              <a:cxn ang="0">
                <a:pos x="0" y="0"/>
              </a:cxn>
            </a:cxnLst>
            <a:rect l="0" t="0" r="r" b="b"/>
            <a:pathLst>
              <a:path w="317" h="317">
                <a:moveTo>
                  <a:pt x="0" y="0"/>
                </a:moveTo>
                <a:lnTo>
                  <a:pt x="317" y="0"/>
                </a:lnTo>
                <a:lnTo>
                  <a:pt x="317" y="31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63500">
            <a:solidFill>
              <a:srgbClr val="30E4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7669194" y="1785926"/>
            <a:ext cx="1410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0,12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7689832" y="2803513"/>
            <a:ext cx="1410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0,17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761269" y="3883013"/>
            <a:ext cx="1410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0,04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7761269" y="4964101"/>
            <a:ext cx="1410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0,01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500042"/>
            <a:ext cx="725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Математичний диктант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1571612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209604"/>
                </a:solidFill>
              </a:rPr>
              <a:t>№2</a:t>
            </a:r>
            <a:endParaRPr lang="ru-RU" sz="3600" dirty="0">
              <a:solidFill>
                <a:srgbClr val="209604"/>
              </a:solidFill>
            </a:endParaRPr>
          </a:p>
        </p:txBody>
      </p:sp>
      <p:pic>
        <p:nvPicPr>
          <p:cNvPr id="9217" name="Picture 1" descr="C:\Documents and Settings\Admin\Рабочий стол\3ac967faebc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006765"/>
            <a:ext cx="2357422" cy="2824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 animBg="1"/>
      <p:bldP spid="29725" grpId="1" animBg="1"/>
      <p:bldP spid="29723" grpId="0" animBg="1"/>
      <p:bldP spid="29723" grpId="1" animBg="1"/>
      <p:bldP spid="29720" grpId="0" animBg="1"/>
      <p:bldP spid="29720" grpId="1" animBg="1"/>
      <p:bldP spid="29724" grpId="0" animBg="1"/>
      <p:bldP spid="29726" grpId="0"/>
      <p:bldP spid="29727" grpId="0"/>
      <p:bldP spid="29728" grpId="0"/>
      <p:bldP spid="297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57"/>
          <p:cNvSpPr>
            <a:spLocks noChangeArrowheads="1"/>
          </p:cNvSpPr>
          <p:nvPr/>
        </p:nvSpPr>
        <p:spPr bwMode="auto">
          <a:xfrm>
            <a:off x="571500" y="1714500"/>
            <a:ext cx="8247063" cy="35861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Керлінг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</a:rPr>
              <a:t>графічний</a:t>
            </a:r>
            <a:r>
              <a:rPr lang="ru-RU" sz="2400" b="1" dirty="0" smtClean="0">
                <a:solidFill>
                  <a:srgbClr val="002060"/>
                </a:solidFill>
              </a:rPr>
              <a:t> диктант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</a:p>
        </p:txBody>
      </p:sp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755650" y="1916113"/>
            <a:ext cx="7977188" cy="3105150"/>
            <a:chOff x="476" y="1117"/>
            <a:chExt cx="5025" cy="1956"/>
          </a:xfrm>
        </p:grpSpPr>
        <p:grpSp>
          <p:nvGrpSpPr>
            <p:cNvPr id="3" name="Group 155"/>
            <p:cNvGrpSpPr>
              <a:grpSpLocks/>
            </p:cNvGrpSpPr>
            <p:nvPr/>
          </p:nvGrpSpPr>
          <p:grpSpPr bwMode="auto">
            <a:xfrm>
              <a:off x="521" y="1117"/>
              <a:ext cx="1761" cy="367"/>
              <a:chOff x="476" y="1015"/>
              <a:chExt cx="1761" cy="367"/>
            </a:xfrm>
          </p:grpSpPr>
          <p:sp>
            <p:nvSpPr>
              <p:cNvPr id="1106" name="Text Box 14"/>
              <p:cNvSpPr txBox="1">
                <a:spLocks noChangeArrowheads="1"/>
              </p:cNvSpPr>
              <p:nvPr/>
            </p:nvSpPr>
            <p:spPr bwMode="auto">
              <a:xfrm>
                <a:off x="476" y="1017"/>
                <a:ext cx="117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solidFill>
                      <a:srgbClr val="0070C0"/>
                    </a:solidFill>
                  </a:rPr>
                  <a:t>1)</a:t>
                </a:r>
                <a:r>
                  <a:rPr lang="ru-RU" sz="3200" i="1" dirty="0">
                    <a:solidFill>
                      <a:srgbClr val="0070C0"/>
                    </a:solidFill>
                  </a:rPr>
                  <a:t> 12 ,88</a:t>
                </a:r>
                <a:r>
                  <a:rPr lang="ru-RU" sz="2400" i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  <p:sp>
            <p:nvSpPr>
              <p:cNvPr id="1108" name="Line 17"/>
              <p:cNvSpPr>
                <a:spLocks noChangeShapeType="1"/>
              </p:cNvSpPr>
              <p:nvPr/>
            </p:nvSpPr>
            <p:spPr bwMode="auto">
              <a:xfrm>
                <a:off x="885" y="1333"/>
                <a:ext cx="1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35" name="Object 20"/>
              <p:cNvGraphicFramePr>
                <a:graphicFrameLocks noChangeAspect="1"/>
              </p:cNvGraphicFramePr>
              <p:nvPr/>
            </p:nvGraphicFramePr>
            <p:xfrm>
              <a:off x="1520" y="1106"/>
              <a:ext cx="330" cy="246"/>
            </p:xfrm>
            <a:graphic>
              <a:graphicData uri="http://schemas.openxmlformats.org/presentationml/2006/ole">
                <p:oleObj spid="_x0000_s53259" name="Формула" r:id="rId4" imgW="126720" imgH="126720" progId="Equation.3">
                  <p:embed/>
                </p:oleObj>
              </a:graphicData>
            </a:graphic>
          </p:graphicFrame>
          <p:sp>
            <p:nvSpPr>
              <p:cNvPr id="1109" name="Text Box 23"/>
              <p:cNvSpPr txBox="1">
                <a:spLocks noChangeArrowheads="1"/>
              </p:cNvSpPr>
              <p:nvPr/>
            </p:nvSpPr>
            <p:spPr bwMode="auto">
              <a:xfrm>
                <a:off x="1837" y="1015"/>
                <a:ext cx="40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i="1">
                    <a:solidFill>
                      <a:srgbClr val="FF0000"/>
                    </a:solidFill>
                  </a:rPr>
                  <a:t>13</a:t>
                </a:r>
              </a:p>
            </p:txBody>
          </p:sp>
        </p:grpSp>
        <p:grpSp>
          <p:nvGrpSpPr>
            <p:cNvPr id="4" name="Group 154"/>
            <p:cNvGrpSpPr>
              <a:grpSpLocks/>
            </p:cNvGrpSpPr>
            <p:nvPr/>
          </p:nvGrpSpPr>
          <p:grpSpPr bwMode="auto">
            <a:xfrm>
              <a:off x="521" y="1525"/>
              <a:ext cx="1638" cy="365"/>
              <a:chOff x="476" y="1477"/>
              <a:chExt cx="1638" cy="365"/>
            </a:xfrm>
          </p:grpSpPr>
          <p:sp>
            <p:nvSpPr>
              <p:cNvPr id="1102" name="Text Box 26"/>
              <p:cNvSpPr txBox="1">
                <a:spLocks noChangeArrowheads="1"/>
              </p:cNvSpPr>
              <p:nvPr/>
            </p:nvSpPr>
            <p:spPr bwMode="auto">
              <a:xfrm>
                <a:off x="476" y="1477"/>
                <a:ext cx="98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>
                    <a:solidFill>
                      <a:srgbClr val="0070C0"/>
                    </a:solidFill>
                  </a:rPr>
                  <a:t>2) 3,0 8</a:t>
                </a:r>
              </a:p>
            </p:txBody>
          </p:sp>
          <p:graphicFrame>
            <p:nvGraphicFramePr>
              <p:cNvPr id="1034" name="Object 41"/>
              <p:cNvGraphicFramePr>
                <a:graphicFrameLocks noChangeAspect="1"/>
              </p:cNvGraphicFramePr>
              <p:nvPr/>
            </p:nvGraphicFramePr>
            <p:xfrm>
              <a:off x="1383" y="1523"/>
              <a:ext cx="454" cy="302"/>
            </p:xfrm>
            <a:graphic>
              <a:graphicData uri="http://schemas.openxmlformats.org/presentationml/2006/ole">
                <p:oleObj spid="_x0000_s53258" name="Формула" r:id="rId5" imgW="126720" imgH="126720" progId="Equation.3">
                  <p:embed/>
                </p:oleObj>
              </a:graphicData>
            </a:graphic>
          </p:graphicFrame>
          <p:sp>
            <p:nvSpPr>
              <p:cNvPr id="1103" name="Text Box 45"/>
              <p:cNvSpPr txBox="1">
                <a:spLocks noChangeArrowheads="1"/>
              </p:cNvSpPr>
              <p:nvPr/>
            </p:nvSpPr>
            <p:spPr bwMode="auto">
              <a:xfrm>
                <a:off x="1643" y="1477"/>
                <a:ext cx="47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i="1">
                    <a:solidFill>
                      <a:srgbClr val="FF0000"/>
                    </a:solidFill>
                  </a:rPr>
                  <a:t>3,1</a:t>
                </a:r>
              </a:p>
            </p:txBody>
          </p:sp>
          <p:sp>
            <p:nvSpPr>
              <p:cNvPr id="1105" name="Line 54"/>
              <p:cNvSpPr>
                <a:spLocks noChangeShapeType="1"/>
              </p:cNvSpPr>
              <p:nvPr/>
            </p:nvSpPr>
            <p:spPr bwMode="auto">
              <a:xfrm>
                <a:off x="975" y="1795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53"/>
            <p:cNvGrpSpPr>
              <a:grpSpLocks/>
            </p:cNvGrpSpPr>
            <p:nvPr/>
          </p:nvGrpSpPr>
          <p:grpSpPr bwMode="auto">
            <a:xfrm>
              <a:off x="498" y="1888"/>
              <a:ext cx="1928" cy="408"/>
              <a:chOff x="476" y="1797"/>
              <a:chExt cx="1928" cy="408"/>
            </a:xfrm>
          </p:grpSpPr>
          <p:sp>
            <p:nvSpPr>
              <p:cNvPr id="1098" name="Text Box 56"/>
              <p:cNvSpPr txBox="1">
                <a:spLocks noChangeArrowheads="1"/>
              </p:cNvSpPr>
              <p:nvPr/>
            </p:nvSpPr>
            <p:spPr bwMode="auto">
              <a:xfrm>
                <a:off x="476" y="1797"/>
                <a:ext cx="131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>
                    <a:solidFill>
                      <a:srgbClr val="0070C0"/>
                    </a:solidFill>
                  </a:rPr>
                  <a:t>3) 0,78 9</a:t>
                </a:r>
              </a:p>
            </p:txBody>
          </p:sp>
          <p:sp>
            <p:nvSpPr>
              <p:cNvPr id="1100" name="Line 59"/>
              <p:cNvSpPr>
                <a:spLocks noChangeShapeType="1"/>
              </p:cNvSpPr>
              <p:nvPr/>
            </p:nvSpPr>
            <p:spPr bwMode="auto">
              <a:xfrm>
                <a:off x="1134" y="2115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33" name="Object 62"/>
              <p:cNvGraphicFramePr>
                <a:graphicFrameLocks noChangeAspect="1"/>
              </p:cNvGraphicFramePr>
              <p:nvPr/>
            </p:nvGraphicFramePr>
            <p:xfrm>
              <a:off x="1519" y="1842"/>
              <a:ext cx="408" cy="332"/>
            </p:xfrm>
            <a:graphic>
              <a:graphicData uri="http://schemas.openxmlformats.org/presentationml/2006/ole">
                <p:oleObj spid="_x0000_s53257" name="Формула" r:id="rId6" imgW="126720" imgH="126720" progId="Equation.3">
                  <p:embed/>
                </p:oleObj>
              </a:graphicData>
            </a:graphic>
          </p:graphicFrame>
          <p:sp>
            <p:nvSpPr>
              <p:cNvPr id="1101" name="Text Box 64"/>
              <p:cNvSpPr txBox="1">
                <a:spLocks noChangeArrowheads="1"/>
              </p:cNvSpPr>
              <p:nvPr/>
            </p:nvSpPr>
            <p:spPr bwMode="auto">
              <a:xfrm>
                <a:off x="1791" y="1840"/>
                <a:ext cx="61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i="1" dirty="0">
                    <a:solidFill>
                      <a:srgbClr val="FF0000"/>
                    </a:solidFill>
                  </a:rPr>
                  <a:t>0,79</a:t>
                </a:r>
              </a:p>
            </p:txBody>
          </p:sp>
        </p:grpSp>
        <p:grpSp>
          <p:nvGrpSpPr>
            <p:cNvPr id="6" name="Group 152"/>
            <p:cNvGrpSpPr>
              <a:grpSpLocks/>
            </p:cNvGrpSpPr>
            <p:nvPr/>
          </p:nvGrpSpPr>
          <p:grpSpPr bwMode="auto">
            <a:xfrm>
              <a:off x="476" y="2298"/>
              <a:ext cx="1256" cy="406"/>
              <a:chOff x="476" y="2113"/>
              <a:chExt cx="1256" cy="406"/>
            </a:xfrm>
          </p:grpSpPr>
          <p:sp>
            <p:nvSpPr>
              <p:cNvPr id="1093" name="Text Box 65"/>
              <p:cNvSpPr txBox="1">
                <a:spLocks noChangeArrowheads="1"/>
              </p:cNvSpPr>
              <p:nvPr/>
            </p:nvSpPr>
            <p:spPr bwMode="auto">
              <a:xfrm>
                <a:off x="554" y="2154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3200" i="1">
                  <a:solidFill>
                    <a:schemeClr val="bg2"/>
                  </a:solidFill>
                </a:endParaRPr>
              </a:p>
            </p:txBody>
          </p:sp>
          <p:sp>
            <p:nvSpPr>
              <p:cNvPr id="1094" name="Text Box 66"/>
              <p:cNvSpPr txBox="1">
                <a:spLocks noChangeArrowheads="1"/>
              </p:cNvSpPr>
              <p:nvPr/>
            </p:nvSpPr>
            <p:spPr bwMode="auto">
              <a:xfrm>
                <a:off x="476" y="2115"/>
                <a:ext cx="76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>
                    <a:solidFill>
                      <a:srgbClr val="0070C0"/>
                    </a:solidFill>
                  </a:rPr>
                  <a:t>4) 9,8</a:t>
                </a:r>
              </a:p>
            </p:txBody>
          </p:sp>
          <p:sp>
            <p:nvSpPr>
              <p:cNvPr id="1096" name="Line 68"/>
              <p:cNvSpPr>
                <a:spLocks noChangeShapeType="1"/>
              </p:cNvSpPr>
              <p:nvPr/>
            </p:nvSpPr>
            <p:spPr bwMode="auto">
              <a:xfrm>
                <a:off x="975" y="242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32" name="Object 71"/>
              <p:cNvGraphicFramePr>
                <a:graphicFrameLocks noChangeAspect="1"/>
              </p:cNvGraphicFramePr>
              <p:nvPr/>
            </p:nvGraphicFramePr>
            <p:xfrm>
              <a:off x="1202" y="2160"/>
              <a:ext cx="292" cy="318"/>
            </p:xfrm>
            <a:graphic>
              <a:graphicData uri="http://schemas.openxmlformats.org/presentationml/2006/ole">
                <p:oleObj spid="_x0000_s53256" name="Формула" r:id="rId7" imgW="126720" imgH="126720" progId="Equation.3">
                  <p:embed/>
                </p:oleObj>
              </a:graphicData>
            </a:graphic>
          </p:graphicFrame>
          <p:sp>
            <p:nvSpPr>
              <p:cNvPr id="1097" name="Text Box 73"/>
              <p:cNvSpPr txBox="1">
                <a:spLocks noChangeArrowheads="1"/>
              </p:cNvSpPr>
              <p:nvPr/>
            </p:nvSpPr>
            <p:spPr bwMode="auto">
              <a:xfrm>
                <a:off x="1474" y="2113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i="1"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  <p:grpSp>
          <p:nvGrpSpPr>
            <p:cNvPr id="7" name="Group 151"/>
            <p:cNvGrpSpPr>
              <a:grpSpLocks/>
            </p:cNvGrpSpPr>
            <p:nvPr/>
          </p:nvGrpSpPr>
          <p:grpSpPr bwMode="auto">
            <a:xfrm>
              <a:off x="476" y="2704"/>
              <a:ext cx="1437" cy="369"/>
              <a:chOff x="476" y="2432"/>
              <a:chExt cx="1437" cy="369"/>
            </a:xfrm>
          </p:grpSpPr>
          <p:grpSp>
            <p:nvGrpSpPr>
              <p:cNvPr id="8" name="Group 150"/>
              <p:cNvGrpSpPr>
                <a:grpSpLocks/>
              </p:cNvGrpSpPr>
              <p:nvPr/>
            </p:nvGrpSpPr>
            <p:grpSpPr bwMode="auto">
              <a:xfrm>
                <a:off x="476" y="2432"/>
                <a:ext cx="1270" cy="369"/>
                <a:chOff x="476" y="2432"/>
                <a:chExt cx="1270" cy="369"/>
              </a:xfrm>
            </p:grpSpPr>
            <p:sp>
              <p:nvSpPr>
                <p:cNvPr id="109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76" y="2432"/>
                  <a:ext cx="1043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3200">
                      <a:solidFill>
                        <a:srgbClr val="0070C0"/>
                      </a:solidFill>
                    </a:rPr>
                    <a:t>5) 0 ,21</a:t>
                  </a:r>
                </a:p>
              </p:txBody>
            </p:sp>
            <p:sp>
              <p:nvSpPr>
                <p:cNvPr id="1092" name="Line 76"/>
                <p:cNvSpPr>
                  <a:spLocks noChangeShapeType="1"/>
                </p:cNvSpPr>
                <p:nvPr/>
              </p:nvSpPr>
              <p:spPr bwMode="auto">
                <a:xfrm>
                  <a:off x="1020" y="2751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aphicFrame>
              <p:nvGraphicFramePr>
                <p:cNvPr id="1031" name="Object 77"/>
                <p:cNvGraphicFramePr>
                  <a:graphicFrameLocks noChangeAspect="1"/>
                </p:cNvGraphicFramePr>
                <p:nvPr/>
              </p:nvGraphicFramePr>
              <p:xfrm>
                <a:off x="1383" y="2478"/>
                <a:ext cx="363" cy="323"/>
              </p:xfrm>
              <a:graphic>
                <a:graphicData uri="http://schemas.openxmlformats.org/presentationml/2006/ole">
                  <p:oleObj spid="_x0000_s53255" name="Формула" r:id="rId8" imgW="126720" imgH="126720" progId="Equation.3">
                    <p:embed/>
                  </p:oleObj>
                </a:graphicData>
              </a:graphic>
            </p:graphicFrame>
          </p:grpSp>
          <p:sp>
            <p:nvSpPr>
              <p:cNvPr id="1089" name="Text Box 79"/>
              <p:cNvSpPr txBox="1">
                <a:spLocks noChangeArrowheads="1"/>
              </p:cNvSpPr>
              <p:nvPr/>
            </p:nvSpPr>
            <p:spPr bwMode="auto">
              <a:xfrm>
                <a:off x="1655" y="2432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i="1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069" name="Text Box 80"/>
            <p:cNvSpPr txBox="1">
              <a:spLocks noChangeArrowheads="1"/>
            </p:cNvSpPr>
            <p:nvPr/>
          </p:nvSpPr>
          <p:spPr bwMode="auto">
            <a:xfrm>
              <a:off x="2971" y="1117"/>
              <a:ext cx="11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70C0"/>
                  </a:solidFill>
                </a:rPr>
                <a:t>6) 0,6 93</a:t>
              </a:r>
            </a:p>
          </p:txBody>
        </p:sp>
        <p:sp>
          <p:nvSpPr>
            <p:cNvPr id="1070" name="Line 89"/>
            <p:cNvSpPr>
              <a:spLocks noChangeShapeType="1"/>
            </p:cNvSpPr>
            <p:nvPr/>
          </p:nvSpPr>
          <p:spPr bwMode="auto">
            <a:xfrm>
              <a:off x="3470" y="1435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6" name="Object 91"/>
            <p:cNvGraphicFramePr>
              <a:graphicFrameLocks noChangeAspect="1"/>
            </p:cNvGraphicFramePr>
            <p:nvPr/>
          </p:nvGraphicFramePr>
          <p:xfrm>
            <a:off x="4014" y="1162"/>
            <a:ext cx="362" cy="332"/>
          </p:xfrm>
          <a:graphic>
            <a:graphicData uri="http://schemas.openxmlformats.org/presentationml/2006/ole">
              <p:oleObj spid="_x0000_s53250" name="Формула" r:id="rId9" imgW="126720" imgH="126720" progId="Equation.3">
                <p:embed/>
              </p:oleObj>
            </a:graphicData>
          </a:graphic>
        </p:graphicFrame>
        <p:sp>
          <p:nvSpPr>
            <p:cNvPr id="1072" name="Text Box 93"/>
            <p:cNvSpPr txBox="1">
              <a:spLocks noChangeArrowheads="1"/>
            </p:cNvSpPr>
            <p:nvPr/>
          </p:nvSpPr>
          <p:spPr bwMode="auto">
            <a:xfrm>
              <a:off x="4332" y="1117"/>
              <a:ext cx="4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i="1">
                  <a:solidFill>
                    <a:srgbClr val="FF0000"/>
                  </a:solidFill>
                </a:rPr>
                <a:t>0,7</a:t>
              </a:r>
            </a:p>
          </p:txBody>
        </p:sp>
        <p:sp>
          <p:nvSpPr>
            <p:cNvPr id="1073" name="Text Box 94"/>
            <p:cNvSpPr txBox="1">
              <a:spLocks noChangeArrowheads="1"/>
            </p:cNvSpPr>
            <p:nvPr/>
          </p:nvSpPr>
          <p:spPr bwMode="auto">
            <a:xfrm>
              <a:off x="2971" y="1526"/>
              <a:ext cx="11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7) 8 </a:t>
              </a:r>
              <a:r>
                <a:rPr lang="ru-RU" sz="3200" dirty="0" smtClean="0">
                  <a:solidFill>
                    <a:srgbClr val="0070C0"/>
                  </a:solidFill>
                </a:rPr>
                <a:t>,044</a:t>
              </a:r>
              <a:endParaRPr lang="ru-RU" sz="3200" dirty="0">
                <a:solidFill>
                  <a:srgbClr val="0070C0"/>
                </a:solidFill>
              </a:endParaRPr>
            </a:p>
          </p:txBody>
        </p:sp>
        <p:sp>
          <p:nvSpPr>
            <p:cNvPr id="1074" name="Line 122"/>
            <p:cNvSpPr>
              <a:spLocks noChangeShapeType="1"/>
            </p:cNvSpPr>
            <p:nvPr/>
          </p:nvSpPr>
          <p:spPr bwMode="auto">
            <a:xfrm>
              <a:off x="3651" y="1842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7" name="Object 126"/>
            <p:cNvGraphicFramePr>
              <a:graphicFrameLocks noChangeAspect="1"/>
            </p:cNvGraphicFramePr>
            <p:nvPr/>
          </p:nvGraphicFramePr>
          <p:xfrm>
            <a:off x="4059" y="1556"/>
            <a:ext cx="363" cy="332"/>
          </p:xfrm>
          <a:graphic>
            <a:graphicData uri="http://schemas.openxmlformats.org/presentationml/2006/ole">
              <p:oleObj spid="_x0000_s53251" name="Формула" r:id="rId10" imgW="126720" imgH="126720" progId="Equation.3">
                <p:embed/>
              </p:oleObj>
            </a:graphicData>
          </a:graphic>
        </p:graphicFrame>
        <p:sp>
          <p:nvSpPr>
            <p:cNvPr id="1075" name="Text Box 128"/>
            <p:cNvSpPr txBox="1">
              <a:spLocks noChangeArrowheads="1"/>
            </p:cNvSpPr>
            <p:nvPr/>
          </p:nvSpPr>
          <p:spPr bwMode="auto">
            <a:xfrm>
              <a:off x="4377" y="1525"/>
              <a:ext cx="6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i="1">
                  <a:solidFill>
                    <a:srgbClr val="FF0000"/>
                  </a:solidFill>
                </a:rPr>
                <a:t>8,04</a:t>
              </a:r>
            </a:p>
          </p:txBody>
        </p:sp>
        <p:sp>
          <p:nvSpPr>
            <p:cNvPr id="1076" name="Text Box 130"/>
            <p:cNvSpPr txBox="1">
              <a:spLocks noChangeArrowheads="1"/>
            </p:cNvSpPr>
            <p:nvPr/>
          </p:nvSpPr>
          <p:spPr bwMode="auto">
            <a:xfrm>
              <a:off x="2971" y="1933"/>
              <a:ext cx="11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8) 5,69 8 </a:t>
              </a:r>
            </a:p>
          </p:txBody>
        </p:sp>
        <p:sp>
          <p:nvSpPr>
            <p:cNvPr id="1077" name="Line 131"/>
            <p:cNvSpPr>
              <a:spLocks noChangeShapeType="1"/>
            </p:cNvSpPr>
            <p:nvPr/>
          </p:nvSpPr>
          <p:spPr bwMode="auto">
            <a:xfrm>
              <a:off x="3787" y="2251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8" name="Object 133"/>
            <p:cNvGraphicFramePr>
              <a:graphicFrameLocks noChangeAspect="1"/>
            </p:cNvGraphicFramePr>
            <p:nvPr/>
          </p:nvGraphicFramePr>
          <p:xfrm>
            <a:off x="4059" y="1963"/>
            <a:ext cx="363" cy="333"/>
          </p:xfrm>
          <a:graphic>
            <a:graphicData uri="http://schemas.openxmlformats.org/presentationml/2006/ole">
              <p:oleObj spid="_x0000_s53252" name="Формула" r:id="rId11" imgW="126720" imgH="126720" progId="Equation.3">
                <p:embed/>
              </p:oleObj>
            </a:graphicData>
          </a:graphic>
        </p:graphicFrame>
        <p:sp>
          <p:nvSpPr>
            <p:cNvPr id="1079" name="Text Box 136"/>
            <p:cNvSpPr txBox="1">
              <a:spLocks noChangeArrowheads="1"/>
            </p:cNvSpPr>
            <p:nvPr/>
          </p:nvSpPr>
          <p:spPr bwMode="auto">
            <a:xfrm>
              <a:off x="4364" y="1931"/>
              <a:ext cx="4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i="1">
                  <a:solidFill>
                    <a:srgbClr val="FF0000"/>
                  </a:solidFill>
                </a:rPr>
                <a:t>0,7</a:t>
              </a:r>
            </a:p>
          </p:txBody>
        </p:sp>
        <p:sp>
          <p:nvSpPr>
            <p:cNvPr id="1080" name="Text Box 137"/>
            <p:cNvSpPr txBox="1">
              <a:spLocks noChangeArrowheads="1"/>
            </p:cNvSpPr>
            <p:nvPr/>
          </p:nvSpPr>
          <p:spPr bwMode="auto">
            <a:xfrm>
              <a:off x="2971" y="2296"/>
              <a:ext cx="1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70C0"/>
                  </a:solidFill>
                </a:rPr>
                <a:t>9) 3,8754 2</a:t>
              </a:r>
            </a:p>
          </p:txBody>
        </p:sp>
        <p:sp>
          <p:nvSpPr>
            <p:cNvPr id="1082" name="Line 139"/>
            <p:cNvSpPr>
              <a:spLocks noChangeShapeType="1"/>
            </p:cNvSpPr>
            <p:nvPr/>
          </p:nvSpPr>
          <p:spPr bwMode="auto">
            <a:xfrm>
              <a:off x="3878" y="2614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9" name="Object 140"/>
            <p:cNvGraphicFramePr>
              <a:graphicFrameLocks noChangeAspect="1"/>
            </p:cNvGraphicFramePr>
            <p:nvPr/>
          </p:nvGraphicFramePr>
          <p:xfrm>
            <a:off x="4241" y="2342"/>
            <a:ext cx="499" cy="333"/>
          </p:xfrm>
          <a:graphic>
            <a:graphicData uri="http://schemas.openxmlformats.org/presentationml/2006/ole">
              <p:oleObj spid="_x0000_s53253" name="Формула" r:id="rId12" imgW="126720" imgH="126720" progId="Equation.3">
                <p:embed/>
              </p:oleObj>
            </a:graphicData>
          </a:graphic>
        </p:graphicFrame>
        <p:sp>
          <p:nvSpPr>
            <p:cNvPr id="1083" name="Text Box 142"/>
            <p:cNvSpPr txBox="1">
              <a:spLocks noChangeArrowheads="1"/>
            </p:cNvSpPr>
            <p:nvPr/>
          </p:nvSpPr>
          <p:spPr bwMode="auto">
            <a:xfrm>
              <a:off x="4604" y="2341"/>
              <a:ext cx="8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i="1">
                  <a:solidFill>
                    <a:srgbClr val="FF0000"/>
                  </a:solidFill>
                </a:rPr>
                <a:t>3,8754</a:t>
              </a:r>
            </a:p>
          </p:txBody>
        </p:sp>
        <p:sp>
          <p:nvSpPr>
            <p:cNvPr id="1084" name="Text Box 143"/>
            <p:cNvSpPr txBox="1">
              <a:spLocks noChangeArrowheads="1"/>
            </p:cNvSpPr>
            <p:nvPr/>
          </p:nvSpPr>
          <p:spPr bwMode="auto">
            <a:xfrm>
              <a:off x="2835" y="2704"/>
              <a:ext cx="1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70C0"/>
                  </a:solidFill>
                </a:rPr>
                <a:t>10) 0,9 985</a:t>
              </a:r>
            </a:p>
          </p:txBody>
        </p:sp>
        <p:sp>
          <p:nvSpPr>
            <p:cNvPr id="1086" name="Line 145"/>
            <p:cNvSpPr>
              <a:spLocks noChangeShapeType="1"/>
            </p:cNvSpPr>
            <p:nvPr/>
          </p:nvSpPr>
          <p:spPr bwMode="auto">
            <a:xfrm>
              <a:off x="3288" y="3023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30" name="Object 146"/>
            <p:cNvGraphicFramePr>
              <a:graphicFrameLocks noChangeAspect="1"/>
            </p:cNvGraphicFramePr>
            <p:nvPr/>
          </p:nvGraphicFramePr>
          <p:xfrm>
            <a:off x="4195" y="2704"/>
            <a:ext cx="409" cy="315"/>
          </p:xfrm>
          <a:graphic>
            <a:graphicData uri="http://schemas.openxmlformats.org/presentationml/2006/ole">
              <p:oleObj spid="_x0000_s53254" name="Формула" r:id="rId13" imgW="126720" imgH="126720" progId="Equation.3">
                <p:embed/>
              </p:oleObj>
            </a:graphicData>
          </a:graphic>
        </p:graphicFrame>
        <p:sp>
          <p:nvSpPr>
            <p:cNvPr id="1087" name="Text Box 148"/>
            <p:cNvSpPr txBox="1">
              <a:spLocks noChangeArrowheads="1"/>
            </p:cNvSpPr>
            <p:nvPr/>
          </p:nvSpPr>
          <p:spPr bwMode="auto">
            <a:xfrm>
              <a:off x="4500" y="2653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395536" y="5301208"/>
            <a:ext cx="8320087" cy="646112"/>
            <a:chOff x="225" y="3475"/>
            <a:chExt cx="5241" cy="240"/>
          </a:xfrm>
        </p:grpSpPr>
        <p:sp>
          <p:nvSpPr>
            <p:cNvPr id="1046" name="Text Box 158"/>
            <p:cNvSpPr txBox="1">
              <a:spLocks noChangeArrowheads="1"/>
            </p:cNvSpPr>
            <p:nvPr/>
          </p:nvSpPr>
          <p:spPr bwMode="auto">
            <a:xfrm>
              <a:off x="225" y="3499"/>
              <a:ext cx="391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/>
                <a:t>Перевірка: </a:t>
              </a:r>
            </a:p>
          </p:txBody>
        </p:sp>
        <p:sp>
          <p:nvSpPr>
            <p:cNvPr id="1047" name="Line 159"/>
            <p:cNvSpPr>
              <a:spLocks noChangeShapeType="1"/>
            </p:cNvSpPr>
            <p:nvPr/>
          </p:nvSpPr>
          <p:spPr bwMode="auto">
            <a:xfrm>
              <a:off x="1565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160"/>
            <p:cNvSpPr>
              <a:spLocks noChangeShapeType="1"/>
            </p:cNvSpPr>
            <p:nvPr/>
          </p:nvSpPr>
          <p:spPr bwMode="auto">
            <a:xfrm>
              <a:off x="2018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161"/>
            <p:cNvSpPr>
              <a:spLocks noChangeShapeType="1"/>
            </p:cNvSpPr>
            <p:nvPr/>
          </p:nvSpPr>
          <p:spPr bwMode="auto">
            <a:xfrm>
              <a:off x="2472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162"/>
            <p:cNvSpPr>
              <a:spLocks noChangeShapeType="1"/>
            </p:cNvSpPr>
            <p:nvPr/>
          </p:nvSpPr>
          <p:spPr bwMode="auto">
            <a:xfrm>
              <a:off x="3470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163"/>
            <p:cNvSpPr>
              <a:spLocks noChangeShapeType="1"/>
            </p:cNvSpPr>
            <p:nvPr/>
          </p:nvSpPr>
          <p:spPr bwMode="auto">
            <a:xfrm>
              <a:off x="3924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164"/>
            <p:cNvSpPr>
              <a:spLocks noChangeShapeType="1"/>
            </p:cNvSpPr>
            <p:nvPr/>
          </p:nvSpPr>
          <p:spPr bwMode="auto">
            <a:xfrm>
              <a:off x="4649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165"/>
            <p:cNvSpPr>
              <a:spLocks noChangeShapeType="1"/>
            </p:cNvSpPr>
            <p:nvPr/>
          </p:nvSpPr>
          <p:spPr bwMode="auto">
            <a:xfrm>
              <a:off x="5103" y="370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169"/>
            <p:cNvGrpSpPr>
              <a:grpSpLocks/>
            </p:cNvGrpSpPr>
            <p:nvPr/>
          </p:nvGrpSpPr>
          <p:grpSpPr bwMode="auto">
            <a:xfrm>
              <a:off x="2926" y="3476"/>
              <a:ext cx="181" cy="226"/>
              <a:chOff x="4332" y="709"/>
              <a:chExt cx="181" cy="226"/>
            </a:xfrm>
          </p:grpSpPr>
          <p:sp>
            <p:nvSpPr>
              <p:cNvPr id="1061" name="Line 170"/>
              <p:cNvSpPr>
                <a:spLocks noChangeShapeType="1"/>
              </p:cNvSpPr>
              <p:nvPr/>
            </p:nvSpPr>
            <p:spPr bwMode="auto">
              <a:xfrm flipV="1">
                <a:off x="4332" y="709"/>
                <a:ext cx="90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Line 171"/>
              <p:cNvSpPr>
                <a:spLocks noChangeShapeType="1"/>
              </p:cNvSpPr>
              <p:nvPr/>
            </p:nvSpPr>
            <p:spPr bwMode="auto">
              <a:xfrm>
                <a:off x="4422" y="709"/>
                <a:ext cx="91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3198" y="3475"/>
              <a:ext cx="181" cy="226"/>
              <a:chOff x="4332" y="709"/>
              <a:chExt cx="181" cy="226"/>
            </a:xfrm>
          </p:grpSpPr>
          <p:sp>
            <p:nvSpPr>
              <p:cNvPr id="1059" name="Line 173"/>
              <p:cNvSpPr>
                <a:spLocks noChangeShapeType="1"/>
              </p:cNvSpPr>
              <p:nvPr/>
            </p:nvSpPr>
            <p:spPr bwMode="auto">
              <a:xfrm flipV="1">
                <a:off x="4332" y="709"/>
                <a:ext cx="90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Line 174"/>
              <p:cNvSpPr>
                <a:spLocks noChangeShapeType="1"/>
              </p:cNvSpPr>
              <p:nvPr/>
            </p:nvSpPr>
            <p:spPr bwMode="auto">
              <a:xfrm>
                <a:off x="4422" y="709"/>
                <a:ext cx="91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75"/>
            <p:cNvGrpSpPr>
              <a:grpSpLocks/>
            </p:cNvGrpSpPr>
            <p:nvPr/>
          </p:nvGrpSpPr>
          <p:grpSpPr bwMode="auto">
            <a:xfrm>
              <a:off x="4377" y="3475"/>
              <a:ext cx="181" cy="226"/>
              <a:chOff x="4332" y="709"/>
              <a:chExt cx="181" cy="226"/>
            </a:xfrm>
          </p:grpSpPr>
          <p:sp>
            <p:nvSpPr>
              <p:cNvPr id="1057" name="Line 176"/>
              <p:cNvSpPr>
                <a:spLocks noChangeShapeType="1"/>
              </p:cNvSpPr>
              <p:nvPr/>
            </p:nvSpPr>
            <p:spPr bwMode="auto">
              <a:xfrm flipV="1">
                <a:off x="4332" y="709"/>
                <a:ext cx="90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Line 177"/>
              <p:cNvSpPr>
                <a:spLocks noChangeShapeType="1"/>
              </p:cNvSpPr>
              <p:nvPr/>
            </p:nvSpPr>
            <p:spPr bwMode="auto">
              <a:xfrm>
                <a:off x="4422" y="709"/>
                <a:ext cx="91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" name="Group 179"/>
          <p:cNvGrpSpPr>
            <a:grpSpLocks/>
          </p:cNvGrpSpPr>
          <p:nvPr/>
        </p:nvGrpSpPr>
        <p:grpSpPr bwMode="auto">
          <a:xfrm>
            <a:off x="1285875" y="836613"/>
            <a:ext cx="8064500" cy="477838"/>
            <a:chOff x="1124" y="511"/>
            <a:chExt cx="4639" cy="301"/>
          </a:xfrm>
        </p:grpSpPr>
        <p:sp>
          <p:nvSpPr>
            <p:cNvPr id="1042" name="Text Box 4"/>
            <p:cNvSpPr txBox="1">
              <a:spLocks noChangeArrowheads="1"/>
            </p:cNvSpPr>
            <p:nvPr/>
          </p:nvSpPr>
          <p:spPr bwMode="auto">
            <a:xfrm>
              <a:off x="1124" y="524"/>
              <a:ext cx="4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/>
                <a:t>  </a:t>
              </a:r>
              <a:r>
                <a:rPr lang="ru-RU" sz="2400" dirty="0" err="1"/>
                <a:t>Відповіді</a:t>
              </a:r>
              <a:r>
                <a:rPr lang="ru-RU" sz="2400" dirty="0"/>
                <a:t> </a:t>
              </a:r>
              <a:r>
                <a:rPr lang="ru-RU" sz="2400" b="1" dirty="0">
                  <a:solidFill>
                    <a:srgbClr val="0070C0"/>
                  </a:solidFill>
                </a:rPr>
                <a:t>«так» </a:t>
              </a:r>
              <a:r>
                <a:rPr lang="ru-RU" sz="2400" dirty="0" err="1"/>
                <a:t>відповідає</a:t>
              </a:r>
              <a:r>
                <a:rPr lang="ru-RU" sz="2400" dirty="0"/>
                <a:t>   </a:t>
              </a:r>
              <a:r>
                <a:rPr lang="ru-RU" sz="2400" b="1" dirty="0">
                  <a:solidFill>
                    <a:srgbClr val="0070C0"/>
                  </a:solidFill>
                </a:rPr>
                <a:t>__</a:t>
              </a:r>
              <a:r>
                <a:rPr lang="ru-RU" sz="2400" b="1" dirty="0"/>
                <a:t> , </a:t>
              </a:r>
              <a:r>
                <a:rPr lang="ru-RU" sz="2400" dirty="0" err="1"/>
                <a:t>відповіді</a:t>
              </a:r>
              <a:r>
                <a:rPr lang="ru-RU" sz="2400" dirty="0"/>
                <a:t> </a:t>
              </a:r>
              <a:r>
                <a:rPr lang="ru-RU" sz="2400" b="1" dirty="0">
                  <a:solidFill>
                    <a:srgbClr val="0070C0"/>
                  </a:solidFill>
                </a:rPr>
                <a:t>«</a:t>
              </a:r>
              <a:r>
                <a:rPr lang="ru-RU" sz="2400" b="1" dirty="0" err="1">
                  <a:solidFill>
                    <a:srgbClr val="0070C0"/>
                  </a:solidFill>
                </a:rPr>
                <a:t>ні</a:t>
              </a:r>
              <a:r>
                <a:rPr lang="ru-RU" sz="2400" b="1" dirty="0">
                  <a:solidFill>
                    <a:srgbClr val="0070C0"/>
                  </a:solidFill>
                </a:rPr>
                <a:t>»  </a:t>
              </a:r>
              <a:r>
                <a:rPr lang="ru-RU" sz="2400" b="1" dirty="0" smtClean="0">
                  <a:solidFill>
                    <a:srgbClr val="0070C0"/>
                  </a:solidFill>
                </a:rPr>
                <a:t>-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5003" y="511"/>
              <a:ext cx="173" cy="226"/>
              <a:chOff x="4549" y="420"/>
              <a:chExt cx="173" cy="226"/>
            </a:xfrm>
          </p:grpSpPr>
          <p:sp>
            <p:nvSpPr>
              <p:cNvPr id="1044" name="Line 5"/>
              <p:cNvSpPr>
                <a:spLocks noChangeShapeType="1"/>
              </p:cNvSpPr>
              <p:nvPr/>
            </p:nvSpPr>
            <p:spPr bwMode="auto">
              <a:xfrm flipV="1">
                <a:off x="4549" y="420"/>
                <a:ext cx="90" cy="226"/>
              </a:xfrm>
              <a:prstGeom prst="lin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Line 6"/>
              <p:cNvSpPr>
                <a:spLocks noChangeShapeType="1"/>
              </p:cNvSpPr>
              <p:nvPr/>
            </p:nvSpPr>
            <p:spPr bwMode="auto">
              <a:xfrm>
                <a:off x="4631" y="420"/>
                <a:ext cx="91" cy="226"/>
              </a:xfrm>
              <a:prstGeom prst="lin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85" name="Picture 3" descr="C:\Documents and Settings\Admin\Рабочий стол\57ddfd4df940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0" y="0"/>
            <a:ext cx="1187624" cy="18706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244a6d39afa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1760"/>
            <a:ext cx="5562600" cy="4826000"/>
          </a:xfrm>
          <a:prstGeom prst="rect">
            <a:avLst/>
          </a:prstGeom>
          <a:noFill/>
        </p:spPr>
      </p:pic>
      <p:sp>
        <p:nvSpPr>
          <p:cNvPr id="13444" name="Line 132"/>
          <p:cNvSpPr>
            <a:spLocks noChangeShapeType="1"/>
          </p:cNvSpPr>
          <p:nvPr/>
        </p:nvSpPr>
        <p:spPr bwMode="auto">
          <a:xfrm>
            <a:off x="0" y="5472763"/>
            <a:ext cx="9144000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27984" y="5286388"/>
          <a:ext cx="10830560" cy="35719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28" name="AutoShape 116"/>
          <p:cNvSpPr>
            <a:spLocks noChangeArrowheads="1"/>
          </p:cNvSpPr>
          <p:nvPr/>
        </p:nvSpPr>
        <p:spPr bwMode="auto">
          <a:xfrm>
            <a:off x="3500430" y="5399738"/>
            <a:ext cx="144462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9" name="AutoShape 117"/>
          <p:cNvSpPr>
            <a:spLocks noChangeArrowheads="1"/>
          </p:cNvSpPr>
          <p:nvPr/>
        </p:nvSpPr>
        <p:spPr bwMode="auto">
          <a:xfrm>
            <a:off x="5357818" y="5399738"/>
            <a:ext cx="144463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30" name="AutoShape 118"/>
          <p:cNvSpPr>
            <a:spLocks noChangeArrowheads="1"/>
          </p:cNvSpPr>
          <p:nvPr/>
        </p:nvSpPr>
        <p:spPr bwMode="auto">
          <a:xfrm>
            <a:off x="7235825" y="5399738"/>
            <a:ext cx="144463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2916238" y="2951813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2</a:t>
            </a:r>
          </a:p>
        </p:txBody>
      </p:sp>
      <p:sp>
        <p:nvSpPr>
          <p:cNvPr id="13432" name="AutoShape 120"/>
          <p:cNvSpPr>
            <a:spLocks noChangeArrowheads="1"/>
          </p:cNvSpPr>
          <p:nvPr/>
        </p:nvSpPr>
        <p:spPr bwMode="auto">
          <a:xfrm>
            <a:off x="8072462" y="5399738"/>
            <a:ext cx="144463" cy="144462"/>
          </a:xfrm>
          <a:prstGeom prst="flowChartConnector">
            <a:avLst/>
          </a:prstGeom>
          <a:solidFill>
            <a:srgbClr val="6600CC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33" name="Text Box 121"/>
          <p:cNvSpPr txBox="1">
            <a:spLocks noChangeArrowheads="1"/>
          </p:cNvSpPr>
          <p:nvPr/>
        </p:nvSpPr>
        <p:spPr bwMode="auto">
          <a:xfrm>
            <a:off x="0" y="48250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0</a:t>
            </a:r>
          </a:p>
        </p:txBody>
      </p:sp>
      <p:sp>
        <p:nvSpPr>
          <p:cNvPr id="13446" name="Text Box 134"/>
          <p:cNvSpPr txBox="1">
            <a:spLocks noChangeArrowheads="1"/>
          </p:cNvSpPr>
          <p:nvPr/>
        </p:nvSpPr>
        <p:spPr bwMode="auto">
          <a:xfrm>
            <a:off x="2124075" y="4896500"/>
            <a:ext cx="973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1,41</a:t>
            </a:r>
          </a:p>
        </p:txBody>
      </p:sp>
      <p:sp>
        <p:nvSpPr>
          <p:cNvPr id="13447" name="AutoShape 135"/>
          <p:cNvSpPr>
            <a:spLocks noChangeArrowheads="1"/>
          </p:cNvSpPr>
          <p:nvPr/>
        </p:nvSpPr>
        <p:spPr bwMode="auto">
          <a:xfrm>
            <a:off x="2484438" y="5399738"/>
            <a:ext cx="144462" cy="144462"/>
          </a:xfrm>
          <a:prstGeom prst="flowChartConnector">
            <a:avLst/>
          </a:prstGeom>
          <a:solidFill>
            <a:srgbClr val="6600CC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48" name="Text Box 136"/>
          <p:cNvSpPr txBox="1">
            <a:spLocks noChangeArrowheads="1"/>
          </p:cNvSpPr>
          <p:nvPr/>
        </p:nvSpPr>
        <p:spPr bwMode="auto">
          <a:xfrm>
            <a:off x="7812088" y="4825063"/>
            <a:ext cx="973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4,57</a:t>
            </a:r>
          </a:p>
        </p:txBody>
      </p:sp>
      <p:sp>
        <p:nvSpPr>
          <p:cNvPr id="13449" name="Text Box 137"/>
          <p:cNvSpPr txBox="1">
            <a:spLocks noChangeArrowheads="1"/>
          </p:cNvSpPr>
          <p:nvPr/>
        </p:nvSpPr>
        <p:spPr bwMode="auto">
          <a:xfrm>
            <a:off x="4822094" y="322005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dirty="0"/>
              <a:t>1</a:t>
            </a:r>
          </a:p>
        </p:txBody>
      </p:sp>
      <p:sp>
        <p:nvSpPr>
          <p:cNvPr id="13450" name="Text Box 138"/>
          <p:cNvSpPr txBox="1">
            <a:spLocks noChangeArrowheads="1"/>
          </p:cNvSpPr>
          <p:nvPr/>
        </p:nvSpPr>
        <p:spPr bwMode="auto">
          <a:xfrm>
            <a:off x="5580063" y="2951813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4</a:t>
            </a:r>
          </a:p>
        </p:txBody>
      </p:sp>
      <p:sp>
        <p:nvSpPr>
          <p:cNvPr id="13451" name="Text Box 139"/>
          <p:cNvSpPr txBox="1">
            <a:spLocks noChangeArrowheads="1"/>
          </p:cNvSpPr>
          <p:nvPr/>
        </p:nvSpPr>
        <p:spPr bwMode="auto">
          <a:xfrm>
            <a:off x="3428992" y="235743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5</a:t>
            </a:r>
          </a:p>
        </p:txBody>
      </p:sp>
      <p:sp>
        <p:nvSpPr>
          <p:cNvPr id="13452" name="Text Box 140"/>
          <p:cNvSpPr txBox="1">
            <a:spLocks noChangeArrowheads="1"/>
          </p:cNvSpPr>
          <p:nvPr/>
        </p:nvSpPr>
        <p:spPr bwMode="auto">
          <a:xfrm>
            <a:off x="4284663" y="271462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3</a:t>
            </a:r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3714744" y="322005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6</a:t>
            </a:r>
          </a:p>
        </p:txBody>
      </p:sp>
      <p:sp>
        <p:nvSpPr>
          <p:cNvPr id="13455" name="Text Box 143"/>
          <p:cNvSpPr txBox="1">
            <a:spLocks noChangeArrowheads="1"/>
          </p:cNvSpPr>
          <p:nvPr/>
        </p:nvSpPr>
        <p:spPr bwMode="auto">
          <a:xfrm>
            <a:off x="5072066" y="235743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/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188640"/>
            <a:ext cx="725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C00000"/>
                </a:solidFill>
                <a:effectLst/>
              </a:rPr>
              <a:t>Математичний диктант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1357298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209604"/>
                </a:solidFill>
              </a:rPr>
              <a:t>№</a:t>
            </a:r>
            <a:r>
              <a:rPr lang="uk-UA" sz="3600" dirty="0" smtClean="0">
                <a:solidFill>
                  <a:srgbClr val="209604"/>
                </a:solidFill>
              </a:rPr>
              <a:t>3</a:t>
            </a:r>
            <a:endParaRPr lang="ru-RU" sz="3600" dirty="0">
              <a:solidFill>
                <a:srgbClr val="20960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1604" y="6286520"/>
            <a:ext cx="62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Клікнути</a:t>
            </a:r>
            <a:r>
              <a:rPr lang="uk-UA" dirty="0" smtClean="0"/>
              <a:t> по обраному числу – точки на прямій з'являться самі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03385 0.2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13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08889 0.267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1441 0.2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1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3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13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13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5"/>
                  </p:tgtEl>
                </p:cond>
              </p:nextCondLst>
            </p:seq>
          </p:childTnLst>
        </p:cTn>
      </p:par>
    </p:tnLst>
    <p:bldLst>
      <p:bldP spid="13428" grpId="0" animBg="1"/>
      <p:bldP spid="13429" grpId="0" animBg="1"/>
      <p:bldP spid="13430" grpId="0" animBg="1"/>
      <p:bldP spid="13431" grpId="0"/>
      <p:bldP spid="13449" grpId="0"/>
      <p:bldP spid="13450" grpId="0"/>
      <p:bldP spid="13451" grpId="0"/>
      <p:bldP spid="13452" grpId="0"/>
      <p:bldP spid="13453" grpId="0"/>
      <p:bldP spid="13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57166"/>
            <a:ext cx="75723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Алгоритм додавання та віднімання десяткових дробів 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3260755"/>
            <a:ext cx="8229600" cy="23828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Записати  дроби в стовпчик: кома під комою, розряд під розрядом.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Додати числа, не звертаючи уваги на кому.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 результаті кому поставити під комою.</a:t>
            </a:r>
            <a:endParaRPr lang="ru-RU" dirty="0"/>
          </a:p>
        </p:txBody>
      </p:sp>
      <p:pic>
        <p:nvPicPr>
          <p:cNvPr id="8" name="Picture 4" descr="C:\Documents and Settings\Admin\Рабочий стол\c6e64c8824f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74" y="1428736"/>
            <a:ext cx="1928826" cy="24784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-24"/>
            <a:ext cx="7572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забувай!</a:t>
            </a:r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3" descr="C:\Documents and Settings\Admin\Рабочий стол\6de18b17548b81b2c482667107de5bf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54" y="4218317"/>
            <a:ext cx="3500430" cy="2782583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715040"/>
          </a:xfrm>
        </p:spPr>
        <p:txBody>
          <a:bodyPr>
            <a:normAutofit/>
          </a:bodyPr>
          <a:lstStyle/>
          <a:p>
            <a:r>
              <a:rPr lang="uk-UA" dirty="0" smtClean="0"/>
              <a:t>Якщо до десяткового дробу справа приписати будь-яку кількість нулів, то отримаємо дріб, який дорівнює даному.</a:t>
            </a:r>
          </a:p>
          <a:p>
            <a:r>
              <a:rPr lang="uk-UA" sz="5400" dirty="0" smtClean="0"/>
              <a:t>0,3=0,30=0,300=0,3000=…</a:t>
            </a:r>
          </a:p>
          <a:p>
            <a:r>
              <a:rPr lang="uk-UA" dirty="0" smtClean="0"/>
              <a:t>Значення дробу, який закінчується нулями, не зміниться, якщо останні нулі в його запису відкинути.</a:t>
            </a:r>
          </a:p>
          <a:p>
            <a:r>
              <a:rPr lang="uk-UA" sz="5400" dirty="0" smtClean="0"/>
              <a:t>5,060000=5,06.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701</Words>
  <Application>Microsoft Office PowerPoint</Application>
  <PresentationFormat>Экран (4:3)</PresentationFormat>
  <Paragraphs>254</Paragraphs>
  <Slides>23</Slides>
  <Notes>3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Керлінг (графічний диктант)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Olena</cp:lastModifiedBy>
  <cp:revision>44</cp:revision>
  <dcterms:created xsi:type="dcterms:W3CDTF">2012-02-21T02:19:59Z</dcterms:created>
  <dcterms:modified xsi:type="dcterms:W3CDTF">2016-03-03T17:13:19Z</dcterms:modified>
</cp:coreProperties>
</file>