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59" r:id="rId7"/>
    <p:sldId id="261" r:id="rId8"/>
    <p:sldId id="260" r:id="rId9"/>
    <p:sldId id="266" r:id="rId10"/>
    <p:sldId id="264" r:id="rId11"/>
    <p:sldId id="267" r:id="rId12"/>
    <p:sldId id="262" r:id="rId13"/>
    <p:sldId id="263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B00"/>
    <a:srgbClr val="643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D7DF-A9F7-4C2C-BDE4-97EBE624EEFA}" type="datetimeFigureOut">
              <a:rPr lang="uk-UA" smtClean="0"/>
              <a:pPr/>
              <a:t>29.12.2016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DB23-0946-4A59-BAA8-95D060ED68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1340768"/>
            <a:ext cx="5148064" cy="2862322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Використання правил-орієнтирів для зображення круглих тіл </a:t>
            </a:r>
            <a:endParaRPr lang="uk-UA" sz="2400" b="1" dirty="0" smtClean="0">
              <a:solidFill>
                <a:srgbClr val="4C2B00"/>
              </a:solidFill>
              <a:latin typeface="Consolas" pitchFamily="49" charset="0"/>
              <a:cs typeface="Consolas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та </a:t>
            </a:r>
            <a:r>
              <a:rPr lang="uk-UA" sz="2400" b="1" dirty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їх комбінацій із </a:t>
            </a: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многогранниками</a:t>
            </a:r>
            <a:endParaRPr lang="uk-UA" sz="2400" b="1" dirty="0">
              <a:solidFill>
                <a:srgbClr val="4C2B00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6228184" cy="58702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Куля, вписана в конус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0192" y="2781208"/>
            <a:ext cx="0" cy="223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3707904" y="3789040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699792" y="3212976"/>
            <a:ext cx="2052000" cy="2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700032" y="2996952"/>
            <a:ext cx="2160000" cy="575992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3707904" y="328498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узел 15"/>
          <p:cNvSpPr/>
          <p:nvPr/>
        </p:nvSpPr>
        <p:spPr>
          <a:xfrm>
            <a:off x="3707904" y="2780928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Дуга 16"/>
          <p:cNvSpPr/>
          <p:nvPr/>
        </p:nvSpPr>
        <p:spPr>
          <a:xfrm rot="10800000">
            <a:off x="2699792" y="2996952"/>
            <a:ext cx="2160000" cy="576000"/>
          </a:xfrm>
          <a:prstGeom prst="arc">
            <a:avLst>
              <a:gd name="adj1" fmla="val 10958634"/>
              <a:gd name="adj2" fmla="val 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79912" y="980728"/>
            <a:ext cx="0" cy="39240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87624" y="1556792"/>
            <a:ext cx="2592288" cy="381642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Блок-схема: узел 23"/>
          <p:cNvSpPr/>
          <p:nvPr/>
        </p:nvSpPr>
        <p:spPr>
          <a:xfrm>
            <a:off x="3707904" y="1484784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779912" y="1556792"/>
            <a:ext cx="2520280" cy="403244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79912" y="1916832"/>
            <a:ext cx="0" cy="39240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584" y="5157192"/>
            <a:ext cx="612068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1331640" y="4797152"/>
            <a:ext cx="4752528" cy="720008"/>
          </a:xfrm>
          <a:prstGeom prst="ellipse">
            <a:avLst/>
          </a:prstGeom>
          <a:solidFill>
            <a:schemeClr val="accent4">
              <a:alpha val="62000"/>
            </a:schemeClr>
          </a:solidFill>
          <a:ln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3779912" y="4941168"/>
            <a:ext cx="216024" cy="216024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Блок-схема: узел 38"/>
          <p:cNvSpPr/>
          <p:nvPr/>
        </p:nvSpPr>
        <p:spPr>
          <a:xfrm>
            <a:off x="3707904" y="4869160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/>
          <p:cNvSpPr/>
          <p:nvPr/>
        </p:nvSpPr>
        <p:spPr>
          <a:xfrm>
            <a:off x="2484048" y="2637192"/>
            <a:ext cx="2520000" cy="25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Блок-схема: узел 41"/>
          <p:cNvSpPr/>
          <p:nvPr/>
        </p:nvSpPr>
        <p:spPr>
          <a:xfrm>
            <a:off x="3707904" y="5085184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Блок-схема: узел 42"/>
          <p:cNvSpPr/>
          <p:nvPr/>
        </p:nvSpPr>
        <p:spPr>
          <a:xfrm>
            <a:off x="4716016" y="3140968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Блок-схема: узел 43"/>
          <p:cNvSpPr/>
          <p:nvPr/>
        </p:nvSpPr>
        <p:spPr>
          <a:xfrm>
            <a:off x="2627784" y="3140968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Дуга 44"/>
          <p:cNvSpPr/>
          <p:nvPr/>
        </p:nvSpPr>
        <p:spPr>
          <a:xfrm rot="10800000">
            <a:off x="1331640" y="4797152"/>
            <a:ext cx="4752000" cy="720000"/>
          </a:xfrm>
          <a:prstGeom prst="arc">
            <a:avLst>
              <a:gd name="adj1" fmla="val 10841037"/>
              <a:gd name="adj2" fmla="val 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я соединительная линия 45"/>
          <p:cNvCxnSpPr>
            <a:stCxn id="37" idx="2"/>
          </p:cNvCxnSpPr>
          <p:nvPr/>
        </p:nvCxnSpPr>
        <p:spPr>
          <a:xfrm flipV="1">
            <a:off x="1331640" y="1556792"/>
            <a:ext cx="2448272" cy="36003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45" idx="0"/>
          </p:cNvCxnSpPr>
          <p:nvPr/>
        </p:nvCxnSpPr>
        <p:spPr>
          <a:xfrm>
            <a:off x="3779912" y="1556792"/>
            <a:ext cx="2296388" cy="36286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24" idx="7"/>
          </p:cNvCxnSpPr>
          <p:nvPr/>
        </p:nvCxnSpPr>
        <p:spPr>
          <a:xfrm flipV="1">
            <a:off x="2123728" y="1505875"/>
            <a:ext cx="1707101" cy="393934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4" idx="4"/>
          </p:cNvCxnSpPr>
          <p:nvPr/>
        </p:nvCxnSpPr>
        <p:spPr>
          <a:xfrm>
            <a:off x="3779912" y="1628800"/>
            <a:ext cx="1080120" cy="38164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17" grpId="0" animBg="1"/>
      <p:bldP spid="24" grpId="0" animBg="1"/>
      <p:bldP spid="37" grpId="1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6228184" cy="58702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Куля, вписана в конус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1268760"/>
            <a:ext cx="6372200" cy="4401205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Виконати зображення кулі і її вертикального діаметра.</a:t>
            </a:r>
          </a:p>
          <a:p>
            <a:pPr marL="457200" lvl="0" indent="-457200"/>
            <a:endParaRPr lang="uk-UA" sz="20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2. Побудувати довільний горизонтальний переріз у верхній півсфері.</a:t>
            </a: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3. З точки К дотику еліпса і кола, провести дотичну до перетину з продовженням діаметра кулі в точці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pPr lvl="0"/>
            <a:endParaRPr lang="uk-UA" sz="20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4. Побудувати зображення описаного навколо круга перерізу піраміди – правильного многокутника.</a:t>
            </a:r>
          </a:p>
          <a:p>
            <a:pPr lvl="0"/>
            <a:endParaRPr lang="uk-UA" sz="2000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79912" y="260648"/>
            <a:ext cx="5148064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Призма, вписана в циліндр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484784"/>
            <a:ext cx="3995936" cy="3970318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Будуємо зображення циліндру.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В еліпс однієї із основ вписуємо основу призму за правилами проектування.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Паралельно відображаємо вписаний многокутник на іншу основу циліндра.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Сполучаємо отримані вершини. </a:t>
            </a:r>
          </a:p>
          <a:p>
            <a:pPr lvl="0" algn="r"/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28800"/>
            <a:ext cx="2736304" cy="36004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95936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259632" y="1628800"/>
            <a:ext cx="27363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59632" y="5229200"/>
            <a:ext cx="27363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59632" y="1196752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259632" y="4725144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уга 11"/>
          <p:cNvSpPr/>
          <p:nvPr/>
        </p:nvSpPr>
        <p:spPr>
          <a:xfrm rot="10800000"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Дуга 12"/>
          <p:cNvSpPr/>
          <p:nvPr/>
        </p:nvSpPr>
        <p:spPr>
          <a:xfrm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1187624" y="155679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узел 14"/>
          <p:cNvSpPr/>
          <p:nvPr/>
        </p:nvSpPr>
        <p:spPr>
          <a:xfrm>
            <a:off x="3923928" y="155679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узел 15"/>
          <p:cNvSpPr/>
          <p:nvPr/>
        </p:nvSpPr>
        <p:spPr>
          <a:xfrm>
            <a:off x="1979712" y="1988840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единительная линия 17"/>
          <p:cNvCxnSpPr>
            <a:stCxn id="14" idx="2"/>
            <a:endCxn id="15" idx="6"/>
          </p:cNvCxnSpPr>
          <p:nvPr/>
        </p:nvCxnSpPr>
        <p:spPr>
          <a:xfrm>
            <a:off x="1187624" y="1628800"/>
            <a:ext cx="288032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6"/>
            <a:endCxn id="15" idx="4"/>
          </p:cNvCxnSpPr>
          <p:nvPr/>
        </p:nvCxnSpPr>
        <p:spPr>
          <a:xfrm flipV="1">
            <a:off x="2123728" y="1700808"/>
            <a:ext cx="1872208" cy="3600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5"/>
            <a:endCxn id="16" idx="5"/>
          </p:cNvCxnSpPr>
          <p:nvPr/>
        </p:nvCxnSpPr>
        <p:spPr>
          <a:xfrm>
            <a:off x="1310549" y="1679717"/>
            <a:ext cx="792088" cy="4320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59632" y="5229200"/>
            <a:ext cx="2772000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30" idx="5"/>
          </p:cNvCxnSpPr>
          <p:nvPr/>
        </p:nvCxnSpPr>
        <p:spPr>
          <a:xfrm flipV="1">
            <a:off x="2195736" y="5280117"/>
            <a:ext cx="1851117" cy="3811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32" idx="6"/>
          </p:cNvCxnSpPr>
          <p:nvPr/>
        </p:nvCxnSpPr>
        <p:spPr>
          <a:xfrm>
            <a:off x="1382557" y="5280117"/>
            <a:ext cx="885187" cy="38113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1259632" y="515719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Блок-схема: узел 29"/>
          <p:cNvSpPr/>
          <p:nvPr/>
        </p:nvSpPr>
        <p:spPr>
          <a:xfrm>
            <a:off x="3923928" y="515719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Блок-схема: узел 31"/>
          <p:cNvSpPr/>
          <p:nvPr/>
        </p:nvSpPr>
        <p:spPr>
          <a:xfrm>
            <a:off x="2123728" y="5589240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6" name="Прямая соединительная линия 35"/>
          <p:cNvCxnSpPr>
            <a:stCxn id="29" idx="3"/>
            <a:endCxn id="14" idx="4"/>
          </p:cNvCxnSpPr>
          <p:nvPr/>
        </p:nvCxnSpPr>
        <p:spPr>
          <a:xfrm flipH="1" flipV="1">
            <a:off x="1259632" y="1700808"/>
            <a:ext cx="21091" cy="3579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2123728" y="2060848"/>
            <a:ext cx="21091" cy="3579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3995936" y="1700808"/>
            <a:ext cx="21091" cy="3579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36304" y="188640"/>
            <a:ext cx="6228184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Призма, описана навколо циліндра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484784"/>
            <a:ext cx="3995936" cy="424731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Будуємо зображення циліндру.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Навколо еліпса однієї із основ описуємо основу призми за правилами проектування.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Паралельно відображаємо описаний многокутник на іншу основу циліндра.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Сполучаємо отримані вершини. </a:t>
            </a:r>
          </a:p>
          <a:p>
            <a:pPr lvl="0" algn="r"/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28800"/>
            <a:ext cx="2736304" cy="36004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59632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95936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259632" y="1628800"/>
            <a:ext cx="27363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59632" y="5229200"/>
            <a:ext cx="27363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259632" y="1196752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1259632" y="4725144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уга 11"/>
          <p:cNvSpPr/>
          <p:nvPr/>
        </p:nvSpPr>
        <p:spPr>
          <a:xfrm rot="10800000"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Дуга 12"/>
          <p:cNvSpPr/>
          <p:nvPr/>
        </p:nvSpPr>
        <p:spPr>
          <a:xfrm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1835696" y="119675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920" y="1412776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узел 15"/>
          <p:cNvSpPr/>
          <p:nvPr/>
        </p:nvSpPr>
        <p:spPr>
          <a:xfrm>
            <a:off x="1691680" y="1988840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908720"/>
            <a:ext cx="3240360" cy="6480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888" y="908720"/>
            <a:ext cx="1512168" cy="23042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1556792"/>
            <a:ext cx="4752528" cy="16561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1835696" y="472514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узел 23"/>
          <p:cNvSpPr/>
          <p:nvPr/>
        </p:nvSpPr>
        <p:spPr>
          <a:xfrm>
            <a:off x="3851920" y="5013176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узел 24"/>
          <p:cNvSpPr/>
          <p:nvPr/>
        </p:nvSpPr>
        <p:spPr>
          <a:xfrm>
            <a:off x="2123728" y="5589240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23528" y="1556792"/>
            <a:ext cx="21091" cy="3579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563887" y="908720"/>
            <a:ext cx="1" cy="3528391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054965" y="3162059"/>
            <a:ext cx="21091" cy="357930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23528" y="4437112"/>
            <a:ext cx="3240360" cy="6480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63888" y="4437112"/>
            <a:ext cx="1512168" cy="23042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3528" y="5085184"/>
            <a:ext cx="4752528" cy="16561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895" t="32110" r="53239" b="8829"/>
          <a:stretch>
            <a:fillRect/>
          </a:stretch>
        </p:blipFill>
        <p:spPr bwMode="auto">
          <a:xfrm>
            <a:off x="1763688" y="548680"/>
            <a:ext cx="589745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427984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Куля</a:t>
            </a:r>
          </a:p>
        </p:txBody>
      </p:sp>
      <p:sp>
        <p:nvSpPr>
          <p:cNvPr id="4" name="Овал 3"/>
          <p:cNvSpPr/>
          <p:nvPr/>
        </p:nvSpPr>
        <p:spPr>
          <a:xfrm>
            <a:off x="539552" y="1628800"/>
            <a:ext cx="4320480" cy="43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99792" y="1988840"/>
            <a:ext cx="0" cy="374441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6"/>
          </p:cNvCxnSpPr>
          <p:nvPr/>
        </p:nvCxnSpPr>
        <p:spPr>
          <a:xfrm>
            <a:off x="539552" y="3788800"/>
            <a:ext cx="43204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9552" y="3284984"/>
            <a:ext cx="4320000" cy="9360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Блок-схема: узел 9"/>
          <p:cNvSpPr/>
          <p:nvPr/>
        </p:nvSpPr>
        <p:spPr>
          <a:xfrm>
            <a:off x="2627784" y="3717032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Дуга 16"/>
          <p:cNvSpPr/>
          <p:nvPr/>
        </p:nvSpPr>
        <p:spPr>
          <a:xfrm rot="10800000">
            <a:off x="539552" y="3284984"/>
            <a:ext cx="4320000" cy="936000"/>
          </a:xfrm>
          <a:prstGeom prst="arc">
            <a:avLst>
              <a:gd name="adj1" fmla="val 1085586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/>
          <p:cNvSpPr txBox="1"/>
          <p:nvPr/>
        </p:nvSpPr>
        <p:spPr>
          <a:xfrm>
            <a:off x="5148064" y="1268760"/>
            <a:ext cx="3995936" cy="5078313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Зображаємо еліпс.</a:t>
            </a:r>
          </a:p>
          <a:p>
            <a:pPr marL="342900" lvl="0" indent="-342900" algn="r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З його центра проводимо коло з радіусом рівним половині великої осі еліпса.</a:t>
            </a:r>
          </a:p>
          <a:p>
            <a:pPr marL="342900" lvl="0" indent="-342900" algn="r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Проводимо дотичну еліпса до перетину з колом.</a:t>
            </a:r>
          </a:p>
          <a:p>
            <a:pPr marL="342900" lvl="0" indent="-342900" algn="r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На продовженні малої осі еліпса відкладаємо отриманий радіус та отримуємо полюс кулі.</a:t>
            </a:r>
          </a:p>
          <a:p>
            <a:pPr marL="342900" lvl="0" indent="-342900" algn="r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Симетрично відображаємо полюс до нижньої півкулі.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 algn="r">
              <a:buAutoNum type="arabicPeriod"/>
            </a:pPr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2" name="Прямая соединительная линия 21"/>
          <p:cNvCxnSpPr>
            <a:stCxn id="9" idx="0"/>
          </p:cNvCxnSpPr>
          <p:nvPr/>
        </p:nvCxnSpPr>
        <p:spPr>
          <a:xfrm>
            <a:off x="2699552" y="3284984"/>
            <a:ext cx="2088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699792" y="1916832"/>
            <a:ext cx="0" cy="194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2627784" y="184482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699792" y="3717032"/>
            <a:ext cx="0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Блок-схема: узел 33"/>
          <p:cNvSpPr/>
          <p:nvPr/>
        </p:nvSpPr>
        <p:spPr>
          <a:xfrm>
            <a:off x="2627784" y="544522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Блок-схема: узел 34"/>
          <p:cNvSpPr/>
          <p:nvPr/>
        </p:nvSpPr>
        <p:spPr>
          <a:xfrm>
            <a:off x="2627784" y="3212976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узел 35"/>
          <p:cNvSpPr/>
          <p:nvPr/>
        </p:nvSpPr>
        <p:spPr>
          <a:xfrm>
            <a:off x="4716016" y="3212976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7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4644008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Циліндр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1484784"/>
            <a:ext cx="3995936" cy="3970318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Побудувати прямокутник – осьовий переріз циліндра, в якому нижню основу зобразити штриховою лінією.</a:t>
            </a:r>
          </a:p>
          <a:p>
            <a:pPr marL="342900" lvl="0" indent="-342900">
              <a:buAutoNum type="arabicPeriod"/>
            </a:pP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Прийнявши верхню і нижню основи прямокутника за діаметри основ циліндра, нарисувати рівні еліпси. При цьому в нижній основі еліпса ту частину, яку не видно зобразити штриховою лінією.</a:t>
            </a:r>
          </a:p>
          <a:p>
            <a:pPr lvl="0" algn="r"/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628800"/>
            <a:ext cx="2736304" cy="36004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5936" y="1628800"/>
            <a:ext cx="0" cy="35640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1628800"/>
            <a:ext cx="273630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259632" y="5229200"/>
            <a:ext cx="273630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259632" y="1196752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1259632" y="4725144"/>
            <a:ext cx="2736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Дуга 16"/>
          <p:cNvSpPr/>
          <p:nvPr/>
        </p:nvSpPr>
        <p:spPr>
          <a:xfrm rot="10800000"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Дуга 17"/>
          <p:cNvSpPr/>
          <p:nvPr/>
        </p:nvSpPr>
        <p:spPr>
          <a:xfrm>
            <a:off x="1259632" y="4725144"/>
            <a:ext cx="2736000" cy="936000"/>
          </a:xfrm>
          <a:prstGeom prst="arc">
            <a:avLst>
              <a:gd name="adj1" fmla="val 10836705"/>
              <a:gd name="adj2" fmla="val 0"/>
            </a:avLst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499992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Конус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94692"/>
            <a:ext cx="3995936" cy="6186309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Провести спочатку діаметр основи конуса штриховою лінією.</a:t>
            </a: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З середини діаметра побудувати перпендикуляр – висоту конуса, позначити на проведеному перпендикулярі вершину</a:t>
            </a:r>
            <a:r>
              <a:rPr lang="ru-RU" dirty="0" smtClean="0">
                <a:latin typeface="Consolas" pitchFamily="49" charset="0"/>
                <a:cs typeface="Consolas" pitchFamily="49" charset="0"/>
              </a:rPr>
              <a:t> конуса.</a:t>
            </a: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Нарисувати в основі еліпс, позначивши штриховою лінією ту його частину, яку не видно.</a:t>
            </a: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Провести діаметр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під кутом 10 º до горизонтального діаметра. Одну з точок перетину діаметра з еліпсом прийняти як точку дотику твірної конуса.</a:t>
            </a:r>
          </a:p>
          <a:p>
            <a:pPr marL="342900" lvl="0" indent="-342900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Провести твірну та ще </a:t>
            </a:r>
            <a:r>
              <a:rPr lang="uk-UA" smtClean="0">
                <a:latin typeface="Consolas" pitchFamily="49" charset="0"/>
                <a:cs typeface="Consolas" pitchFamily="49" charset="0"/>
              </a:rPr>
              <a:t>одну твірну </a:t>
            </a:r>
            <a:r>
              <a:rPr lang="uk-UA" dirty="0" smtClean="0">
                <a:latin typeface="Consolas" pitchFamily="49" charset="0"/>
                <a:cs typeface="Consolas" pitchFamily="49" charset="0"/>
              </a:rPr>
              <a:t>симетрично до неї </a:t>
            </a:r>
            <a:r>
              <a:rPr lang="uk-UA" smtClean="0">
                <a:latin typeface="Consolas" pitchFamily="49" charset="0"/>
                <a:cs typeface="Consolas" pitchFamily="49" charset="0"/>
              </a:rPr>
              <a:t>відносно перпендикуляра.</a:t>
            </a:r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.</a:t>
            </a:r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4653136"/>
            <a:ext cx="338437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2483768" y="4581128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1772816"/>
            <a:ext cx="50917" cy="28592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Блок-схема: узел 11"/>
          <p:cNvSpPr/>
          <p:nvPr/>
        </p:nvSpPr>
        <p:spPr>
          <a:xfrm>
            <a:off x="2411760" y="2132856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899592" y="4221088"/>
            <a:ext cx="3384000" cy="936104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Дуга 13"/>
          <p:cNvSpPr/>
          <p:nvPr/>
        </p:nvSpPr>
        <p:spPr>
          <a:xfrm rot="10800000">
            <a:off x="899592" y="4221088"/>
            <a:ext cx="3384000" cy="936000"/>
          </a:xfrm>
          <a:prstGeom prst="arc">
            <a:avLst>
              <a:gd name="adj1" fmla="val 10836705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уга 14"/>
          <p:cNvSpPr/>
          <p:nvPr/>
        </p:nvSpPr>
        <p:spPr>
          <a:xfrm>
            <a:off x="899592" y="4221088"/>
            <a:ext cx="3384000" cy="936000"/>
          </a:xfrm>
          <a:prstGeom prst="arc">
            <a:avLst>
              <a:gd name="adj1" fmla="val 10836705"/>
              <a:gd name="adj2" fmla="val 0"/>
            </a:avLst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71600" y="4437112"/>
            <a:ext cx="3096344" cy="43204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971600" y="4797152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я соединительная линия 19"/>
          <p:cNvCxnSpPr>
            <a:stCxn id="12" idx="3"/>
            <a:endCxn id="19" idx="0"/>
          </p:cNvCxnSpPr>
          <p:nvPr/>
        </p:nvCxnSpPr>
        <p:spPr>
          <a:xfrm flipH="1">
            <a:off x="1043608" y="2255781"/>
            <a:ext cx="1389243" cy="254137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483769" y="2204865"/>
            <a:ext cx="1512167" cy="223224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3995936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Призма, вписана в кулю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1628800"/>
            <a:ext cx="4320480" cy="43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99792" y="1988840"/>
            <a:ext cx="0" cy="374441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2627784" y="184482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Блок-схема: узел 6"/>
          <p:cNvSpPr/>
          <p:nvPr/>
        </p:nvSpPr>
        <p:spPr>
          <a:xfrm>
            <a:off x="2627784" y="5589240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единительная линия 7"/>
          <p:cNvCxnSpPr>
            <a:stCxn id="3" idx="2"/>
            <a:endCxn id="3" idx="6"/>
          </p:cNvCxnSpPr>
          <p:nvPr/>
        </p:nvCxnSpPr>
        <p:spPr>
          <a:xfrm>
            <a:off x="539552" y="3788800"/>
            <a:ext cx="43204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39552" y="3284984"/>
            <a:ext cx="4320000" cy="9360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Блок-схема: узел 12"/>
          <p:cNvSpPr/>
          <p:nvPr/>
        </p:nvSpPr>
        <p:spPr>
          <a:xfrm>
            <a:off x="2627784" y="3717032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>
            <a:stCxn id="3" idx="1"/>
            <a:endCxn id="3" idx="7"/>
          </p:cNvCxnSpPr>
          <p:nvPr/>
        </p:nvCxnSpPr>
        <p:spPr>
          <a:xfrm>
            <a:off x="1172272" y="2261449"/>
            <a:ext cx="30550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3"/>
            <a:endCxn id="3" idx="5"/>
          </p:cNvCxnSpPr>
          <p:nvPr/>
        </p:nvCxnSpPr>
        <p:spPr>
          <a:xfrm>
            <a:off x="1172272" y="5316151"/>
            <a:ext cx="30550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Блок-схема: узел 20"/>
          <p:cNvSpPr/>
          <p:nvPr/>
        </p:nvSpPr>
        <p:spPr>
          <a:xfrm>
            <a:off x="2627784" y="2348880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Блок-схема: узел 21"/>
          <p:cNvSpPr/>
          <p:nvPr/>
        </p:nvSpPr>
        <p:spPr>
          <a:xfrm>
            <a:off x="2627784" y="508518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1115616" y="2060848"/>
            <a:ext cx="3204000" cy="684000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1115616" y="4869160"/>
            <a:ext cx="3186000" cy="684000"/>
          </a:xfrm>
          <a:prstGeom prst="ellipse">
            <a:avLst/>
          </a:prstGeom>
          <a:solidFill>
            <a:schemeClr val="accent3">
              <a:alpha val="30000"/>
            </a:schemeClr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Дуга 24"/>
          <p:cNvSpPr/>
          <p:nvPr/>
        </p:nvSpPr>
        <p:spPr>
          <a:xfrm rot="10800000">
            <a:off x="539552" y="3284984"/>
            <a:ext cx="4320000" cy="936000"/>
          </a:xfrm>
          <a:prstGeom prst="arc">
            <a:avLst>
              <a:gd name="adj1" fmla="val 1085586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0800000">
            <a:off x="1115616" y="2060848"/>
            <a:ext cx="3204000" cy="684000"/>
          </a:xfrm>
          <a:prstGeom prst="arc">
            <a:avLst>
              <a:gd name="adj1" fmla="val 10855869"/>
              <a:gd name="adj2" fmla="val 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Дуга 26"/>
          <p:cNvSpPr/>
          <p:nvPr/>
        </p:nvSpPr>
        <p:spPr>
          <a:xfrm rot="10800000">
            <a:off x="1115616" y="4869160"/>
            <a:ext cx="3204000" cy="684000"/>
          </a:xfrm>
          <a:prstGeom prst="arc">
            <a:avLst>
              <a:gd name="adj1" fmla="val 11247695"/>
              <a:gd name="adj2" fmla="val 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8" name="Прямая соединительная линия 27"/>
          <p:cNvCxnSpPr>
            <a:endCxn id="23" idx="7"/>
          </p:cNvCxnSpPr>
          <p:nvPr/>
        </p:nvCxnSpPr>
        <p:spPr>
          <a:xfrm flipV="1">
            <a:off x="1619672" y="2161017"/>
            <a:ext cx="2230729" cy="47589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узел 30"/>
          <p:cNvSpPr/>
          <p:nvPr/>
        </p:nvSpPr>
        <p:spPr>
          <a:xfrm>
            <a:off x="1547664" y="256490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Блок-схема: узел 31"/>
          <p:cNvSpPr/>
          <p:nvPr/>
        </p:nvSpPr>
        <p:spPr>
          <a:xfrm>
            <a:off x="3707904" y="20608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Блок-схема: узел 32"/>
          <p:cNvSpPr/>
          <p:nvPr/>
        </p:nvSpPr>
        <p:spPr>
          <a:xfrm>
            <a:off x="3059832" y="263691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4" name="Прямая соединительная линия 33"/>
          <p:cNvCxnSpPr>
            <a:stCxn id="31" idx="2"/>
            <a:endCxn id="33" idx="6"/>
          </p:cNvCxnSpPr>
          <p:nvPr/>
        </p:nvCxnSpPr>
        <p:spPr>
          <a:xfrm>
            <a:off x="1547664" y="2636912"/>
            <a:ext cx="165618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33" idx="3"/>
            <a:endCxn id="32" idx="3"/>
          </p:cNvCxnSpPr>
          <p:nvPr/>
        </p:nvCxnSpPr>
        <p:spPr>
          <a:xfrm flipV="1">
            <a:off x="3080923" y="2183773"/>
            <a:ext cx="648072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547664" y="4969329"/>
            <a:ext cx="2230729" cy="47589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3707904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5445224"/>
            <a:ext cx="1656184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1547664" y="53732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Блок-схема: узел 46"/>
          <p:cNvSpPr/>
          <p:nvPr/>
        </p:nvSpPr>
        <p:spPr>
          <a:xfrm>
            <a:off x="3059832" y="544522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3131840" y="4941168"/>
            <a:ext cx="698989" cy="5760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6" idx="4"/>
            <a:endCxn id="31" idx="0"/>
          </p:cNvCxnSpPr>
          <p:nvPr/>
        </p:nvCxnSpPr>
        <p:spPr>
          <a:xfrm flipV="1">
            <a:off x="1619672" y="2564904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3131840" y="2636912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779912" y="2060848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57"/>
          <p:cNvSpPr/>
          <p:nvPr/>
        </p:nvSpPr>
        <p:spPr>
          <a:xfrm>
            <a:off x="1616364" y="2119745"/>
            <a:ext cx="2179781" cy="3394364"/>
          </a:xfrm>
          <a:custGeom>
            <a:avLst/>
            <a:gdLst>
              <a:gd name="connsiteX0" fmla="*/ 0 w 2189018"/>
              <a:gd name="connsiteY0" fmla="*/ 512619 h 3394364"/>
              <a:gd name="connsiteX1" fmla="*/ 13855 w 2189018"/>
              <a:gd name="connsiteY1" fmla="*/ 3325091 h 3394364"/>
              <a:gd name="connsiteX2" fmla="*/ 1524000 w 2189018"/>
              <a:gd name="connsiteY2" fmla="*/ 3394364 h 3394364"/>
              <a:gd name="connsiteX3" fmla="*/ 1510146 w 2189018"/>
              <a:gd name="connsiteY3" fmla="*/ 581891 h 3394364"/>
              <a:gd name="connsiteX4" fmla="*/ 1537855 w 2189018"/>
              <a:gd name="connsiteY4" fmla="*/ 3394364 h 3394364"/>
              <a:gd name="connsiteX5" fmla="*/ 2189018 w 2189018"/>
              <a:gd name="connsiteY5" fmla="*/ 2826328 h 3394364"/>
              <a:gd name="connsiteX6" fmla="*/ 2161309 w 2189018"/>
              <a:gd name="connsiteY6" fmla="*/ 27710 h 3394364"/>
              <a:gd name="connsiteX7" fmla="*/ 1524000 w 2189018"/>
              <a:gd name="connsiteY7" fmla="*/ 581891 h 3394364"/>
              <a:gd name="connsiteX8" fmla="*/ 290946 w 2189018"/>
              <a:gd name="connsiteY8" fmla="*/ 526473 h 3394364"/>
              <a:gd name="connsiteX9" fmla="*/ 1524000 w 2189018"/>
              <a:gd name="connsiteY9" fmla="*/ 568037 h 3394364"/>
              <a:gd name="connsiteX10" fmla="*/ 2175164 w 2189018"/>
              <a:gd name="connsiteY10" fmla="*/ 0 h 3394364"/>
              <a:gd name="connsiteX11" fmla="*/ 0 w 2189018"/>
              <a:gd name="connsiteY11" fmla="*/ 512619 h 3394364"/>
              <a:gd name="connsiteX0" fmla="*/ 0 w 2189018"/>
              <a:gd name="connsiteY0" fmla="*/ 512619 h 3394364"/>
              <a:gd name="connsiteX1" fmla="*/ 13855 w 2189018"/>
              <a:gd name="connsiteY1" fmla="*/ 3325091 h 3394364"/>
              <a:gd name="connsiteX2" fmla="*/ 1524000 w 2189018"/>
              <a:gd name="connsiteY2" fmla="*/ 3394364 h 3394364"/>
              <a:gd name="connsiteX3" fmla="*/ 1510146 w 2189018"/>
              <a:gd name="connsiteY3" fmla="*/ 581891 h 3394364"/>
              <a:gd name="connsiteX4" fmla="*/ 1537855 w 2189018"/>
              <a:gd name="connsiteY4" fmla="*/ 3394364 h 3394364"/>
              <a:gd name="connsiteX5" fmla="*/ 2189018 w 2189018"/>
              <a:gd name="connsiteY5" fmla="*/ 2826328 h 3394364"/>
              <a:gd name="connsiteX6" fmla="*/ 2161309 w 2189018"/>
              <a:gd name="connsiteY6" fmla="*/ 27710 h 3394364"/>
              <a:gd name="connsiteX7" fmla="*/ 1524000 w 2189018"/>
              <a:gd name="connsiteY7" fmla="*/ 581891 h 3394364"/>
              <a:gd name="connsiteX8" fmla="*/ 12545 w 2189018"/>
              <a:gd name="connsiteY8" fmla="*/ 517167 h 3394364"/>
              <a:gd name="connsiteX9" fmla="*/ 1524000 w 2189018"/>
              <a:gd name="connsiteY9" fmla="*/ 568037 h 3394364"/>
              <a:gd name="connsiteX10" fmla="*/ 2175164 w 2189018"/>
              <a:gd name="connsiteY10" fmla="*/ 0 h 3394364"/>
              <a:gd name="connsiteX11" fmla="*/ 0 w 2189018"/>
              <a:gd name="connsiteY11" fmla="*/ 512619 h 3394364"/>
              <a:gd name="connsiteX0" fmla="*/ 3308 w 2179781"/>
              <a:gd name="connsiteY0" fmla="*/ 517167 h 3394364"/>
              <a:gd name="connsiteX1" fmla="*/ 4618 w 2179781"/>
              <a:gd name="connsiteY1" fmla="*/ 3325091 h 3394364"/>
              <a:gd name="connsiteX2" fmla="*/ 1514763 w 2179781"/>
              <a:gd name="connsiteY2" fmla="*/ 3394364 h 3394364"/>
              <a:gd name="connsiteX3" fmla="*/ 1500909 w 2179781"/>
              <a:gd name="connsiteY3" fmla="*/ 581891 h 3394364"/>
              <a:gd name="connsiteX4" fmla="*/ 1528618 w 2179781"/>
              <a:gd name="connsiteY4" fmla="*/ 3394364 h 3394364"/>
              <a:gd name="connsiteX5" fmla="*/ 2179781 w 2179781"/>
              <a:gd name="connsiteY5" fmla="*/ 2826328 h 3394364"/>
              <a:gd name="connsiteX6" fmla="*/ 2152072 w 2179781"/>
              <a:gd name="connsiteY6" fmla="*/ 27710 h 3394364"/>
              <a:gd name="connsiteX7" fmla="*/ 1514763 w 2179781"/>
              <a:gd name="connsiteY7" fmla="*/ 581891 h 3394364"/>
              <a:gd name="connsiteX8" fmla="*/ 3308 w 2179781"/>
              <a:gd name="connsiteY8" fmla="*/ 517167 h 3394364"/>
              <a:gd name="connsiteX9" fmla="*/ 1514763 w 2179781"/>
              <a:gd name="connsiteY9" fmla="*/ 568037 h 3394364"/>
              <a:gd name="connsiteX10" fmla="*/ 2165927 w 2179781"/>
              <a:gd name="connsiteY10" fmla="*/ 0 h 3394364"/>
              <a:gd name="connsiteX11" fmla="*/ 3308 w 2179781"/>
              <a:gd name="connsiteY11" fmla="*/ 517167 h 3394364"/>
              <a:gd name="connsiteX0" fmla="*/ 3308 w 2179781"/>
              <a:gd name="connsiteY0" fmla="*/ 517167 h 3394364"/>
              <a:gd name="connsiteX1" fmla="*/ 4618 w 2179781"/>
              <a:gd name="connsiteY1" fmla="*/ 3325091 h 3394364"/>
              <a:gd name="connsiteX2" fmla="*/ 1514763 w 2179781"/>
              <a:gd name="connsiteY2" fmla="*/ 3394364 h 3394364"/>
              <a:gd name="connsiteX3" fmla="*/ 1500909 w 2179781"/>
              <a:gd name="connsiteY3" fmla="*/ 581891 h 3394364"/>
              <a:gd name="connsiteX4" fmla="*/ 1528618 w 2179781"/>
              <a:gd name="connsiteY4" fmla="*/ 3394364 h 3394364"/>
              <a:gd name="connsiteX5" fmla="*/ 2179781 w 2179781"/>
              <a:gd name="connsiteY5" fmla="*/ 2826328 h 3394364"/>
              <a:gd name="connsiteX6" fmla="*/ 2152072 w 2179781"/>
              <a:gd name="connsiteY6" fmla="*/ 27710 h 3394364"/>
              <a:gd name="connsiteX7" fmla="*/ 1514763 w 2179781"/>
              <a:gd name="connsiteY7" fmla="*/ 581891 h 3394364"/>
              <a:gd name="connsiteX8" fmla="*/ 3308 w 2179781"/>
              <a:gd name="connsiteY8" fmla="*/ 517167 h 3394364"/>
              <a:gd name="connsiteX9" fmla="*/ 1514763 w 2179781"/>
              <a:gd name="connsiteY9" fmla="*/ 568037 h 3394364"/>
              <a:gd name="connsiteX10" fmla="*/ 2165927 w 2179781"/>
              <a:gd name="connsiteY10" fmla="*/ 0 h 3394364"/>
              <a:gd name="connsiteX11" fmla="*/ 1515476 w 2179781"/>
              <a:gd name="connsiteY11" fmla="*/ 589175 h 3394364"/>
              <a:gd name="connsiteX12" fmla="*/ 3308 w 2179781"/>
              <a:gd name="connsiteY12" fmla="*/ 517167 h 33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9781" h="3394364">
                <a:moveTo>
                  <a:pt x="3308" y="517167"/>
                </a:moveTo>
                <a:cubicBezTo>
                  <a:pt x="7926" y="1454658"/>
                  <a:pt x="0" y="2387600"/>
                  <a:pt x="4618" y="3325091"/>
                </a:cubicBezTo>
                <a:lnTo>
                  <a:pt x="1514763" y="3394364"/>
                </a:lnTo>
                <a:lnTo>
                  <a:pt x="1500909" y="581891"/>
                </a:lnTo>
                <a:lnTo>
                  <a:pt x="1528618" y="3394364"/>
                </a:lnTo>
                <a:lnTo>
                  <a:pt x="2179781" y="2826328"/>
                </a:lnTo>
                <a:lnTo>
                  <a:pt x="2152072" y="27710"/>
                </a:lnTo>
                <a:lnTo>
                  <a:pt x="1514763" y="581891"/>
                </a:lnTo>
                <a:lnTo>
                  <a:pt x="3308" y="517167"/>
                </a:lnTo>
                <a:lnTo>
                  <a:pt x="1514763" y="568037"/>
                </a:lnTo>
                <a:lnTo>
                  <a:pt x="2165927" y="0"/>
                </a:lnTo>
                <a:lnTo>
                  <a:pt x="1515476" y="589175"/>
                </a:lnTo>
                <a:lnTo>
                  <a:pt x="3308" y="5171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олилиния 58"/>
          <p:cNvSpPr/>
          <p:nvPr/>
        </p:nvSpPr>
        <p:spPr>
          <a:xfrm>
            <a:off x="1620982" y="2147455"/>
            <a:ext cx="2175163" cy="554181"/>
          </a:xfrm>
          <a:custGeom>
            <a:avLst/>
            <a:gdLst>
              <a:gd name="connsiteX0" fmla="*/ 0 w 2175163"/>
              <a:gd name="connsiteY0" fmla="*/ 471054 h 554181"/>
              <a:gd name="connsiteX1" fmla="*/ 2175163 w 2175163"/>
              <a:gd name="connsiteY1" fmla="*/ 0 h 554181"/>
              <a:gd name="connsiteX2" fmla="*/ 1510145 w 2175163"/>
              <a:gd name="connsiteY2" fmla="*/ 554181 h 554181"/>
              <a:gd name="connsiteX3" fmla="*/ 0 w 2175163"/>
              <a:gd name="connsiteY3" fmla="*/ 471054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163" h="554181">
                <a:moveTo>
                  <a:pt x="0" y="471054"/>
                </a:moveTo>
                <a:lnTo>
                  <a:pt x="2175163" y="0"/>
                </a:lnTo>
                <a:lnTo>
                  <a:pt x="1510145" y="554181"/>
                </a:lnTo>
                <a:lnTo>
                  <a:pt x="0" y="47105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63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TextBox 60"/>
          <p:cNvSpPr txBox="1"/>
          <p:nvPr/>
        </p:nvSpPr>
        <p:spPr>
          <a:xfrm>
            <a:off x="5148064" y="332656"/>
            <a:ext cx="3995936" cy="6186309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Виконати зображення кулі та її вертикального діаметра.</a:t>
            </a:r>
          </a:p>
          <a:p>
            <a:pPr marL="342900" lvl="0" indent="-34290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2. На однаковій відстані від центру кулі провести хорди в зображенні нижньої  і верхньої півсфер; позначити на вертикальному діаметрі центри перерізів, нарисувати еліпс.</a:t>
            </a:r>
          </a:p>
          <a:p>
            <a:pPr lvl="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3. Якщо призма неправильна, то позначити вершини на верхньому еліпсі так, щоб найбільшу кількість граней було видно, для правильної призми зобразити правильний многокутник, вписаний в основу.</a:t>
            </a:r>
          </a:p>
          <a:p>
            <a:pPr lvl="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4. Спроектувати обрані вершини на нижній переріз, провести всі ребра призми.</a:t>
            </a:r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44" grpId="0" animBg="1"/>
      <p:bldP spid="46" grpId="0" animBg="1"/>
      <p:bldP spid="4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5148064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Призма, описана навколо кулі</a:t>
            </a:r>
          </a:p>
        </p:txBody>
      </p:sp>
      <p:sp>
        <p:nvSpPr>
          <p:cNvPr id="5" name="Овал 4"/>
          <p:cNvSpPr/>
          <p:nvPr/>
        </p:nvSpPr>
        <p:spPr>
          <a:xfrm>
            <a:off x="1926356" y="2633535"/>
            <a:ext cx="2520000" cy="25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2500" y="2777551"/>
            <a:ext cx="0" cy="223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3150492" y="2777551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узел 7"/>
          <p:cNvSpPr/>
          <p:nvPr/>
        </p:nvSpPr>
        <p:spPr>
          <a:xfrm>
            <a:off x="3150492" y="4865783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единительная линия 8"/>
          <p:cNvCxnSpPr>
            <a:stCxn id="5" idx="2"/>
            <a:endCxn id="5" idx="6"/>
          </p:cNvCxnSpPr>
          <p:nvPr/>
        </p:nvCxnSpPr>
        <p:spPr>
          <a:xfrm>
            <a:off x="1926356" y="3893535"/>
            <a:ext cx="25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926356" y="3569639"/>
            <a:ext cx="2520000" cy="7200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узел 10"/>
          <p:cNvSpPr/>
          <p:nvPr/>
        </p:nvSpPr>
        <p:spPr>
          <a:xfrm>
            <a:off x="3150492" y="3857671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Дуга 17"/>
          <p:cNvSpPr/>
          <p:nvPr/>
        </p:nvSpPr>
        <p:spPr>
          <a:xfrm rot="10800000">
            <a:off x="1926356" y="3569639"/>
            <a:ext cx="2520000" cy="720000"/>
          </a:xfrm>
          <a:prstGeom prst="arc">
            <a:avLst>
              <a:gd name="adj1" fmla="val 10855869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Блок-схема: узел 38"/>
          <p:cNvSpPr/>
          <p:nvPr/>
        </p:nvSpPr>
        <p:spPr>
          <a:xfrm>
            <a:off x="413908" y="349735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Блок-схема: узел 39"/>
          <p:cNvSpPr/>
          <p:nvPr/>
        </p:nvSpPr>
        <p:spPr>
          <a:xfrm>
            <a:off x="3870292" y="4721487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Блок-схема: узел 40"/>
          <p:cNvSpPr/>
          <p:nvPr/>
        </p:nvSpPr>
        <p:spPr>
          <a:xfrm>
            <a:off x="4662380" y="342534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4" name="Прямая соединительная линия 43"/>
          <p:cNvCxnSpPr>
            <a:endCxn id="40" idx="6"/>
          </p:cNvCxnSpPr>
          <p:nvPr/>
        </p:nvCxnSpPr>
        <p:spPr>
          <a:xfrm>
            <a:off x="434999" y="3569359"/>
            <a:ext cx="3579309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узел 46"/>
          <p:cNvSpPr/>
          <p:nvPr/>
        </p:nvSpPr>
        <p:spPr>
          <a:xfrm>
            <a:off x="2142100" y="4073415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8" name="Прямая соединительная линия 47"/>
          <p:cNvCxnSpPr>
            <a:endCxn id="41" idx="3"/>
          </p:cNvCxnSpPr>
          <p:nvPr/>
        </p:nvCxnSpPr>
        <p:spPr>
          <a:xfrm flipV="1">
            <a:off x="557924" y="3548268"/>
            <a:ext cx="4125547" cy="2109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3150212" y="3497351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5" name="Прямая соединительная линия 54"/>
          <p:cNvCxnSpPr>
            <a:stCxn id="41" idx="3"/>
          </p:cNvCxnSpPr>
          <p:nvPr/>
        </p:nvCxnSpPr>
        <p:spPr>
          <a:xfrm flipH="1">
            <a:off x="3942300" y="3548268"/>
            <a:ext cx="741171" cy="1245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4374348" y="3929399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85916" y="1625143"/>
            <a:ext cx="0" cy="37800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734388" y="1697151"/>
            <a:ext cx="0" cy="37800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942300" y="2345223"/>
            <a:ext cx="0" cy="37800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222220" y="2849279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85916" y="3569359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2300" y="4865503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942300" y="3641367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734388" y="3497351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734388" y="2417231"/>
            <a:ext cx="0" cy="111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узел 71"/>
          <p:cNvSpPr/>
          <p:nvPr/>
        </p:nvSpPr>
        <p:spPr>
          <a:xfrm>
            <a:off x="413908" y="234522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Блок-схема: узел 72"/>
          <p:cNvSpPr/>
          <p:nvPr/>
        </p:nvSpPr>
        <p:spPr>
          <a:xfrm>
            <a:off x="413908" y="4649479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Блок-схема: узел 73"/>
          <p:cNvSpPr/>
          <p:nvPr/>
        </p:nvSpPr>
        <p:spPr>
          <a:xfrm>
            <a:off x="3870292" y="3569359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Блок-схема: узел 74"/>
          <p:cNvSpPr/>
          <p:nvPr/>
        </p:nvSpPr>
        <p:spPr>
          <a:xfrm>
            <a:off x="3870292" y="587361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Блок-схема: узел 75"/>
          <p:cNvSpPr/>
          <p:nvPr/>
        </p:nvSpPr>
        <p:spPr>
          <a:xfrm>
            <a:off x="4662380" y="4577471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Блок-схема: узел 76"/>
          <p:cNvSpPr/>
          <p:nvPr/>
        </p:nvSpPr>
        <p:spPr>
          <a:xfrm>
            <a:off x="4662380" y="2345223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13908" y="4721487"/>
            <a:ext cx="3579309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3942300" y="4721487"/>
            <a:ext cx="741171" cy="12452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13908" y="2417231"/>
            <a:ext cx="3579309" cy="1224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4014308" y="2345223"/>
            <a:ext cx="741171" cy="12452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557924" y="4721487"/>
            <a:ext cx="4125547" cy="2109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85916" y="2417231"/>
            <a:ext cx="4212000" cy="2109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олилиния 84"/>
          <p:cNvSpPr/>
          <p:nvPr/>
        </p:nvSpPr>
        <p:spPr>
          <a:xfrm>
            <a:off x="467544" y="2420888"/>
            <a:ext cx="4281055" cy="3519055"/>
          </a:xfrm>
          <a:custGeom>
            <a:avLst/>
            <a:gdLst>
              <a:gd name="connsiteX0" fmla="*/ 0 w 4281055"/>
              <a:gd name="connsiteY0" fmla="*/ 13855 h 3519055"/>
              <a:gd name="connsiteX1" fmla="*/ 13855 w 4281055"/>
              <a:gd name="connsiteY1" fmla="*/ 2313710 h 3519055"/>
              <a:gd name="connsiteX2" fmla="*/ 3491346 w 4281055"/>
              <a:gd name="connsiteY2" fmla="*/ 3519055 h 3519055"/>
              <a:gd name="connsiteX3" fmla="*/ 3491346 w 4281055"/>
              <a:gd name="connsiteY3" fmla="*/ 1191491 h 3519055"/>
              <a:gd name="connsiteX4" fmla="*/ 3477491 w 4281055"/>
              <a:gd name="connsiteY4" fmla="*/ 3505200 h 3519055"/>
              <a:gd name="connsiteX5" fmla="*/ 3643746 w 4281055"/>
              <a:gd name="connsiteY5" fmla="*/ 3241964 h 3519055"/>
              <a:gd name="connsiteX6" fmla="*/ 3740728 w 4281055"/>
              <a:gd name="connsiteY6" fmla="*/ 3117273 h 3519055"/>
              <a:gd name="connsiteX7" fmla="*/ 3879273 w 4281055"/>
              <a:gd name="connsiteY7" fmla="*/ 2978728 h 3519055"/>
              <a:gd name="connsiteX8" fmla="*/ 4267200 w 4281055"/>
              <a:gd name="connsiteY8" fmla="*/ 2272146 h 3519055"/>
              <a:gd name="connsiteX9" fmla="*/ 4281055 w 4281055"/>
              <a:gd name="connsiteY9" fmla="*/ 0 h 3519055"/>
              <a:gd name="connsiteX10" fmla="*/ 3477491 w 4281055"/>
              <a:gd name="connsiteY10" fmla="*/ 1246910 h 3519055"/>
              <a:gd name="connsiteX11" fmla="*/ 0 w 4281055"/>
              <a:gd name="connsiteY11" fmla="*/ 13855 h 3519055"/>
              <a:gd name="connsiteX0" fmla="*/ 0 w 4281055"/>
              <a:gd name="connsiteY0" fmla="*/ 13855 h 3519055"/>
              <a:gd name="connsiteX1" fmla="*/ 13855 w 4281055"/>
              <a:gd name="connsiteY1" fmla="*/ 2313710 h 3519055"/>
              <a:gd name="connsiteX2" fmla="*/ 3491346 w 4281055"/>
              <a:gd name="connsiteY2" fmla="*/ 3519055 h 3519055"/>
              <a:gd name="connsiteX3" fmla="*/ 3491346 w 4281055"/>
              <a:gd name="connsiteY3" fmla="*/ 1191491 h 3519055"/>
              <a:gd name="connsiteX4" fmla="*/ 3477491 w 4281055"/>
              <a:gd name="connsiteY4" fmla="*/ 3505200 h 3519055"/>
              <a:gd name="connsiteX5" fmla="*/ 3643746 w 4281055"/>
              <a:gd name="connsiteY5" fmla="*/ 3241964 h 3519055"/>
              <a:gd name="connsiteX6" fmla="*/ 3740728 w 4281055"/>
              <a:gd name="connsiteY6" fmla="*/ 3117273 h 3519055"/>
              <a:gd name="connsiteX7" fmla="*/ 3834796 w 4281055"/>
              <a:gd name="connsiteY7" fmla="*/ 2948671 h 3519055"/>
              <a:gd name="connsiteX8" fmla="*/ 4267200 w 4281055"/>
              <a:gd name="connsiteY8" fmla="*/ 2272146 h 3519055"/>
              <a:gd name="connsiteX9" fmla="*/ 4281055 w 4281055"/>
              <a:gd name="connsiteY9" fmla="*/ 0 h 3519055"/>
              <a:gd name="connsiteX10" fmla="*/ 3477491 w 4281055"/>
              <a:gd name="connsiteY10" fmla="*/ 1246910 h 3519055"/>
              <a:gd name="connsiteX11" fmla="*/ 0 w 4281055"/>
              <a:gd name="connsiteY11" fmla="*/ 13855 h 351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1055" h="3519055">
                <a:moveTo>
                  <a:pt x="0" y="13855"/>
                </a:moveTo>
                <a:cubicBezTo>
                  <a:pt x="4618" y="780473"/>
                  <a:pt x="9237" y="1547092"/>
                  <a:pt x="13855" y="2313710"/>
                </a:cubicBezTo>
                <a:lnTo>
                  <a:pt x="3491346" y="3519055"/>
                </a:lnTo>
                <a:lnTo>
                  <a:pt x="3491346" y="1191491"/>
                </a:lnTo>
                <a:cubicBezTo>
                  <a:pt x="3486728" y="1962727"/>
                  <a:pt x="3482109" y="2733964"/>
                  <a:pt x="3477491" y="3505200"/>
                </a:cubicBezTo>
                <a:cubicBezTo>
                  <a:pt x="3564373" y="3356259"/>
                  <a:pt x="3555831" y="3359184"/>
                  <a:pt x="3643746" y="3241964"/>
                </a:cubicBezTo>
                <a:cubicBezTo>
                  <a:pt x="3675339" y="3199840"/>
                  <a:pt x="3703495" y="3154506"/>
                  <a:pt x="3740728" y="3117273"/>
                </a:cubicBezTo>
                <a:lnTo>
                  <a:pt x="3834796" y="2948671"/>
                </a:lnTo>
                <a:lnTo>
                  <a:pt x="4267200" y="2272146"/>
                </a:lnTo>
                <a:cubicBezTo>
                  <a:pt x="4271818" y="1514764"/>
                  <a:pt x="4276437" y="757382"/>
                  <a:pt x="4281055" y="0"/>
                </a:cubicBezTo>
                <a:lnTo>
                  <a:pt x="3477491" y="1246910"/>
                </a:lnTo>
                <a:lnTo>
                  <a:pt x="0" y="13855"/>
                </a:lnTo>
                <a:close/>
              </a:path>
            </a:pathLst>
          </a:cu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олилиния 86"/>
          <p:cNvSpPr/>
          <p:nvPr/>
        </p:nvSpPr>
        <p:spPr>
          <a:xfrm>
            <a:off x="413908" y="2417230"/>
            <a:ext cx="4320836" cy="1250567"/>
          </a:xfrm>
          <a:custGeom>
            <a:avLst/>
            <a:gdLst>
              <a:gd name="connsiteX0" fmla="*/ 3435927 w 4225636"/>
              <a:gd name="connsiteY0" fmla="*/ 1246910 h 1246910"/>
              <a:gd name="connsiteX1" fmla="*/ 4225636 w 4225636"/>
              <a:gd name="connsiteY1" fmla="*/ 13855 h 1246910"/>
              <a:gd name="connsiteX2" fmla="*/ 0 w 4225636"/>
              <a:gd name="connsiteY2" fmla="*/ 0 h 1246910"/>
              <a:gd name="connsiteX3" fmla="*/ 3435927 w 4225636"/>
              <a:gd name="connsiteY3" fmla="*/ 1246910 h 1246910"/>
              <a:gd name="connsiteX0" fmla="*/ 3531127 w 4320836"/>
              <a:gd name="connsiteY0" fmla="*/ 1250567 h 1250567"/>
              <a:gd name="connsiteX1" fmla="*/ 4320836 w 4320836"/>
              <a:gd name="connsiteY1" fmla="*/ 17512 h 1250567"/>
              <a:gd name="connsiteX2" fmla="*/ 0 w 4320836"/>
              <a:gd name="connsiteY2" fmla="*/ 0 h 1250567"/>
              <a:gd name="connsiteX3" fmla="*/ 3531127 w 4320836"/>
              <a:gd name="connsiteY3" fmla="*/ 1250567 h 125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836" h="1250567">
                <a:moveTo>
                  <a:pt x="3531127" y="1250567"/>
                </a:moveTo>
                <a:lnTo>
                  <a:pt x="4320836" y="17512"/>
                </a:lnTo>
                <a:lnTo>
                  <a:pt x="0" y="0"/>
                </a:lnTo>
                <a:lnTo>
                  <a:pt x="3531127" y="1250567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  <a:alpha val="51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  <a:alpha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TextBox 88"/>
          <p:cNvSpPr txBox="1"/>
          <p:nvPr/>
        </p:nvSpPr>
        <p:spPr>
          <a:xfrm>
            <a:off x="5148064" y="0"/>
            <a:ext cx="3995936" cy="7017306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r">
              <a:buAutoNum type="arabicPeriod"/>
            </a:pPr>
            <a:r>
              <a:rPr lang="uk-UA" dirty="0" smtClean="0">
                <a:latin typeface="Consolas" pitchFamily="49" charset="0"/>
                <a:cs typeface="Consolas" pitchFamily="49" charset="0"/>
              </a:rPr>
              <a:t>Виконати зображення кулі і її вертикального діаметра.</a:t>
            </a:r>
          </a:p>
          <a:p>
            <a:pPr lvl="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2. Зобразити великий круг, площина якого паралельна основі призми, і описати навколо нього многокутник. Якщо многокутник неправильний, то провести сторони (дотичні) так, щоб найбільшу кількість граней було видно, якщо правильний – виконати його зображення за розглянутими раніше правилами.</a:t>
            </a:r>
          </a:p>
          <a:p>
            <a:pPr lvl="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3. Через вершини многокутника провести прямі, паралельні вертикальному діаметру кулі і відкласти від кожної вершини по обидві сторони відрізки, що дорівнюють радіусу кулі.</a:t>
            </a:r>
          </a:p>
          <a:p>
            <a:pPr lvl="0" algn="r"/>
            <a:endParaRPr lang="uk-UA" dirty="0" smtClean="0">
              <a:latin typeface="Consolas" pitchFamily="49" charset="0"/>
              <a:cs typeface="Consolas" pitchFamily="49" charset="0"/>
            </a:endParaRPr>
          </a:p>
          <a:p>
            <a:pPr lvl="0" algn="r"/>
            <a:r>
              <a:rPr lang="uk-UA" dirty="0" smtClean="0">
                <a:latin typeface="Consolas" pitchFamily="49" charset="0"/>
                <a:cs typeface="Consolas" pitchFamily="49" charset="0"/>
              </a:rPr>
              <a:t>4. Одержані точки з’єднати відрізками. </a:t>
            </a:r>
          </a:p>
          <a:p>
            <a:pPr lvl="0" algn="r"/>
            <a:endParaRPr lang="uk-UA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7616 L -0.29931 -0.0497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8" grpId="0" animBg="1"/>
      <p:bldP spid="39" grpId="0" animBg="1"/>
      <p:bldP spid="40" grpId="0" animBg="1"/>
      <p:bldP spid="41" grpId="0" animBg="1"/>
      <p:bldP spid="47" grpId="0" animBg="1"/>
      <p:bldP spid="53" grpId="0" animBg="1"/>
      <p:bldP spid="6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5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4355976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Піраміда, вписана в кулю</a:t>
            </a:r>
          </a:p>
        </p:txBody>
      </p:sp>
      <p:sp>
        <p:nvSpPr>
          <p:cNvPr id="5" name="Овал 4"/>
          <p:cNvSpPr/>
          <p:nvPr/>
        </p:nvSpPr>
        <p:spPr>
          <a:xfrm>
            <a:off x="539552" y="1628800"/>
            <a:ext cx="4320480" cy="41764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99792" y="1844824"/>
            <a:ext cx="0" cy="37444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3"/>
            <a:endCxn id="5" idx="5"/>
          </p:cNvCxnSpPr>
          <p:nvPr/>
        </p:nvCxnSpPr>
        <p:spPr>
          <a:xfrm>
            <a:off x="1172272" y="5193635"/>
            <a:ext cx="3055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187624" y="4797152"/>
            <a:ext cx="3024336" cy="72008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Блок-схема: узел 21"/>
          <p:cNvSpPr/>
          <p:nvPr/>
        </p:nvSpPr>
        <p:spPr>
          <a:xfrm>
            <a:off x="2627784" y="4941168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Дуга 22"/>
          <p:cNvSpPr/>
          <p:nvPr/>
        </p:nvSpPr>
        <p:spPr>
          <a:xfrm>
            <a:off x="1187624" y="4797152"/>
            <a:ext cx="3024000" cy="720080"/>
          </a:xfrm>
          <a:prstGeom prst="arc">
            <a:avLst>
              <a:gd name="adj1" fmla="val 21562294"/>
              <a:gd name="adj2" fmla="val 10763053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узел 23"/>
          <p:cNvSpPr/>
          <p:nvPr/>
        </p:nvSpPr>
        <p:spPr>
          <a:xfrm>
            <a:off x="1691680" y="5373216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Блок-схема: узел 24"/>
          <p:cNvSpPr/>
          <p:nvPr/>
        </p:nvSpPr>
        <p:spPr>
          <a:xfrm>
            <a:off x="3347864" y="544522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Блок-схема: узел 25"/>
          <p:cNvSpPr/>
          <p:nvPr/>
        </p:nvSpPr>
        <p:spPr>
          <a:xfrm>
            <a:off x="2915816" y="4725144"/>
            <a:ext cx="144016" cy="144016"/>
          </a:xfrm>
          <a:prstGeom prst="flowChartConnector">
            <a:avLst/>
          </a:prstGeom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Блок-схема: узел 26"/>
          <p:cNvSpPr/>
          <p:nvPr/>
        </p:nvSpPr>
        <p:spPr>
          <a:xfrm>
            <a:off x="2267744" y="4725144"/>
            <a:ext cx="144016" cy="144016"/>
          </a:xfrm>
          <a:prstGeom prst="flowChartConnector">
            <a:avLst/>
          </a:prstGeom>
          <a:ln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2339752" y="1844824"/>
            <a:ext cx="360040" cy="280831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6" idx="0"/>
          </p:cNvCxnSpPr>
          <p:nvPr/>
        </p:nvCxnSpPr>
        <p:spPr>
          <a:xfrm>
            <a:off x="2699792" y="1916832"/>
            <a:ext cx="288032" cy="2808312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1763688" y="1844824"/>
            <a:ext cx="936104" cy="352839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25" idx="0"/>
          </p:cNvCxnSpPr>
          <p:nvPr/>
        </p:nvCxnSpPr>
        <p:spPr>
          <a:xfrm>
            <a:off x="2699792" y="1916832"/>
            <a:ext cx="720080" cy="3528392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2627784" y="184482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" name="Прямая соединительная линия 40"/>
          <p:cNvCxnSpPr>
            <a:stCxn id="27" idx="6"/>
            <a:endCxn id="26" idx="2"/>
          </p:cNvCxnSpPr>
          <p:nvPr/>
        </p:nvCxnSpPr>
        <p:spPr>
          <a:xfrm>
            <a:off x="2411760" y="4797152"/>
            <a:ext cx="50405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6" idx="6"/>
            <a:endCxn id="25" idx="1"/>
          </p:cNvCxnSpPr>
          <p:nvPr/>
        </p:nvCxnSpPr>
        <p:spPr>
          <a:xfrm>
            <a:off x="3059832" y="4797152"/>
            <a:ext cx="309123" cy="6691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7" idx="3"/>
            <a:endCxn id="24" idx="7"/>
          </p:cNvCxnSpPr>
          <p:nvPr/>
        </p:nvCxnSpPr>
        <p:spPr>
          <a:xfrm flipH="1">
            <a:off x="1814605" y="4848069"/>
            <a:ext cx="474230" cy="546238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4" idx="6"/>
            <a:endCxn id="25" idx="2"/>
          </p:cNvCxnSpPr>
          <p:nvPr/>
        </p:nvCxnSpPr>
        <p:spPr>
          <a:xfrm>
            <a:off x="1835696" y="5445224"/>
            <a:ext cx="1512168" cy="72008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Полилиния 64"/>
          <p:cNvSpPr/>
          <p:nvPr/>
        </p:nvSpPr>
        <p:spPr>
          <a:xfrm>
            <a:off x="1745673" y="1911927"/>
            <a:ext cx="1704109" cy="3616037"/>
          </a:xfrm>
          <a:custGeom>
            <a:avLst/>
            <a:gdLst>
              <a:gd name="connsiteX0" fmla="*/ 955963 w 1704109"/>
              <a:gd name="connsiteY0" fmla="*/ 0 h 3616037"/>
              <a:gd name="connsiteX1" fmla="*/ 0 w 1704109"/>
              <a:gd name="connsiteY1" fmla="*/ 3546764 h 3616037"/>
              <a:gd name="connsiteX2" fmla="*/ 1704109 w 1704109"/>
              <a:gd name="connsiteY2" fmla="*/ 3616037 h 3616037"/>
              <a:gd name="connsiteX3" fmla="*/ 955963 w 1704109"/>
              <a:gd name="connsiteY3" fmla="*/ 0 h 361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109" h="3616037">
                <a:moveTo>
                  <a:pt x="955963" y="0"/>
                </a:moveTo>
                <a:lnTo>
                  <a:pt x="0" y="3546764"/>
                </a:lnTo>
                <a:lnTo>
                  <a:pt x="1704109" y="3616037"/>
                </a:lnTo>
                <a:lnTo>
                  <a:pt x="955963" y="0"/>
                </a:lnTo>
                <a:close/>
              </a:path>
            </a:pathLst>
          </a:custGeom>
          <a:solidFill>
            <a:srgbClr val="0070C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TextBox 65"/>
          <p:cNvSpPr txBox="1"/>
          <p:nvPr/>
        </p:nvSpPr>
        <p:spPr>
          <a:xfrm>
            <a:off x="5148064" y="117693"/>
            <a:ext cx="3995936" cy="6894195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uk-UA" sz="1700" dirty="0" smtClean="0">
                <a:latin typeface="Consolas" pitchFamily="49" charset="0"/>
                <a:cs typeface="Consolas" pitchFamily="49" charset="0"/>
              </a:rPr>
              <a:t>Провести коло, що зображує сферу і її вертикальний діаметр; верхній кінець діаметра вважати вершиною піраміди.</a:t>
            </a:r>
          </a:p>
          <a:p>
            <a:pPr marL="342900" lvl="0" indent="-342900">
              <a:buAutoNum type="arabicPeriod"/>
            </a:pPr>
            <a:endParaRPr lang="uk-UA" sz="17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1700" dirty="0" smtClean="0">
                <a:latin typeface="Consolas" pitchFamily="49" charset="0"/>
                <a:cs typeface="Consolas" pitchFamily="49" charset="0"/>
              </a:rPr>
              <a:t>2. В нижній півсфері зобразити переріз, для цього провести горизонтальну хорду і позначити на вертикальному діаметрі трохи вище хорди центр О перерізу. О є основою висоти піраміди. Нарисувати еліпс так, щоб більша його верхня частина була невидима, а менша видима.</a:t>
            </a:r>
          </a:p>
          <a:p>
            <a:pPr lvl="0"/>
            <a:endParaRPr lang="uk-UA" sz="17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1700" dirty="0" smtClean="0">
                <a:latin typeface="Consolas" pitchFamily="49" charset="0"/>
                <a:cs typeface="Consolas" pitchFamily="49" charset="0"/>
              </a:rPr>
              <a:t>3. Якщо основою піраміди є довільний многокутник, то його вершини обирають на еліпсі (перерізі) так, щоб найбільшу кількість граней було видно. </a:t>
            </a:r>
          </a:p>
          <a:p>
            <a:r>
              <a:rPr lang="uk-UA" sz="1700" dirty="0" smtClean="0">
                <a:latin typeface="Consolas" pitchFamily="49" charset="0"/>
                <a:cs typeface="Consolas" pitchFamily="49" charset="0"/>
              </a:rPr>
              <a:t>Якщо основою піраміди правильний  многокутник, то його вершини обирають за сформованими раніше правилами.</a:t>
            </a:r>
            <a:endParaRPr lang="uk-UA" sz="17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6300192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Піраміда, описана навколо кулі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80192" y="2781208"/>
            <a:ext cx="0" cy="2232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Блок-схема: узел 10"/>
          <p:cNvSpPr/>
          <p:nvPr/>
        </p:nvSpPr>
        <p:spPr>
          <a:xfrm>
            <a:off x="3707904" y="3789040"/>
            <a:ext cx="144016" cy="14401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699792" y="3212976"/>
            <a:ext cx="2052000" cy="2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700032" y="2996952"/>
            <a:ext cx="2160000" cy="575992"/>
          </a:xfrm>
          <a:prstGeom prst="ellipse">
            <a:avLst/>
          </a:prstGeom>
          <a:solidFill>
            <a:schemeClr val="accent3">
              <a:alpha val="65000"/>
            </a:schemeClr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узел 13"/>
          <p:cNvSpPr/>
          <p:nvPr/>
        </p:nvSpPr>
        <p:spPr>
          <a:xfrm>
            <a:off x="3707904" y="328498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узел 14"/>
          <p:cNvSpPr/>
          <p:nvPr/>
        </p:nvSpPr>
        <p:spPr>
          <a:xfrm>
            <a:off x="3707904" y="2780928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10800000">
            <a:off x="2699792" y="2996952"/>
            <a:ext cx="2160000" cy="576000"/>
          </a:xfrm>
          <a:prstGeom prst="arc">
            <a:avLst>
              <a:gd name="adj1" fmla="val 10958634"/>
              <a:gd name="adj2" fmla="val 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79912" y="980728"/>
            <a:ext cx="0" cy="392406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187624" y="1556792"/>
            <a:ext cx="2592288" cy="3816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707904" y="1484784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узел 23"/>
          <p:cNvSpPr/>
          <p:nvPr/>
        </p:nvSpPr>
        <p:spPr>
          <a:xfrm>
            <a:off x="3707904" y="4869160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2484048" y="2637192"/>
            <a:ext cx="2520000" cy="252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Блок-схема: узел 26"/>
          <p:cNvSpPr/>
          <p:nvPr/>
        </p:nvSpPr>
        <p:spPr>
          <a:xfrm>
            <a:off x="2987824" y="3429000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Блок-схема: узел 27"/>
          <p:cNvSpPr/>
          <p:nvPr/>
        </p:nvSpPr>
        <p:spPr>
          <a:xfrm>
            <a:off x="2627784" y="3140968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75656" y="3212976"/>
            <a:ext cx="4968552" cy="93610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83768" y="2204864"/>
            <a:ext cx="4176464" cy="25922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Блок-схема: узел 50"/>
          <p:cNvSpPr/>
          <p:nvPr/>
        </p:nvSpPr>
        <p:spPr>
          <a:xfrm>
            <a:off x="4644008" y="3356992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339752" y="2420888"/>
            <a:ext cx="5976664" cy="17281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9" name="Блок-схема: узел 58"/>
          <p:cNvSpPr/>
          <p:nvPr/>
        </p:nvSpPr>
        <p:spPr>
          <a:xfrm>
            <a:off x="4427984" y="2996952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1187624" y="2420888"/>
            <a:ext cx="2664296" cy="1800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" name="Полилиния 67"/>
          <p:cNvSpPr/>
          <p:nvPr/>
        </p:nvSpPr>
        <p:spPr>
          <a:xfrm>
            <a:off x="2424545" y="2708920"/>
            <a:ext cx="2618510" cy="1031807"/>
          </a:xfrm>
          <a:custGeom>
            <a:avLst/>
            <a:gdLst>
              <a:gd name="connsiteX0" fmla="*/ 0 w 2618510"/>
              <a:gd name="connsiteY0" fmla="*/ 637309 h 997527"/>
              <a:gd name="connsiteX1" fmla="*/ 1801091 w 2618510"/>
              <a:gd name="connsiteY1" fmla="*/ 997527 h 997527"/>
              <a:gd name="connsiteX2" fmla="*/ 2618510 w 2618510"/>
              <a:gd name="connsiteY2" fmla="*/ 484909 h 997527"/>
              <a:gd name="connsiteX3" fmla="*/ 997528 w 2618510"/>
              <a:gd name="connsiteY3" fmla="*/ 0 h 997527"/>
              <a:gd name="connsiteX4" fmla="*/ 0 w 2618510"/>
              <a:gd name="connsiteY4" fmla="*/ 637309 h 997527"/>
              <a:gd name="connsiteX0" fmla="*/ 0 w 2618510"/>
              <a:gd name="connsiteY0" fmla="*/ 671589 h 1031807"/>
              <a:gd name="connsiteX1" fmla="*/ 1801091 w 2618510"/>
              <a:gd name="connsiteY1" fmla="*/ 1031807 h 1031807"/>
              <a:gd name="connsiteX2" fmla="*/ 2618510 w 2618510"/>
              <a:gd name="connsiteY2" fmla="*/ 519189 h 1031807"/>
              <a:gd name="connsiteX3" fmla="*/ 995327 w 2618510"/>
              <a:gd name="connsiteY3" fmla="*/ 0 h 1031807"/>
              <a:gd name="connsiteX4" fmla="*/ 0 w 2618510"/>
              <a:gd name="connsiteY4" fmla="*/ 671589 h 103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510" h="1031807">
                <a:moveTo>
                  <a:pt x="0" y="671589"/>
                </a:moveTo>
                <a:lnTo>
                  <a:pt x="1801091" y="1031807"/>
                </a:lnTo>
                <a:lnTo>
                  <a:pt x="2618510" y="519189"/>
                </a:lnTo>
                <a:lnTo>
                  <a:pt x="995327" y="0"/>
                </a:lnTo>
                <a:lnTo>
                  <a:pt x="0" y="671589"/>
                </a:lnTo>
                <a:close/>
              </a:path>
            </a:pathLst>
          </a:custGeom>
          <a:solidFill>
            <a:schemeClr val="accent4">
              <a:alpha val="5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9" name="Прямая соединительная линия 68"/>
          <p:cNvCxnSpPr>
            <a:endCxn id="19" idx="5"/>
          </p:cNvCxnSpPr>
          <p:nvPr/>
        </p:nvCxnSpPr>
        <p:spPr>
          <a:xfrm flipH="1" flipV="1">
            <a:off x="3830829" y="1607709"/>
            <a:ext cx="2901413" cy="40535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endCxn id="19" idx="4"/>
          </p:cNvCxnSpPr>
          <p:nvPr/>
        </p:nvCxnSpPr>
        <p:spPr>
          <a:xfrm flipV="1">
            <a:off x="2339752" y="1628800"/>
            <a:ext cx="1440160" cy="410445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19" idx="4"/>
          </p:cNvCxnSpPr>
          <p:nvPr/>
        </p:nvCxnSpPr>
        <p:spPr>
          <a:xfrm flipH="1" flipV="1">
            <a:off x="3779912" y="1628800"/>
            <a:ext cx="1008113" cy="4752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19" idx="3"/>
          </p:cNvCxnSpPr>
          <p:nvPr/>
        </p:nvCxnSpPr>
        <p:spPr>
          <a:xfrm flipV="1">
            <a:off x="755576" y="1607709"/>
            <a:ext cx="2973419" cy="4053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Полилиния 94"/>
          <p:cNvSpPr/>
          <p:nvPr/>
        </p:nvSpPr>
        <p:spPr>
          <a:xfrm>
            <a:off x="971600" y="4149081"/>
            <a:ext cx="5328591" cy="1942566"/>
          </a:xfrm>
          <a:custGeom>
            <a:avLst/>
            <a:gdLst>
              <a:gd name="connsiteX0" fmla="*/ 0 w 2618510"/>
              <a:gd name="connsiteY0" fmla="*/ 637309 h 997527"/>
              <a:gd name="connsiteX1" fmla="*/ 1801091 w 2618510"/>
              <a:gd name="connsiteY1" fmla="*/ 997527 h 997527"/>
              <a:gd name="connsiteX2" fmla="*/ 2618510 w 2618510"/>
              <a:gd name="connsiteY2" fmla="*/ 484909 h 997527"/>
              <a:gd name="connsiteX3" fmla="*/ 997528 w 2618510"/>
              <a:gd name="connsiteY3" fmla="*/ 0 h 997527"/>
              <a:gd name="connsiteX4" fmla="*/ 0 w 2618510"/>
              <a:gd name="connsiteY4" fmla="*/ 637309 h 997527"/>
              <a:gd name="connsiteX0" fmla="*/ 0 w 2618510"/>
              <a:gd name="connsiteY0" fmla="*/ 671589 h 1031807"/>
              <a:gd name="connsiteX1" fmla="*/ 1801091 w 2618510"/>
              <a:gd name="connsiteY1" fmla="*/ 1031807 h 1031807"/>
              <a:gd name="connsiteX2" fmla="*/ 2618510 w 2618510"/>
              <a:gd name="connsiteY2" fmla="*/ 519189 h 1031807"/>
              <a:gd name="connsiteX3" fmla="*/ 995327 w 2618510"/>
              <a:gd name="connsiteY3" fmla="*/ 0 h 1031807"/>
              <a:gd name="connsiteX4" fmla="*/ 0 w 2618510"/>
              <a:gd name="connsiteY4" fmla="*/ 671589 h 1031807"/>
              <a:gd name="connsiteX0" fmla="*/ 0 w 2618510"/>
              <a:gd name="connsiteY0" fmla="*/ 634708 h 994926"/>
              <a:gd name="connsiteX1" fmla="*/ 1801091 w 2618510"/>
              <a:gd name="connsiteY1" fmla="*/ 994926 h 994926"/>
              <a:gd name="connsiteX2" fmla="*/ 2618510 w 2618510"/>
              <a:gd name="connsiteY2" fmla="*/ 482308 h 994926"/>
              <a:gd name="connsiteX3" fmla="*/ 885130 w 2618510"/>
              <a:gd name="connsiteY3" fmla="*/ 0 h 994926"/>
              <a:gd name="connsiteX4" fmla="*/ 0 w 2618510"/>
              <a:gd name="connsiteY4" fmla="*/ 634708 h 994926"/>
              <a:gd name="connsiteX0" fmla="*/ 0 w 2729151"/>
              <a:gd name="connsiteY0" fmla="*/ 626966 h 994926"/>
              <a:gd name="connsiteX1" fmla="*/ 1911732 w 2729151"/>
              <a:gd name="connsiteY1" fmla="*/ 994926 h 994926"/>
              <a:gd name="connsiteX2" fmla="*/ 2729151 w 2729151"/>
              <a:gd name="connsiteY2" fmla="*/ 482308 h 994926"/>
              <a:gd name="connsiteX3" fmla="*/ 995771 w 2729151"/>
              <a:gd name="connsiteY3" fmla="*/ 0 h 994926"/>
              <a:gd name="connsiteX4" fmla="*/ 0 w 2729151"/>
              <a:gd name="connsiteY4" fmla="*/ 626966 h 99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9151" h="994926">
                <a:moveTo>
                  <a:pt x="0" y="626966"/>
                </a:moveTo>
                <a:lnTo>
                  <a:pt x="1911732" y="994926"/>
                </a:lnTo>
                <a:lnTo>
                  <a:pt x="2729151" y="482308"/>
                </a:lnTo>
                <a:lnTo>
                  <a:pt x="995771" y="0"/>
                </a:lnTo>
                <a:lnTo>
                  <a:pt x="0" y="626966"/>
                </a:lnTo>
                <a:close/>
              </a:path>
            </a:pathLst>
          </a:custGeom>
          <a:solidFill>
            <a:schemeClr val="accent4">
              <a:alpha val="51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Блок-схема: узел 95"/>
          <p:cNvSpPr/>
          <p:nvPr/>
        </p:nvSpPr>
        <p:spPr>
          <a:xfrm>
            <a:off x="2843808" y="4077072"/>
            <a:ext cx="144016" cy="144016"/>
          </a:xfrm>
          <a:prstGeom prst="flowChartConnector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Блок-схема: узел 96"/>
          <p:cNvSpPr/>
          <p:nvPr/>
        </p:nvSpPr>
        <p:spPr>
          <a:xfrm>
            <a:off x="6228184" y="5013176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Блок-схема: узел 97"/>
          <p:cNvSpPr/>
          <p:nvPr/>
        </p:nvSpPr>
        <p:spPr>
          <a:xfrm>
            <a:off x="4644008" y="6021288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Блок-схема: узел 98"/>
          <p:cNvSpPr/>
          <p:nvPr/>
        </p:nvSpPr>
        <p:spPr>
          <a:xfrm>
            <a:off x="899592" y="5301208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олилиния 99"/>
          <p:cNvSpPr/>
          <p:nvPr/>
        </p:nvSpPr>
        <p:spPr>
          <a:xfrm>
            <a:off x="983673" y="1565564"/>
            <a:ext cx="5347854" cy="4530436"/>
          </a:xfrm>
          <a:custGeom>
            <a:avLst/>
            <a:gdLst>
              <a:gd name="connsiteX0" fmla="*/ 2798618 w 5347854"/>
              <a:gd name="connsiteY0" fmla="*/ 0 h 4530436"/>
              <a:gd name="connsiteX1" fmla="*/ 0 w 5347854"/>
              <a:gd name="connsiteY1" fmla="*/ 3823854 h 4530436"/>
              <a:gd name="connsiteX2" fmla="*/ 3740727 w 5347854"/>
              <a:gd name="connsiteY2" fmla="*/ 4530436 h 4530436"/>
              <a:gd name="connsiteX3" fmla="*/ 2812472 w 5347854"/>
              <a:gd name="connsiteY3" fmla="*/ 69272 h 4530436"/>
              <a:gd name="connsiteX4" fmla="*/ 3740727 w 5347854"/>
              <a:gd name="connsiteY4" fmla="*/ 4516581 h 4530436"/>
              <a:gd name="connsiteX5" fmla="*/ 5347854 w 5347854"/>
              <a:gd name="connsiteY5" fmla="*/ 3519054 h 4530436"/>
              <a:gd name="connsiteX6" fmla="*/ 2798618 w 5347854"/>
              <a:gd name="connsiteY6" fmla="*/ 0 h 453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7854" h="4530436">
                <a:moveTo>
                  <a:pt x="2798618" y="0"/>
                </a:moveTo>
                <a:lnTo>
                  <a:pt x="0" y="3823854"/>
                </a:lnTo>
                <a:lnTo>
                  <a:pt x="3740727" y="4530436"/>
                </a:lnTo>
                <a:lnTo>
                  <a:pt x="2812472" y="69272"/>
                </a:lnTo>
                <a:lnTo>
                  <a:pt x="3740727" y="4516581"/>
                </a:lnTo>
                <a:lnTo>
                  <a:pt x="5347854" y="3519054"/>
                </a:lnTo>
                <a:lnTo>
                  <a:pt x="2798618" y="0"/>
                </a:lnTo>
                <a:close/>
              </a:path>
            </a:pathLst>
          </a:custGeom>
          <a:solidFill>
            <a:schemeClr val="accent3">
              <a:alpha val="39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4" grpId="0" animBg="1"/>
      <p:bldP spid="25" grpId="0" animBg="1"/>
      <p:bldP spid="27" grpId="0" animBg="1"/>
      <p:bldP spid="28" grpId="0" animBg="1"/>
      <p:bldP spid="51" grpId="0" animBg="1"/>
      <p:bldP spid="59" grpId="0" animBg="1"/>
      <p:bldP spid="68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1282" r="18926" b="1473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6300192" cy="646331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4C2B00"/>
                </a:solidFill>
                <a:latin typeface="Consolas" pitchFamily="49" charset="0"/>
                <a:cs typeface="Consolas" pitchFamily="49" charset="0"/>
              </a:rPr>
              <a:t>Піраміда, описана навколо кулі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9552" y="1268760"/>
            <a:ext cx="6372200" cy="5324535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Виконати зображення кулі і її вертикального діаметра.</a:t>
            </a:r>
          </a:p>
          <a:p>
            <a:pPr marL="457200" lvl="0" indent="-457200"/>
            <a:endParaRPr lang="uk-UA" sz="20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2. Побудувати довільний горизонтальний переріз у верхній півсфері.</a:t>
            </a: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3. З точки К дотику еліпса і кола, провести дотичну до перетину з продовженням діаметра кулі в точці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pPr lvl="0"/>
            <a:endParaRPr lang="uk-UA" sz="20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4. Побудувати зображення описаного навколо круга перерізу піраміди – правильного многокутника.</a:t>
            </a:r>
          </a:p>
          <a:p>
            <a:pPr lvl="0"/>
            <a:endParaRPr lang="uk-UA" sz="2000" dirty="0" smtClean="0">
              <a:latin typeface="Consolas" pitchFamily="49" charset="0"/>
              <a:cs typeface="Consolas" pitchFamily="49" charset="0"/>
            </a:endParaRPr>
          </a:p>
          <a:p>
            <a:pPr lvl="0"/>
            <a:r>
              <a:rPr lang="uk-UA" sz="2000" dirty="0" smtClean="0">
                <a:latin typeface="Consolas" pitchFamily="49" charset="0"/>
                <a:cs typeface="Consolas" pitchFamily="49" charset="0"/>
              </a:rPr>
              <a:t>5. Щоб дістати зображення основи  піраміди, виконати перетворення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гомотетії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в просторі відносно вершини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</a:t>
            </a:r>
            <a:r>
              <a:rPr lang="uk-UA" sz="2000" dirty="0" smtClean="0">
                <a:latin typeface="Consolas" pitchFamily="49" charset="0"/>
                <a:cs typeface="Consolas" pitchFamily="49" charset="0"/>
              </a:rPr>
              <a:t> з коефіцієнтом </a:t>
            </a:r>
            <a:endParaRPr lang="uk-UA" sz="20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345" t="43763" r="25776" b="49187"/>
          <a:stretch>
            <a:fillRect/>
          </a:stretch>
        </p:blipFill>
        <p:spPr bwMode="auto">
          <a:xfrm>
            <a:off x="5364088" y="6226876"/>
            <a:ext cx="936104" cy="63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688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Olena</cp:lastModifiedBy>
  <cp:revision>48</cp:revision>
  <dcterms:created xsi:type="dcterms:W3CDTF">2015-04-19T13:10:04Z</dcterms:created>
  <dcterms:modified xsi:type="dcterms:W3CDTF">2016-12-29T19:32:53Z</dcterms:modified>
</cp:coreProperties>
</file>