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68" r:id="rId2"/>
    <p:sldId id="283" r:id="rId3"/>
    <p:sldId id="282" r:id="rId4"/>
    <p:sldId id="277" r:id="rId5"/>
    <p:sldId id="293" r:id="rId6"/>
    <p:sldId id="294" r:id="rId7"/>
    <p:sldId id="296" r:id="rId8"/>
    <p:sldId id="297" r:id="rId9"/>
    <p:sldId id="295" r:id="rId10"/>
    <p:sldId id="298" r:id="rId11"/>
    <p:sldId id="262" r:id="rId12"/>
    <p:sldId id="279" r:id="rId13"/>
    <p:sldId id="260" r:id="rId14"/>
    <p:sldId id="280" r:id="rId15"/>
    <p:sldId id="261" r:id="rId16"/>
    <p:sldId id="285" r:id="rId17"/>
    <p:sldId id="288" r:id="rId18"/>
    <p:sldId id="289" r:id="rId19"/>
    <p:sldId id="291" r:id="rId20"/>
    <p:sldId id="292" r:id="rId21"/>
    <p:sldId id="281" r:id="rId22"/>
    <p:sldId id="28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33CC33"/>
    <a:srgbClr val="66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9F924-6CB5-4690-9037-41D0D12A4F43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85579-D652-44B6-91D1-8457DA13C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BB956-BA76-4BC4-A6FD-7E2A50EAA034}" type="slidenum">
              <a:rPr lang="ru-RU"/>
              <a:pPr/>
              <a:t>16</a:t>
            </a:fld>
            <a:endParaRPr lang="ru-RU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№1285.  Математика 5 класс. Н.Я.Виленкин.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3CB48-6F4B-4EA4-B841-10E820D9833E}" type="slidenum">
              <a:rPr lang="ru-RU"/>
              <a:pPr/>
              <a:t>17</a:t>
            </a:fld>
            <a:endParaRPr lang="ru-RU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Идея задачи №1385.  Математика 5 класс. Н.Я.Виленкин.  2 способа.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F09D0-B1B3-403B-953E-DA49DE3A5748}" type="slidenum">
              <a:rPr lang="ru-RU"/>
              <a:pPr/>
              <a:t>18</a:t>
            </a:fld>
            <a:endParaRPr lang="ru-RU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№1409.  Математика 5 класс. Н.Я.Виленкин.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68CD4-6D7A-48CB-8A47-45FD76FEC938}" type="slidenum">
              <a:rPr lang="ru-RU"/>
              <a:pPr/>
              <a:t>19</a:t>
            </a:fld>
            <a:endParaRPr lang="ru-R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F62EA-32EE-4B73-AD64-1A0929BCDCFF}" type="slidenum">
              <a:rPr lang="ru-RU"/>
              <a:pPr/>
              <a:t>20</a:t>
            </a:fld>
            <a:endParaRPr lang="ru-RU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B3E1E-DE99-45F5-8120-1038FA62AE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14104-F273-4AA8-914D-D6207CB3AF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27C5E-3771-4F6D-A136-E0C04D68F2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AB61B1-5757-43D6-B7A2-1374C65CFD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7BF51-011E-484D-AD2C-200B76ADB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AEFB5-248A-4201-A88F-BF310F2319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99DAF-AFEB-481D-893D-49BDF2F7D2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02859-F0F8-47F0-BE9B-534D8C8CE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876FF-E0D9-4DD5-9217-503C517F5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75045-E448-4649-A4A6-F454CDD7BE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C9F70-220E-4579-868C-B1FD7D49E4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9BA87-F63F-4B24-B951-FA7BFBCA89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94D8DA-E9CF-4BDB-B83F-8379F17F3C9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gif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hyperlink" Target="http://images.yandex.ru/yandsearch?text=%D0%92%D0%BE%D0%B4%D0%BE%D0%BF%D0%B0%D0%B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1.xml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1178"/>
            <a:ext cx="9144000" cy="6475644"/>
          </a:xfrm>
          <a:prstGeom prst="rect">
            <a:avLst/>
          </a:prstGeom>
        </p:spPr>
      </p:pic>
      <p:sp>
        <p:nvSpPr>
          <p:cNvPr id="16395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Урок-подорож у країну</a:t>
            </a:r>
            <a:br>
              <a:rPr lang="uk-UA" dirty="0" smtClean="0"/>
            </a:br>
            <a:r>
              <a:rPr lang="en-US" dirty="0" smtClean="0"/>
              <a:t>“</a:t>
            </a:r>
            <a:r>
              <a:rPr lang="uk-UA" dirty="0" smtClean="0"/>
              <a:t>Десяткові дроби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5 клас</a:t>
            </a:r>
          </a:p>
          <a:p>
            <a:r>
              <a:rPr lang="uk-UA" i="1" dirty="0" smtClean="0"/>
              <a:t>Ковальчук </a:t>
            </a:r>
            <a:endParaRPr lang="uk-UA" i="1" dirty="0" smtClean="0"/>
          </a:p>
          <a:p>
            <a:r>
              <a:rPr lang="uk-UA" i="1" dirty="0" smtClean="0"/>
              <a:t>Світлана </a:t>
            </a:r>
            <a:r>
              <a:rPr lang="uk-UA" i="1" dirty="0" err="1" smtClean="0"/>
              <a:t>Рудольфівна</a:t>
            </a:r>
            <a:endParaRPr lang="ru-RU" dirty="0" smtClean="0"/>
          </a:p>
          <a:p>
            <a:r>
              <a:rPr lang="uk-UA" dirty="0" smtClean="0"/>
              <a:t> СШ №24</a:t>
            </a:r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Які цифри можна поставити замість зірочки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1.  148,5* ≈ 418,6</a:t>
            </a:r>
            <a:endParaRPr lang="ru-RU" b="1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b="1" dirty="0"/>
              <a:t>2. </a:t>
            </a:r>
            <a:r>
              <a:rPr lang="ru-RU" b="1" dirty="0" smtClean="0"/>
              <a:t>  43,0* ≈ 43,0</a:t>
            </a:r>
            <a:endParaRPr lang="ru-RU" b="1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b="1" dirty="0"/>
              <a:t>3. </a:t>
            </a:r>
            <a:r>
              <a:rPr lang="ru-RU" b="1" dirty="0" smtClean="0"/>
              <a:t>125,* ≈ 126</a:t>
            </a:r>
            <a:endParaRPr lang="ru-RU" b="1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b="1" dirty="0"/>
              <a:t>4. </a:t>
            </a:r>
            <a:r>
              <a:rPr lang="ru-RU" b="1" dirty="0" smtClean="0"/>
              <a:t>879,93* ≈ 879,93</a:t>
            </a:r>
            <a:endParaRPr lang="ru-RU" b="1" dirty="0">
              <a:solidFill>
                <a:srgbClr val="FF3300"/>
              </a:solidFill>
            </a:endParaRPr>
          </a:p>
        </p:txBody>
      </p:sp>
      <p:pic>
        <p:nvPicPr>
          <p:cNvPr id="62471" name="Picture 7" descr="gallery_125_42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016" y="1628800"/>
            <a:ext cx="4103687" cy="4967287"/>
          </a:xfrm>
        </p:spPr>
      </p:pic>
      <p:sp>
        <p:nvSpPr>
          <p:cNvPr id="6247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360363" cy="3587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Водоспад порівнянь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285860"/>
            <a:ext cx="5122863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sz="2800" dirty="0" smtClean="0">
                <a:solidFill>
                  <a:srgbClr val="FF3300"/>
                </a:solidFill>
              </a:rPr>
              <a:t>Чи справедливі нерівності:</a:t>
            </a:r>
          </a:p>
          <a:p>
            <a:pPr>
              <a:buFontTx/>
              <a:buNone/>
            </a:pPr>
            <a:r>
              <a:rPr lang="ru-RU" sz="2800" dirty="0" smtClean="0"/>
              <a:t>57,36 </a:t>
            </a:r>
            <a:r>
              <a:rPr lang="en-US" sz="2800" dirty="0">
                <a:cs typeface="Arial" charset="0"/>
              </a:rPr>
              <a:t>&gt;</a:t>
            </a:r>
            <a:r>
              <a:rPr lang="ru-RU" sz="2800" dirty="0"/>
              <a:t>   6,845</a:t>
            </a:r>
          </a:p>
          <a:p>
            <a:pPr>
              <a:buFontTx/>
              <a:buNone/>
            </a:pPr>
            <a:r>
              <a:rPr lang="ru-RU" sz="2800" dirty="0"/>
              <a:t>35,7  </a:t>
            </a:r>
            <a:r>
              <a:rPr lang="en-US" sz="2800" dirty="0">
                <a:cs typeface="Arial" charset="0"/>
              </a:rPr>
              <a:t>&lt;</a:t>
            </a:r>
            <a:r>
              <a:rPr lang="ru-RU" sz="2800" dirty="0"/>
              <a:t>  35,700</a:t>
            </a:r>
          </a:p>
          <a:p>
            <a:pPr>
              <a:buFontTx/>
              <a:buNone/>
            </a:pPr>
            <a:r>
              <a:rPr lang="ru-RU" sz="2800" dirty="0"/>
              <a:t>0,49  </a:t>
            </a:r>
            <a:r>
              <a:rPr lang="en-US" sz="2800" dirty="0">
                <a:cs typeface="Arial" charset="0"/>
              </a:rPr>
              <a:t>&gt;</a:t>
            </a:r>
            <a:r>
              <a:rPr lang="ru-RU" sz="2800" dirty="0"/>
              <a:t>  0,5</a:t>
            </a:r>
          </a:p>
          <a:p>
            <a:pPr>
              <a:buFontTx/>
              <a:buNone/>
            </a:pPr>
            <a:r>
              <a:rPr lang="ru-RU" sz="2800" dirty="0"/>
              <a:t>24,31 </a:t>
            </a:r>
            <a:r>
              <a:rPr lang="en-US" sz="2800" dirty="0">
                <a:cs typeface="Arial" charset="0"/>
              </a:rPr>
              <a:t>&lt;</a:t>
            </a:r>
            <a:r>
              <a:rPr lang="ru-RU" sz="2800" dirty="0"/>
              <a:t> 24,306</a:t>
            </a:r>
          </a:p>
          <a:p>
            <a:pPr>
              <a:buFontTx/>
              <a:buNone/>
            </a:pPr>
            <a:r>
              <a:rPr lang="ru-RU" sz="2800" dirty="0"/>
              <a:t>7,2   =  7,200</a:t>
            </a:r>
          </a:p>
          <a:p>
            <a:pPr>
              <a:buFontTx/>
              <a:buNone/>
            </a:pPr>
            <a:r>
              <a:rPr lang="ru-RU" sz="2800" dirty="0"/>
              <a:t>16,7 </a:t>
            </a:r>
            <a:r>
              <a:rPr lang="en-US" sz="2800" dirty="0">
                <a:cs typeface="Arial" charset="0"/>
              </a:rPr>
              <a:t>&lt;</a:t>
            </a:r>
            <a:r>
              <a:rPr lang="ru-RU" sz="2800" dirty="0"/>
              <a:t> 16,73</a:t>
            </a:r>
          </a:p>
          <a:p>
            <a:pPr>
              <a:buFontTx/>
              <a:buNone/>
            </a:pPr>
            <a:r>
              <a:rPr lang="ru-RU" sz="2800" dirty="0"/>
              <a:t>48,004 = 48,04</a:t>
            </a:r>
          </a:p>
        </p:txBody>
      </p:sp>
      <p:pic>
        <p:nvPicPr>
          <p:cNvPr id="9228" name="Picture 12" descr="iCA51IW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2" y="2000240"/>
            <a:ext cx="4103687" cy="4679950"/>
          </a:xfrm>
          <a:noFill/>
          <a:ln/>
        </p:spPr>
      </p:pic>
      <p:sp>
        <p:nvSpPr>
          <p:cNvPr id="9229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360362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Усний рахунок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dirty="0"/>
              <a:t>1. </a:t>
            </a:r>
            <a:r>
              <a:rPr lang="ru-RU" sz="2800" dirty="0" smtClean="0"/>
              <a:t>0,2</a:t>
            </a:r>
            <a:r>
              <a:rPr lang="uk-UA" sz="2800" dirty="0" smtClean="0"/>
              <a:t> </a:t>
            </a:r>
            <a:r>
              <a:rPr lang="uk-UA" sz="2800" b="1" dirty="0" smtClean="0"/>
              <a:t>∙</a:t>
            </a:r>
            <a:r>
              <a:rPr lang="uk-UA" sz="2800" dirty="0" smtClean="0"/>
              <a:t> </a:t>
            </a:r>
            <a:r>
              <a:rPr lang="ru-RU" sz="2800" dirty="0" smtClean="0"/>
              <a:t>3 =</a:t>
            </a: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2. </a:t>
            </a:r>
            <a:r>
              <a:rPr lang="ru-RU" sz="2800" dirty="0" smtClean="0"/>
              <a:t>0,4</a:t>
            </a:r>
            <a:r>
              <a:rPr lang="uk-UA" sz="2800" dirty="0" smtClean="0"/>
              <a:t> </a:t>
            </a:r>
            <a:r>
              <a:rPr lang="uk-UA" sz="2800" b="1" dirty="0" smtClean="0"/>
              <a:t>∙</a:t>
            </a:r>
            <a:r>
              <a:rPr lang="uk-UA" sz="2800" dirty="0" smtClean="0"/>
              <a:t> </a:t>
            </a:r>
            <a:r>
              <a:rPr lang="ru-RU" sz="2800" dirty="0" smtClean="0"/>
              <a:t>0,7 =</a:t>
            </a: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3. </a:t>
            </a:r>
            <a:r>
              <a:rPr lang="ru-RU" sz="2800" dirty="0" smtClean="0"/>
              <a:t>0,8</a:t>
            </a:r>
            <a:r>
              <a:rPr lang="uk-UA" sz="2800" dirty="0" smtClean="0"/>
              <a:t> </a:t>
            </a:r>
            <a:r>
              <a:rPr lang="uk-UA" sz="2800" b="1" dirty="0" smtClean="0"/>
              <a:t>∙</a:t>
            </a:r>
            <a:r>
              <a:rPr lang="uk-UA" sz="2800" dirty="0" smtClean="0"/>
              <a:t> </a:t>
            </a:r>
            <a:r>
              <a:rPr lang="ru-RU" sz="2800" dirty="0" smtClean="0"/>
              <a:t>0,5 =</a:t>
            </a: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4. </a:t>
            </a:r>
            <a:r>
              <a:rPr lang="ru-RU" sz="2800" dirty="0" smtClean="0"/>
              <a:t>0,25</a:t>
            </a:r>
            <a:r>
              <a:rPr lang="uk-UA" sz="2800" dirty="0" smtClean="0"/>
              <a:t> </a:t>
            </a:r>
            <a:r>
              <a:rPr lang="uk-UA" sz="2800" b="1" dirty="0" smtClean="0"/>
              <a:t>∙</a:t>
            </a:r>
            <a:r>
              <a:rPr lang="uk-UA" sz="2800" dirty="0" smtClean="0"/>
              <a:t> </a:t>
            </a:r>
            <a:r>
              <a:rPr lang="ru-RU" sz="2800" dirty="0" smtClean="0"/>
              <a:t>4 =</a:t>
            </a: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5. </a:t>
            </a:r>
            <a:r>
              <a:rPr lang="ru-RU" sz="2800" dirty="0" smtClean="0"/>
              <a:t>0,07</a:t>
            </a:r>
            <a:r>
              <a:rPr lang="uk-UA" sz="2800" dirty="0" smtClean="0"/>
              <a:t> </a:t>
            </a:r>
            <a:r>
              <a:rPr lang="uk-UA" sz="2800" b="1" dirty="0" smtClean="0"/>
              <a:t>∙ </a:t>
            </a:r>
            <a:r>
              <a:rPr lang="ru-RU" sz="2800" dirty="0" smtClean="0"/>
              <a:t>0,05 =</a:t>
            </a: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6. </a:t>
            </a:r>
            <a:r>
              <a:rPr lang="ru-RU" sz="2800" dirty="0" smtClean="0"/>
              <a:t>0,08</a:t>
            </a:r>
            <a:r>
              <a:rPr lang="uk-UA" sz="2800" dirty="0" smtClean="0"/>
              <a:t> </a:t>
            </a:r>
            <a:r>
              <a:rPr lang="uk-UA" sz="2800" b="1" dirty="0" smtClean="0"/>
              <a:t>∙</a:t>
            </a:r>
            <a:r>
              <a:rPr lang="uk-UA" sz="2800" dirty="0" smtClean="0"/>
              <a:t> </a:t>
            </a:r>
            <a:r>
              <a:rPr lang="ru-RU" sz="2800" dirty="0" smtClean="0"/>
              <a:t>0,9 =</a:t>
            </a: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7. </a:t>
            </a:r>
            <a:r>
              <a:rPr lang="ru-RU" sz="2800" dirty="0" smtClean="0"/>
              <a:t>0,3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8.  </a:t>
            </a:r>
            <a:r>
              <a:rPr lang="ru-RU" sz="2800" dirty="0" smtClean="0"/>
              <a:t>0,2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=</a:t>
            </a:r>
            <a:endParaRPr lang="ru-RU" sz="2800" dirty="0">
              <a:solidFill>
                <a:srgbClr val="FF3300"/>
              </a:solidFill>
            </a:endParaRPr>
          </a:p>
        </p:txBody>
      </p:sp>
      <p:pic>
        <p:nvPicPr>
          <p:cNvPr id="62471" name="Picture 7" descr="gallery_125_42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1557338"/>
            <a:ext cx="4103687" cy="4967287"/>
          </a:xfrm>
        </p:spPr>
      </p:pic>
      <p:sp>
        <p:nvSpPr>
          <p:cNvPr id="6247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360363" cy="3587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Дивний сад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500" cy="4637088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uk-UA" sz="2800" dirty="0" smtClean="0"/>
              <a:t>Обчисліть:</a:t>
            </a:r>
          </a:p>
          <a:p>
            <a:pPr marL="533400" indent="-533400">
              <a:buFontTx/>
              <a:buAutoNum type="arabicPeriod"/>
            </a:pPr>
            <a:r>
              <a:rPr lang="uk-UA" sz="2800" dirty="0" smtClean="0"/>
              <a:t>13,24 + 26,6 =</a:t>
            </a:r>
          </a:p>
          <a:p>
            <a:pPr marL="533400" indent="-533400">
              <a:buFontTx/>
              <a:buNone/>
            </a:pPr>
            <a:r>
              <a:rPr lang="uk-UA" sz="2800" dirty="0" smtClean="0"/>
              <a:t>2.   33,56 – 13,6 =</a:t>
            </a:r>
          </a:p>
          <a:p>
            <a:pPr marL="533400" indent="-533400">
              <a:buFontTx/>
              <a:buNone/>
            </a:pPr>
            <a:r>
              <a:rPr lang="uk-UA" sz="2800" dirty="0" smtClean="0"/>
              <a:t>3.   0,69 ∙ 5,2 =</a:t>
            </a:r>
          </a:p>
          <a:p>
            <a:pPr marL="533400" indent="-533400">
              <a:buFontTx/>
              <a:buNone/>
            </a:pPr>
            <a:r>
              <a:rPr lang="uk-UA" sz="2800" dirty="0" smtClean="0"/>
              <a:t>4.   1,6 ∙ 7,125 =</a:t>
            </a:r>
          </a:p>
          <a:p>
            <a:pPr marL="533400" indent="-533400">
              <a:buFontTx/>
              <a:buNone/>
            </a:pPr>
            <a:r>
              <a:rPr lang="uk-UA" sz="2800" dirty="0" smtClean="0"/>
              <a:t>5.   0,4 ∙ 41 ∙ 2,5 =</a:t>
            </a:r>
          </a:p>
          <a:p>
            <a:pPr marL="533400" indent="-533400">
              <a:buFontTx/>
              <a:buNone/>
            </a:pPr>
            <a:r>
              <a:rPr lang="uk-UA" sz="2800" dirty="0" smtClean="0"/>
              <a:t>6.   0,2 ∙ 28,8 ∙ 0,5=</a:t>
            </a:r>
          </a:p>
          <a:p>
            <a:pPr marL="533400" indent="-533400">
              <a:buFontTx/>
              <a:buNone/>
            </a:pPr>
            <a:r>
              <a:rPr lang="uk-UA" sz="2800" dirty="0" smtClean="0"/>
              <a:t>7.   1,25 ∙ 41,9 ∙ 0,8 =</a:t>
            </a:r>
          </a:p>
        </p:txBody>
      </p:sp>
      <p:pic>
        <p:nvPicPr>
          <p:cNvPr id="7174" name="Picture 6" descr="iCAX2TXX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2" y="1571612"/>
            <a:ext cx="4392612" cy="4968875"/>
          </a:xfrm>
          <a:noFill/>
          <a:ln/>
        </p:spPr>
      </p:pic>
      <p:sp>
        <p:nvSpPr>
          <p:cNvPr id="717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431800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Відповіді до завдань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 sz="2800" dirty="0"/>
              <a:t>39,84</a:t>
            </a:r>
          </a:p>
          <a:p>
            <a:pPr marL="533400" indent="-533400">
              <a:buFontTx/>
              <a:buAutoNum type="arabicPeriod"/>
            </a:pPr>
            <a:r>
              <a:rPr lang="ru-RU" sz="2800" dirty="0" smtClean="0"/>
              <a:t>19,96</a:t>
            </a:r>
            <a:endParaRPr lang="ru-RU" sz="2800" dirty="0"/>
          </a:p>
          <a:p>
            <a:pPr marL="533400" indent="-533400">
              <a:buFontTx/>
              <a:buAutoNum type="arabicPeriod" startAt="3"/>
            </a:pPr>
            <a:r>
              <a:rPr lang="ru-RU" sz="2800" dirty="0" smtClean="0"/>
              <a:t>3,588</a:t>
            </a:r>
            <a:endParaRPr lang="ru-RU" sz="2800" dirty="0"/>
          </a:p>
          <a:p>
            <a:pPr marL="533400" indent="-533400">
              <a:buFontTx/>
              <a:buAutoNum type="arabicPeriod" startAt="4"/>
            </a:pPr>
            <a:r>
              <a:rPr lang="ru-RU" sz="2800" dirty="0"/>
              <a:t>11,4</a:t>
            </a:r>
          </a:p>
          <a:p>
            <a:pPr marL="533400" indent="-533400">
              <a:buFontTx/>
              <a:buAutoNum type="arabicPeriod" startAt="5"/>
            </a:pPr>
            <a:r>
              <a:rPr lang="ru-RU" sz="2800" dirty="0" smtClean="0"/>
              <a:t>41</a:t>
            </a:r>
          </a:p>
          <a:p>
            <a:pPr marL="533400" indent="-533400">
              <a:buFontTx/>
              <a:buAutoNum type="arabicPeriod" startAt="6"/>
            </a:pPr>
            <a:r>
              <a:rPr lang="ru-RU" sz="2800" dirty="0" smtClean="0"/>
              <a:t>2,88</a:t>
            </a:r>
          </a:p>
          <a:p>
            <a:pPr marL="533400" indent="-533400">
              <a:buFontTx/>
              <a:buAutoNum type="arabicPeriod" startAt="7"/>
            </a:pPr>
            <a:r>
              <a:rPr lang="ru-RU" sz="2800" dirty="0" smtClean="0"/>
              <a:t>41,9</a:t>
            </a:r>
            <a:endParaRPr lang="ru-RU" sz="2800" dirty="0"/>
          </a:p>
        </p:txBody>
      </p:sp>
      <p:pic>
        <p:nvPicPr>
          <p:cNvPr id="64521" name="Picture 9" descr="C41-12 копи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39952" y="1628800"/>
            <a:ext cx="4826000" cy="4924425"/>
          </a:xfrm>
        </p:spPr>
      </p:pic>
      <p:sp>
        <p:nvSpPr>
          <p:cNvPr id="6452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431800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1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Озеро невідомості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4744"/>
            <a:ext cx="4572000" cy="4929411"/>
          </a:xfrm>
        </p:spPr>
        <p:txBody>
          <a:bodyPr/>
          <a:lstStyle/>
          <a:p>
            <a:pPr>
              <a:buFontTx/>
              <a:buNone/>
            </a:pPr>
            <a:endParaRPr lang="ru-RU" sz="2800" dirty="0"/>
          </a:p>
          <a:p>
            <a:pPr>
              <a:buFontTx/>
              <a:buNone/>
            </a:pPr>
            <a:r>
              <a:rPr lang="uk-UA" sz="2800" dirty="0" smtClean="0">
                <a:solidFill>
                  <a:srgbClr val="FF3300"/>
                </a:solidFill>
              </a:rPr>
              <a:t>   </a:t>
            </a:r>
            <a:r>
              <a:rPr lang="uk-UA" sz="2400" dirty="0" smtClean="0">
                <a:solidFill>
                  <a:srgbClr val="FF3300"/>
                </a:solidFill>
              </a:rPr>
              <a:t>Обчисліть вираз, використавши розподільний закон множення</a:t>
            </a:r>
            <a:r>
              <a:rPr lang="ru-RU" sz="2400" dirty="0" smtClean="0">
                <a:solidFill>
                  <a:srgbClr val="FF3300"/>
                </a:solidFill>
              </a:rPr>
              <a:t>:</a:t>
            </a:r>
            <a:endParaRPr lang="ru-RU" sz="24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ru-RU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sz="2800" dirty="0" smtClean="0"/>
              <a:t>1) 6</a:t>
            </a:r>
            <a:r>
              <a:rPr lang="uk-UA" sz="2800" dirty="0" smtClean="0"/>
              <a:t> ∙ </a:t>
            </a:r>
            <a:r>
              <a:rPr lang="ru-RU" sz="2800" dirty="0" smtClean="0"/>
              <a:t>74 + 6 </a:t>
            </a:r>
            <a:r>
              <a:rPr lang="uk-UA" sz="2800" dirty="0" smtClean="0"/>
              <a:t>∙ 26 </a:t>
            </a:r>
            <a:r>
              <a:rPr lang="ru-RU" sz="2800" dirty="0" smtClean="0"/>
              <a:t>=</a:t>
            </a:r>
          </a:p>
          <a:p>
            <a:pPr>
              <a:buFontTx/>
              <a:buNone/>
            </a:pPr>
            <a:r>
              <a:rPr lang="ru-RU" sz="2800" dirty="0" smtClean="0"/>
              <a:t>2</a:t>
            </a:r>
            <a:r>
              <a:rPr lang="ru-RU" sz="2800" dirty="0"/>
              <a:t>) </a:t>
            </a:r>
            <a:r>
              <a:rPr lang="ru-RU" sz="2800" dirty="0" smtClean="0"/>
              <a:t>3</a:t>
            </a:r>
            <a:r>
              <a:rPr lang="uk-UA" sz="2800" dirty="0" smtClean="0"/>
              <a:t> 2 ∙ </a:t>
            </a:r>
            <a:r>
              <a:rPr lang="ru-RU" sz="2800" dirty="0" smtClean="0"/>
              <a:t>149 – 32</a:t>
            </a:r>
            <a:r>
              <a:rPr lang="uk-UA" sz="2800" dirty="0" smtClean="0"/>
              <a:t> ∙ 148 </a:t>
            </a:r>
            <a:r>
              <a:rPr lang="ru-RU" sz="2800" dirty="0" smtClean="0"/>
              <a:t>=</a:t>
            </a:r>
            <a:endParaRPr lang="ru-RU" sz="2800" dirty="0"/>
          </a:p>
          <a:p>
            <a:pPr>
              <a:buFontTx/>
              <a:buNone/>
            </a:pPr>
            <a:r>
              <a:rPr lang="ru-RU" sz="2800" dirty="0"/>
              <a:t>3) </a:t>
            </a:r>
            <a:r>
              <a:rPr lang="ru-RU" sz="2800" dirty="0" smtClean="0"/>
              <a:t>4,81</a:t>
            </a:r>
            <a:r>
              <a:rPr lang="uk-UA" sz="2800" dirty="0" smtClean="0"/>
              <a:t> ∙7,4</a:t>
            </a:r>
            <a:r>
              <a:rPr lang="ru-RU" sz="2800" dirty="0" smtClean="0"/>
              <a:t> + 4,81 </a:t>
            </a:r>
            <a:r>
              <a:rPr lang="uk-UA" sz="2800" dirty="0" smtClean="0"/>
              <a:t>∙ 2,6 </a:t>
            </a:r>
            <a:r>
              <a:rPr lang="ru-RU" sz="2800" dirty="0" smtClean="0"/>
              <a:t>=</a:t>
            </a:r>
            <a:endParaRPr lang="ru-RU" sz="2800" dirty="0"/>
          </a:p>
          <a:p>
            <a:pPr>
              <a:buFontTx/>
              <a:buNone/>
            </a:pPr>
            <a:r>
              <a:rPr lang="ru-RU" sz="2800" dirty="0"/>
              <a:t>4) </a:t>
            </a:r>
            <a:r>
              <a:rPr lang="ru-RU" sz="2800" dirty="0" smtClean="0"/>
              <a:t>18,6</a:t>
            </a:r>
            <a:r>
              <a:rPr lang="uk-UA" sz="2800" dirty="0" smtClean="0"/>
              <a:t> ∙36,8</a:t>
            </a:r>
            <a:r>
              <a:rPr lang="ru-RU" sz="2800" dirty="0" smtClean="0"/>
              <a:t> – 18,6</a:t>
            </a:r>
            <a:r>
              <a:rPr lang="uk-UA" sz="2800" dirty="0" smtClean="0"/>
              <a:t> ∙</a:t>
            </a:r>
            <a:r>
              <a:rPr lang="ru-RU" sz="2800" dirty="0" smtClean="0"/>
              <a:t> 35,8=</a:t>
            </a:r>
            <a:endParaRPr lang="ru-RU" sz="2800" dirty="0"/>
          </a:p>
        </p:txBody>
      </p:sp>
      <p:pic>
        <p:nvPicPr>
          <p:cNvPr id="8198" name="Picture 6" descr="iCA5J0UB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557338"/>
            <a:ext cx="4244975" cy="4824412"/>
          </a:xfrm>
          <a:noFill/>
          <a:ln/>
        </p:spPr>
      </p:pic>
      <p:sp>
        <p:nvSpPr>
          <p:cNvPr id="81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360363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721" name="Picture 17" descr="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" y="3444875"/>
            <a:ext cx="2725738" cy="842963"/>
          </a:xfrm>
          <a:prstGeom prst="rect">
            <a:avLst/>
          </a:prstGeom>
          <a:noFill/>
        </p:spPr>
      </p:pic>
      <p:sp>
        <p:nvSpPr>
          <p:cNvPr id="456707" name="Freeform 3"/>
          <p:cNvSpPr>
            <a:spLocks/>
          </p:cNvSpPr>
          <p:nvPr/>
        </p:nvSpPr>
        <p:spPr bwMode="auto">
          <a:xfrm>
            <a:off x="34925" y="4175125"/>
            <a:ext cx="9217025" cy="228600"/>
          </a:xfrm>
          <a:custGeom>
            <a:avLst/>
            <a:gdLst/>
            <a:ahLst/>
            <a:cxnLst>
              <a:cxn ang="0">
                <a:pos x="0" y="29"/>
              </a:cxn>
              <a:cxn ang="0">
                <a:pos x="3055" y="15"/>
              </a:cxn>
              <a:cxn ang="0">
                <a:pos x="3335" y="15"/>
              </a:cxn>
              <a:cxn ang="0">
                <a:pos x="5041" y="30"/>
              </a:cxn>
              <a:cxn ang="0">
                <a:pos x="5761" y="38"/>
              </a:cxn>
              <a:cxn ang="0">
                <a:pos x="5806" y="144"/>
              </a:cxn>
              <a:cxn ang="0">
                <a:pos x="3805" y="121"/>
              </a:cxn>
              <a:cxn ang="0">
                <a:pos x="3032" y="114"/>
              </a:cxn>
              <a:cxn ang="0">
                <a:pos x="1588" y="133"/>
              </a:cxn>
              <a:cxn ang="0">
                <a:pos x="318" y="123"/>
              </a:cxn>
              <a:cxn ang="0">
                <a:pos x="0" y="123"/>
              </a:cxn>
              <a:cxn ang="0">
                <a:pos x="0" y="29"/>
              </a:cxn>
            </a:cxnLst>
            <a:rect l="0" t="0" r="r" b="b"/>
            <a:pathLst>
              <a:path w="5806" h="144">
                <a:moveTo>
                  <a:pt x="0" y="29"/>
                </a:moveTo>
                <a:cubicBezTo>
                  <a:pt x="1026" y="33"/>
                  <a:pt x="2026" y="13"/>
                  <a:pt x="3055" y="15"/>
                </a:cubicBezTo>
                <a:cubicBezTo>
                  <a:pt x="3150" y="16"/>
                  <a:pt x="3240" y="13"/>
                  <a:pt x="3335" y="15"/>
                </a:cubicBezTo>
                <a:cubicBezTo>
                  <a:pt x="3987" y="0"/>
                  <a:pt x="4637" y="26"/>
                  <a:pt x="5041" y="30"/>
                </a:cubicBezTo>
                <a:lnTo>
                  <a:pt x="5761" y="38"/>
                </a:lnTo>
                <a:lnTo>
                  <a:pt x="5806" y="144"/>
                </a:lnTo>
                <a:lnTo>
                  <a:pt x="3805" y="121"/>
                </a:lnTo>
                <a:lnTo>
                  <a:pt x="3032" y="114"/>
                </a:lnTo>
                <a:lnTo>
                  <a:pt x="1588" y="133"/>
                </a:lnTo>
                <a:lnTo>
                  <a:pt x="318" y="123"/>
                </a:lnTo>
                <a:lnTo>
                  <a:pt x="0" y="123"/>
                </a:lnTo>
                <a:lnTo>
                  <a:pt x="0" y="2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69696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20942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r>
              <a:rPr lang="uk-UA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uk-UA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год</a:t>
            </a:r>
            <a:endParaRPr lang="uk-UA" sz="5400" b="1" i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285720" y="2071678"/>
            <a:ext cx="45720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7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48,4</a:t>
            </a:r>
            <a:r>
              <a:rPr lang="ru-RU" sz="54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км/год</a:t>
            </a:r>
            <a:endParaRPr lang="ru-RU" sz="5400" b="1" i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56710" name="Text Box 6"/>
          <p:cNvSpPr txBox="1">
            <a:spLocks noChangeArrowheads="1"/>
          </p:cNvSpPr>
          <p:nvPr/>
        </p:nvSpPr>
        <p:spPr bwMode="auto">
          <a:xfrm>
            <a:off x="4951413" y="1052513"/>
            <a:ext cx="20942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r>
              <a:rPr lang="ru-RU" sz="54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год</a:t>
            </a:r>
            <a:endParaRPr lang="ru-RU" sz="5400" b="1" i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56711" name="Text Box 7"/>
          <p:cNvSpPr txBox="1">
            <a:spLocks noChangeArrowheads="1"/>
          </p:cNvSpPr>
          <p:nvPr/>
        </p:nvSpPr>
        <p:spPr bwMode="auto">
          <a:xfrm>
            <a:off x="4786314" y="2214554"/>
            <a:ext cx="42406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56,6</a:t>
            </a:r>
            <a: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км/год</a:t>
            </a:r>
            <a:endParaRPr lang="ru-RU" sz="5400" b="1" i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56712" name="AutoShape 8"/>
          <p:cNvSpPr>
            <a:spLocks/>
          </p:cNvSpPr>
          <p:nvPr/>
        </p:nvSpPr>
        <p:spPr bwMode="auto">
          <a:xfrm rot="16200000">
            <a:off x="3995738" y="908050"/>
            <a:ext cx="719137" cy="8208963"/>
          </a:xfrm>
          <a:prstGeom prst="leftBrace">
            <a:avLst>
              <a:gd name="adj1" fmla="val 95125"/>
              <a:gd name="adj2" fmla="val 50000"/>
            </a:avLst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6713" name="Text Box 9"/>
          <p:cNvSpPr txBox="1">
            <a:spLocks noChangeArrowheads="1"/>
          </p:cNvSpPr>
          <p:nvPr/>
        </p:nvSpPr>
        <p:spPr bwMode="auto">
          <a:xfrm>
            <a:off x="4211638" y="5157788"/>
            <a:ext cx="641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?</a:t>
            </a:r>
            <a:endParaRPr lang="ru-RU" sz="54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56714" name="Freeform 10"/>
          <p:cNvSpPr>
            <a:spLocks/>
          </p:cNvSpPr>
          <p:nvPr/>
        </p:nvSpPr>
        <p:spPr bwMode="auto">
          <a:xfrm>
            <a:off x="179388" y="3789363"/>
            <a:ext cx="360362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6715" name="Freeform 11"/>
          <p:cNvSpPr>
            <a:spLocks/>
          </p:cNvSpPr>
          <p:nvPr/>
        </p:nvSpPr>
        <p:spPr bwMode="auto">
          <a:xfrm>
            <a:off x="5003800" y="3789363"/>
            <a:ext cx="360363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6716" name="Freeform 12"/>
          <p:cNvSpPr>
            <a:spLocks/>
          </p:cNvSpPr>
          <p:nvPr/>
        </p:nvSpPr>
        <p:spPr bwMode="auto">
          <a:xfrm>
            <a:off x="8388350" y="3860800"/>
            <a:ext cx="360363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40600" y="4267200"/>
            <a:ext cx="1620838" cy="469900"/>
            <a:chOff x="3353" y="4024"/>
            <a:chExt cx="1021" cy="296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5" name="Group 2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726" name="Freeform 2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27" name="Freeform 2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2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729" name="Freeform 2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30" name="Freeform 2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2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732" name="Freeform 2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33" name="Freeform 2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736" name="Freeform 3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37" name="Freeform 3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3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739" name="Freeform 3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40" name="Freeform 3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3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742" name="Freeform 3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43" name="Freeform 3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3" name="Group 41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747" name="Freeform 4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48" name="Freeform 4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4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750" name="Freeform 4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51" name="Freeform 4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4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753" name="Freeform 4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54" name="Freeform 5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8" name="Group 5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757" name="Freeform 5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58" name="Freeform 5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" name="Group 5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760" name="Freeform 5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61" name="Freeform 5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5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763" name="Freeform 5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64" name="Freeform 6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1" name="Group 61"/>
          <p:cNvGrpSpPr>
            <a:grpSpLocks/>
          </p:cNvGrpSpPr>
          <p:nvPr/>
        </p:nvGrpSpPr>
        <p:grpSpPr bwMode="auto">
          <a:xfrm>
            <a:off x="2398713" y="5715000"/>
            <a:ext cx="1620837" cy="469900"/>
            <a:chOff x="3353" y="4024"/>
            <a:chExt cx="1021" cy="296"/>
          </a:xfrm>
        </p:grpSpPr>
        <p:grpSp>
          <p:nvGrpSpPr>
            <p:cNvPr id="22" name="Group 62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23" name="Group 63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24" name="Group 6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769" name="Freeform 6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70" name="Freeform 6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" name="Group 6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772" name="Freeform 6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73" name="Freeform 6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" name="Group 7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775" name="Freeform 7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76" name="Freeform 7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7" name="Group 73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779" name="Freeform 7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80" name="Freeform 7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782" name="Freeform 7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83" name="Freeform 7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" name="Group 8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785" name="Freeform 8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86" name="Freeform 8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1" name="Group 83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56738" name="Group 84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6741" name="Group 8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790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91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44" name="Group 8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793" name="Freeform 8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94" name="Freeform 9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45" name="Group 9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796" name="Freeform 9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797" name="Freeform 9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6746" name="Group 94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6749" name="Group 9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00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01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52" name="Group 9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03" name="Freeform 9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04" name="Freeform 10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55" name="Group 10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06" name="Freeform 10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07" name="Freeform 10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456756" name="Group 104"/>
          <p:cNvGrpSpPr>
            <a:grpSpLocks/>
          </p:cNvGrpSpPr>
          <p:nvPr/>
        </p:nvGrpSpPr>
        <p:grpSpPr bwMode="auto">
          <a:xfrm>
            <a:off x="7072313" y="5854700"/>
            <a:ext cx="1620837" cy="469900"/>
            <a:chOff x="3353" y="4024"/>
            <a:chExt cx="1021" cy="296"/>
          </a:xfrm>
        </p:grpSpPr>
        <p:grpSp>
          <p:nvGrpSpPr>
            <p:cNvPr id="456759" name="Group 105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56762" name="Group 10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6765" name="Group 10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12" name="Freeform 10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13" name="Freeform 10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66" name="Group 11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15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16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67" name="Group 11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18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19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6768" name="Group 116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6771" name="Group 11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22" name="Freeform 11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23" name="Freeform 11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74" name="Group 12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25" name="Freeform 12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26" name="Freeform 12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77" name="Group 12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28" name="Freeform 12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29" name="Freeform 12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56778" name="Group 126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56781" name="Group 12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6784" name="Group 12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33" name="Freeform 1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34" name="Freeform 1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87" name="Group 13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36" name="Freeform 13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37" name="Freeform 13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88" name="Group 13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39" name="Freeform 13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40" name="Freeform 13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6789" name="Group 13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6792" name="Group 13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43" name="Freeform 13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44" name="Freeform 14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95" name="Group 14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46" name="Freeform 14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47" name="Freeform 14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798" name="Group 14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49" name="Freeform 14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50" name="Freeform 14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456799" name="Group 147"/>
          <p:cNvGrpSpPr>
            <a:grpSpLocks/>
          </p:cNvGrpSpPr>
          <p:nvPr/>
        </p:nvGrpSpPr>
        <p:grpSpPr bwMode="auto">
          <a:xfrm>
            <a:off x="74613" y="6299200"/>
            <a:ext cx="1620837" cy="469900"/>
            <a:chOff x="3353" y="4024"/>
            <a:chExt cx="1021" cy="296"/>
          </a:xfrm>
        </p:grpSpPr>
        <p:grpSp>
          <p:nvGrpSpPr>
            <p:cNvPr id="456802" name="Group 148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56805" name="Group 14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6808" name="Group 15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55" name="Freeform 15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56" name="Freeform 15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09" name="Group 15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58" name="Freeform 15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59" name="Freeform 15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10" name="Group 15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61" name="Freeform 15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62" name="Freeform 15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6811" name="Group 159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6814" name="Group 16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65" name="Freeform 16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66" name="Freeform 16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17" name="Group 16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68" name="Freeform 16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69" name="Freeform 16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20" name="Group 16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71" name="Freeform 16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72" name="Freeform 16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56821" name="Group 169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56824" name="Group 170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6827" name="Group 17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76" name="Freeform 17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77" name="Freeform 17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30" name="Group 17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79" name="Freeform 17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80" name="Freeform 17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31" name="Group 17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82" name="Freeform 17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83" name="Freeform 17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6832" name="Group 180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6835" name="Group 18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86" name="Freeform 18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87" name="Freeform 18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38" name="Group 18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889" name="Freeform 18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90" name="Freeform 18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41" name="Group 18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892" name="Freeform 18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93" name="Freeform 18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456842" name="Group 190"/>
          <p:cNvGrpSpPr>
            <a:grpSpLocks/>
          </p:cNvGrpSpPr>
          <p:nvPr/>
        </p:nvGrpSpPr>
        <p:grpSpPr bwMode="auto">
          <a:xfrm>
            <a:off x="4138613" y="4191000"/>
            <a:ext cx="1620837" cy="469900"/>
            <a:chOff x="3353" y="4024"/>
            <a:chExt cx="1021" cy="296"/>
          </a:xfrm>
        </p:grpSpPr>
        <p:grpSp>
          <p:nvGrpSpPr>
            <p:cNvPr id="456845" name="Group 191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56848" name="Group 192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6851" name="Group 19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898" name="Freeform 19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899" name="Freeform 19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52" name="Group 19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901" name="Freeform 19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02" name="Freeform 19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53" name="Group 19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904" name="Freeform 20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05" name="Freeform 20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6854" name="Group 202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6857" name="Group 20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908" name="Freeform 2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09" name="Freeform 2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60" name="Group 20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911" name="Freeform 2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12" name="Freeform 2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63" name="Group 20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914" name="Freeform 21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15" name="Freeform 21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56864" name="Group 212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56867" name="Group 213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6870" name="Group 21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919" name="Freeform 21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20" name="Freeform 21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73" name="Group 21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922" name="Freeform 21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23" name="Freeform 21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74" name="Group 22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925" name="Freeform 22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26" name="Freeform 22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6875" name="Group 223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6878" name="Group 22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6929" name="Freeform 22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30" name="Freeform 22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81" name="Group 22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6932" name="Freeform 22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33" name="Freeform 22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6884" name="Group 23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6935" name="Freeform 23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6936" name="Freeform 23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37882 -0.0034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456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82 -0.00347 L 0.74062 0.00185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456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8" grpId="0"/>
      <p:bldP spid="456709" grpId="0"/>
      <p:bldP spid="456710" grpId="0"/>
      <p:bldP spid="456711" grpId="0"/>
      <p:bldP spid="456712" grpId="0" animBg="1"/>
      <p:bldP spid="456713" grpId="0"/>
      <p:bldP spid="456715" grpId="0" animBg="1"/>
      <p:bldP spid="4567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9" name="Line 5"/>
          <p:cNvSpPr>
            <a:spLocks noChangeShapeType="1"/>
          </p:cNvSpPr>
          <p:nvPr/>
        </p:nvSpPr>
        <p:spPr bwMode="auto">
          <a:xfrm>
            <a:off x="0" y="4090988"/>
            <a:ext cx="9144000" cy="417512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61832" name="Picture 8" descr="butrfl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838" y="4960938"/>
            <a:ext cx="1700212" cy="1700212"/>
          </a:xfrm>
          <a:prstGeom prst="rect">
            <a:avLst/>
          </a:prstGeom>
          <a:noFill/>
        </p:spPr>
      </p:pic>
      <p:pic>
        <p:nvPicPr>
          <p:cNvPr id="461826" name="Picture 2" descr="08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2413000"/>
            <a:ext cx="1085850" cy="1990725"/>
          </a:xfrm>
          <a:prstGeom prst="rect">
            <a:avLst/>
          </a:prstGeom>
          <a:noFill/>
        </p:spPr>
      </p:pic>
      <p:sp>
        <p:nvSpPr>
          <p:cNvPr id="461833" name="Rectangle 9"/>
          <p:cNvSpPr>
            <a:spLocks noChangeArrowheads="1"/>
          </p:cNvSpPr>
          <p:nvPr/>
        </p:nvSpPr>
        <p:spPr bwMode="auto">
          <a:xfrm>
            <a:off x="0" y="1808163"/>
            <a:ext cx="3670941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chemeClr val="tx2"/>
                </a:solidFill>
              </a:rPr>
              <a:t>46,</a:t>
            </a:r>
            <a:r>
              <a:rPr lang="en-US" sz="4800" b="1" dirty="0">
                <a:solidFill>
                  <a:schemeClr val="tx2"/>
                </a:solidFill>
              </a:rPr>
              <a:t>8</a:t>
            </a:r>
            <a:r>
              <a:rPr lang="ru-RU" sz="4800" b="1" dirty="0" smtClean="0"/>
              <a:t>км/год  </a:t>
            </a:r>
            <a:endParaRPr lang="ru-RU" sz="4800" b="1" dirty="0"/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>
            <a:off x="185738" y="2592388"/>
            <a:ext cx="1817687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835" name="Rectangle 11"/>
          <p:cNvSpPr>
            <a:spLocks noChangeArrowheads="1"/>
          </p:cNvSpPr>
          <p:nvPr/>
        </p:nvSpPr>
        <p:spPr bwMode="auto">
          <a:xfrm flipH="1">
            <a:off x="5473059" y="2000240"/>
            <a:ext cx="3670941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53,</a:t>
            </a:r>
            <a:r>
              <a:rPr lang="uk-UA" sz="4800" b="1" dirty="0" smtClean="0">
                <a:solidFill>
                  <a:schemeClr val="tx2"/>
                </a:solidFill>
              </a:rPr>
              <a:t>2</a:t>
            </a:r>
            <a:r>
              <a:rPr lang="ru-RU" sz="4800" b="1" dirty="0" smtClean="0"/>
              <a:t>км/год  </a:t>
            </a:r>
            <a:endParaRPr lang="ru-RU" sz="4800" b="1" dirty="0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 flipH="1">
            <a:off x="6492875" y="2859088"/>
            <a:ext cx="181768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837" name="Freeform 13"/>
          <p:cNvSpPr>
            <a:spLocks/>
          </p:cNvSpPr>
          <p:nvPr/>
        </p:nvSpPr>
        <p:spPr bwMode="auto">
          <a:xfrm>
            <a:off x="320675" y="4140200"/>
            <a:ext cx="8045450" cy="139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1" y="837"/>
              </a:cxn>
              <a:cxn ang="0">
                <a:pos x="5068" y="248"/>
              </a:cxn>
            </a:cxnLst>
            <a:rect l="0" t="0" r="r" b="b"/>
            <a:pathLst>
              <a:path w="5068" h="878">
                <a:moveTo>
                  <a:pt x="0" y="0"/>
                </a:moveTo>
                <a:cubicBezTo>
                  <a:pt x="425" y="141"/>
                  <a:pt x="1706" y="796"/>
                  <a:pt x="2551" y="837"/>
                </a:cubicBezTo>
                <a:cubicBezTo>
                  <a:pt x="3396" y="878"/>
                  <a:pt x="4544" y="371"/>
                  <a:pt x="5068" y="248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99"/>
              </a:gs>
              <a:gs pos="100000">
                <a:schemeClr val="bg1"/>
              </a:gs>
            </a:gsLst>
            <a:lin ang="18900000" scaled="1"/>
          </a:gradFill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4175125" y="5302250"/>
            <a:ext cx="7937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 b="1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461827" name="Picture 3" descr="horse_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9685">
            <a:off x="39688" y="2911475"/>
            <a:ext cx="2165350" cy="1304925"/>
          </a:xfrm>
          <a:prstGeom prst="rect">
            <a:avLst/>
          </a:prstGeom>
          <a:noFill/>
        </p:spPr>
      </p:pic>
      <p:pic>
        <p:nvPicPr>
          <p:cNvPr id="461828" name="Picture 4" descr="horse_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2904" flipH="1">
            <a:off x="6767513" y="3121025"/>
            <a:ext cx="2641600" cy="1395413"/>
          </a:xfrm>
          <a:prstGeom prst="rect">
            <a:avLst/>
          </a:prstGeom>
          <a:noFill/>
        </p:spPr>
      </p:pic>
      <p:sp>
        <p:nvSpPr>
          <p:cNvPr id="461839" name="Rectangle 15"/>
          <p:cNvSpPr>
            <a:spLocks noChangeArrowheads="1"/>
          </p:cNvSpPr>
          <p:nvPr/>
        </p:nvSpPr>
        <p:spPr bwMode="auto">
          <a:xfrm>
            <a:off x="3454400" y="647700"/>
            <a:ext cx="4331827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800080"/>
                </a:solidFill>
              </a:rPr>
              <a:t>t</a:t>
            </a:r>
            <a:r>
              <a:rPr lang="uk-UA" sz="4800" b="1" dirty="0" smtClean="0">
                <a:solidFill>
                  <a:srgbClr val="800080"/>
                </a:solidFill>
              </a:rPr>
              <a:t> </a:t>
            </a:r>
            <a:r>
              <a:rPr lang="uk-UA" sz="4800" b="1" baseline="-25000" dirty="0" err="1" smtClean="0">
                <a:solidFill>
                  <a:srgbClr val="800080"/>
                </a:solidFill>
              </a:rPr>
              <a:t>зустр</a:t>
            </a:r>
            <a:r>
              <a:rPr lang="uk-UA" sz="4800" b="1" baseline="-25000" dirty="0" smtClean="0">
                <a:solidFill>
                  <a:srgbClr val="800080"/>
                </a:solidFill>
              </a:rPr>
              <a:t>.</a:t>
            </a:r>
            <a:r>
              <a:rPr lang="en-US" sz="4800" b="1" dirty="0" smtClean="0">
                <a:solidFill>
                  <a:srgbClr val="800080"/>
                </a:solidFill>
              </a:rPr>
              <a:t>=2</a:t>
            </a:r>
            <a:r>
              <a:rPr lang="ru-RU" sz="4800" b="1" dirty="0" smtClean="0">
                <a:solidFill>
                  <a:srgbClr val="800080"/>
                </a:solidFill>
              </a:rPr>
              <a:t>,5год</a:t>
            </a:r>
            <a:r>
              <a:rPr lang="ru-RU" sz="4800" b="1" dirty="0" smtClean="0"/>
              <a:t>  </a:t>
            </a:r>
            <a:endParaRPr lang="ru-RU" sz="48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7052E-7 L 0.35694 0.0187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56069E-6 L -0.37101 -0.01873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7" grpId="0" animBg="1"/>
      <p:bldP spid="4618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922" name="Picture 2" descr="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159125" y="3419475"/>
            <a:ext cx="1806575" cy="1103313"/>
          </a:xfrm>
          <a:prstGeom prst="rect">
            <a:avLst/>
          </a:prstGeom>
          <a:noFill/>
        </p:spPr>
      </p:pic>
      <p:pic>
        <p:nvPicPr>
          <p:cNvPr id="465923" name="Picture 3" descr="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3346450"/>
            <a:ext cx="1720850" cy="1193800"/>
          </a:xfrm>
          <a:prstGeom prst="rect">
            <a:avLst/>
          </a:prstGeom>
          <a:noFill/>
        </p:spPr>
      </p:pic>
      <p:sp>
        <p:nvSpPr>
          <p:cNvPr id="465924" name="Line 4"/>
          <p:cNvSpPr>
            <a:spLocks noChangeShapeType="1"/>
          </p:cNvSpPr>
          <p:nvPr/>
        </p:nvSpPr>
        <p:spPr bwMode="auto">
          <a:xfrm>
            <a:off x="161925" y="4538663"/>
            <a:ext cx="8701088" cy="30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5930" name="Freeform 10"/>
          <p:cNvSpPr>
            <a:spLocks/>
          </p:cNvSpPr>
          <p:nvPr/>
        </p:nvSpPr>
        <p:spPr bwMode="auto">
          <a:xfrm>
            <a:off x="182563" y="4478338"/>
            <a:ext cx="9348787" cy="965200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2784" y="607"/>
              </a:cxn>
              <a:cxn ang="0">
                <a:pos x="5448" y="89"/>
              </a:cxn>
              <a:cxn ang="0">
                <a:pos x="5433" y="74"/>
              </a:cxn>
            </a:cxnLst>
            <a:rect l="0" t="0" r="r" b="b"/>
            <a:pathLst>
              <a:path w="5889" h="608">
                <a:moveTo>
                  <a:pt x="0" y="81"/>
                </a:moveTo>
                <a:cubicBezTo>
                  <a:pt x="938" y="343"/>
                  <a:pt x="1876" y="606"/>
                  <a:pt x="2784" y="607"/>
                </a:cubicBezTo>
                <a:cubicBezTo>
                  <a:pt x="3692" y="608"/>
                  <a:pt x="5007" y="178"/>
                  <a:pt x="5448" y="89"/>
                </a:cubicBezTo>
                <a:cubicBezTo>
                  <a:pt x="5889" y="0"/>
                  <a:pt x="5436" y="77"/>
                  <a:pt x="5433" y="74"/>
                </a:cubicBezTo>
              </a:path>
            </a:pathLst>
          </a:custGeom>
          <a:noFill/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65935" name="Picture 15" descr="08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5900" y="2757488"/>
            <a:ext cx="1085850" cy="1990725"/>
          </a:xfrm>
          <a:prstGeom prst="rect">
            <a:avLst/>
          </a:prstGeom>
          <a:noFill/>
        </p:spPr>
      </p:pic>
      <p:sp>
        <p:nvSpPr>
          <p:cNvPr id="465936" name="Text Box 16"/>
          <p:cNvSpPr txBox="1">
            <a:spLocks noChangeArrowheads="1"/>
          </p:cNvSpPr>
          <p:nvPr/>
        </p:nvSpPr>
        <p:spPr bwMode="auto">
          <a:xfrm>
            <a:off x="4175125" y="5302250"/>
            <a:ext cx="7937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65937" name="Rectangle 17"/>
          <p:cNvSpPr>
            <a:spLocks noChangeArrowheads="1"/>
          </p:cNvSpPr>
          <p:nvPr/>
        </p:nvSpPr>
        <p:spPr bwMode="auto">
          <a:xfrm>
            <a:off x="0" y="2538413"/>
            <a:ext cx="2066591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км/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938" name="Line 18"/>
          <p:cNvSpPr>
            <a:spLocks noChangeShapeType="1"/>
          </p:cNvSpPr>
          <p:nvPr/>
        </p:nvSpPr>
        <p:spPr bwMode="auto">
          <a:xfrm>
            <a:off x="185738" y="3176588"/>
            <a:ext cx="1817687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5939" name="Rectangle 19"/>
          <p:cNvSpPr>
            <a:spLocks noChangeArrowheads="1"/>
          </p:cNvSpPr>
          <p:nvPr/>
        </p:nvSpPr>
        <p:spPr bwMode="auto">
          <a:xfrm>
            <a:off x="2963863" y="2387600"/>
            <a:ext cx="2276585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км/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/>
              <a:t> </a:t>
            </a:r>
            <a:endParaRPr lang="uk-UA" sz="4800" b="1" dirty="0"/>
          </a:p>
        </p:txBody>
      </p:sp>
      <p:sp>
        <p:nvSpPr>
          <p:cNvPr id="465940" name="Line 20"/>
          <p:cNvSpPr>
            <a:spLocks noChangeShapeType="1"/>
          </p:cNvSpPr>
          <p:nvPr/>
        </p:nvSpPr>
        <p:spPr bwMode="auto">
          <a:xfrm>
            <a:off x="3175000" y="3173413"/>
            <a:ext cx="1243013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5941" name="Rectangle 21"/>
          <p:cNvSpPr>
            <a:spLocks noChangeArrowheads="1"/>
          </p:cNvSpPr>
          <p:nvPr/>
        </p:nvSpPr>
        <p:spPr bwMode="auto">
          <a:xfrm>
            <a:off x="6143636" y="2071678"/>
            <a:ext cx="2822247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800080"/>
                </a:solidFill>
              </a:rPr>
              <a:t>t</a:t>
            </a:r>
            <a:r>
              <a:rPr lang="uk-UA" sz="3600" b="1" baseline="-25000" dirty="0" err="1" smtClean="0">
                <a:solidFill>
                  <a:srgbClr val="800080"/>
                </a:solidFill>
              </a:rPr>
              <a:t>зустр</a:t>
            </a:r>
            <a:r>
              <a:rPr lang="en-US" sz="3600" b="1" dirty="0" smtClean="0">
                <a:solidFill>
                  <a:srgbClr val="800080"/>
                </a:solidFill>
              </a:rPr>
              <a:t>=2</a:t>
            </a:r>
            <a:r>
              <a:rPr lang="ru-RU" sz="3600" b="1" dirty="0" smtClean="0">
                <a:solidFill>
                  <a:srgbClr val="800080"/>
                </a:solidFill>
              </a:rPr>
              <a:t>1хв</a:t>
            </a:r>
            <a:r>
              <a:rPr lang="ru-RU" sz="4800" b="1" dirty="0" smtClean="0"/>
              <a:t>  </a:t>
            </a:r>
            <a:endParaRPr lang="ru-RU" sz="4800" b="1" dirty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73050" y="357188"/>
            <a:ext cx="8358188" cy="657225"/>
            <a:chOff x="172" y="225"/>
            <a:chExt cx="5265" cy="414"/>
          </a:xfrm>
        </p:grpSpPr>
        <p:sp>
          <p:nvSpPr>
            <p:cNvPr id="465942" name="Rectangle 22"/>
            <p:cNvSpPr>
              <a:spLocks noChangeArrowheads="1"/>
            </p:cNvSpPr>
            <p:nvPr/>
          </p:nvSpPr>
          <p:spPr bwMode="auto">
            <a:xfrm>
              <a:off x="172" y="225"/>
              <a:ext cx="5265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uk-UA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 спосіб (1,5</a:t>
              </a:r>
              <a:r>
                <a:rPr lang="uk-UA" sz="3600" b="1" dirty="0" smtClean="0">
                  <a:latin typeface="Times New Roman" pitchFamily="18" charset="0"/>
                  <a:cs typeface="Times New Roman" pitchFamily="18" charset="0"/>
                </a:rPr>
                <a:t> – 1,2) 21=6,3(км)</a:t>
              </a:r>
              <a:endParaRPr lang="uk-UA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65944" name="Object 24"/>
            <p:cNvGraphicFramePr>
              <a:graphicFrameLocks noChangeAspect="1"/>
            </p:cNvGraphicFramePr>
            <p:nvPr/>
          </p:nvGraphicFramePr>
          <p:xfrm>
            <a:off x="2481" y="370"/>
            <a:ext cx="196" cy="269"/>
          </p:xfrm>
          <a:graphic>
            <a:graphicData uri="http://schemas.openxmlformats.org/presentationml/2006/ole">
              <p:oleObj spid="_x0000_s30724" name="Формула" r:id="rId6" imgW="101520" imgH="139680" progId="Equation.3">
                <p:embed/>
              </p:oleObj>
            </a:graphicData>
          </a:graphic>
        </p:graphicFrame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73050" y="1076325"/>
            <a:ext cx="8358188" cy="655638"/>
            <a:chOff x="172" y="678"/>
            <a:chExt cx="5265" cy="413"/>
          </a:xfrm>
        </p:grpSpPr>
        <p:sp>
          <p:nvSpPr>
            <p:cNvPr id="465947" name="Rectangle 27"/>
            <p:cNvSpPr>
              <a:spLocks noChangeArrowheads="1"/>
            </p:cNvSpPr>
            <p:nvPr/>
          </p:nvSpPr>
          <p:spPr bwMode="auto">
            <a:xfrm>
              <a:off x="172" y="678"/>
              <a:ext cx="5265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uk-UA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2 спосіб 1,5</a:t>
              </a:r>
              <a:r>
                <a:rPr lang="uk-UA" sz="3600" b="1" dirty="0" smtClean="0">
                  <a:latin typeface="Times New Roman" pitchFamily="18" charset="0"/>
                  <a:cs typeface="Times New Roman" pitchFamily="18" charset="0"/>
                </a:rPr>
                <a:t> 21– 1,2 21=6,3(км)</a:t>
              </a:r>
              <a:endParaRPr lang="uk-UA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65948" name="Object 28"/>
            <p:cNvGraphicFramePr>
              <a:graphicFrameLocks noChangeAspect="1"/>
            </p:cNvGraphicFramePr>
            <p:nvPr/>
          </p:nvGraphicFramePr>
          <p:xfrm>
            <a:off x="1631" y="814"/>
            <a:ext cx="196" cy="269"/>
          </p:xfrm>
          <a:graphic>
            <a:graphicData uri="http://schemas.openxmlformats.org/presentationml/2006/ole">
              <p:oleObj spid="_x0000_s30722" name="Формула" r:id="rId7" imgW="101520" imgH="139680" progId="Equation.3">
                <p:embed/>
              </p:oleObj>
            </a:graphicData>
          </a:graphic>
        </p:graphicFrame>
        <p:graphicFrame>
          <p:nvGraphicFramePr>
            <p:cNvPr id="465949" name="Object 29"/>
            <p:cNvGraphicFramePr>
              <a:graphicFrameLocks noChangeAspect="1"/>
            </p:cNvGraphicFramePr>
            <p:nvPr/>
          </p:nvGraphicFramePr>
          <p:xfrm>
            <a:off x="2561" y="822"/>
            <a:ext cx="196" cy="269"/>
          </p:xfrm>
          <a:graphic>
            <a:graphicData uri="http://schemas.openxmlformats.org/presentationml/2006/ole">
              <p:oleObj spid="_x0000_s30723" name="Формула" r:id="rId8" imgW="101520" imgH="139680" progId="Equation.3">
                <p:embed/>
              </p:oleObj>
            </a:graphicData>
          </a:graphic>
        </p:graphicFrame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9863" y="3160713"/>
            <a:ext cx="3043237" cy="1411287"/>
            <a:chOff x="107" y="1991"/>
            <a:chExt cx="1917" cy="889"/>
          </a:xfrm>
        </p:grpSpPr>
        <p:sp>
          <p:nvSpPr>
            <p:cNvPr id="465951" name="Line 31"/>
            <p:cNvSpPr>
              <a:spLocks noChangeShapeType="1"/>
            </p:cNvSpPr>
            <p:nvPr/>
          </p:nvSpPr>
          <p:spPr bwMode="auto">
            <a:xfrm>
              <a:off x="107" y="1991"/>
              <a:ext cx="16" cy="8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5952" name="Line 32"/>
            <p:cNvSpPr>
              <a:spLocks noChangeShapeType="1"/>
            </p:cNvSpPr>
            <p:nvPr/>
          </p:nvSpPr>
          <p:spPr bwMode="auto">
            <a:xfrm>
              <a:off x="2008" y="2024"/>
              <a:ext cx="16" cy="8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0.746 -0.0025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48958 -0.0011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65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65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2514600" y="2270125"/>
            <a:ext cx="876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1м</a:t>
            </a:r>
            <a:endParaRPr lang="ru-RU" sz="44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1763" name="Text Box 3"/>
          <p:cNvSpPr txBox="1">
            <a:spLocks noChangeArrowheads="1"/>
          </p:cNvSpPr>
          <p:nvPr/>
        </p:nvSpPr>
        <p:spPr bwMode="auto">
          <a:xfrm>
            <a:off x="2483768" y="332656"/>
            <a:ext cx="4289425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4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Одиниці довжини</a:t>
            </a:r>
            <a:endParaRPr lang="uk-UA" sz="480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119563" y="2303463"/>
            <a:ext cx="1230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1дм</a:t>
            </a:r>
            <a:endParaRPr lang="ru-RU" sz="44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1765" name="Text Box 5"/>
          <p:cNvSpPr txBox="1">
            <a:spLocks noChangeArrowheads="1"/>
          </p:cNvSpPr>
          <p:nvPr/>
        </p:nvSpPr>
        <p:spPr bwMode="auto">
          <a:xfrm>
            <a:off x="5726113" y="2282825"/>
            <a:ext cx="1187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1см</a:t>
            </a:r>
            <a:endParaRPr lang="ru-RU" sz="44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7289800" y="2284413"/>
            <a:ext cx="1289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1мм</a:t>
            </a:r>
            <a:endParaRPr lang="ru-RU" sz="44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575425" y="3005138"/>
            <a:ext cx="1254125" cy="935037"/>
            <a:chOff x="4246" y="2181"/>
            <a:chExt cx="790" cy="589"/>
          </a:xfrm>
        </p:grpSpPr>
        <p:sp>
          <p:nvSpPr>
            <p:cNvPr id="501769" name="Freeform 9"/>
            <p:cNvSpPr>
              <a:spLocks/>
            </p:cNvSpPr>
            <p:nvPr/>
          </p:nvSpPr>
          <p:spPr bwMode="auto">
            <a:xfrm>
              <a:off x="4246" y="2181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772" name="Text Box 12"/>
            <p:cNvSpPr txBox="1">
              <a:spLocks noChangeArrowheads="1"/>
            </p:cNvSpPr>
            <p:nvPr/>
          </p:nvSpPr>
          <p:spPr bwMode="auto">
            <a:xfrm>
              <a:off x="4341" y="2290"/>
              <a:ext cx="58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:10</a:t>
              </a:r>
            </a:p>
          </p:txBody>
        </p:sp>
      </p:grpSp>
      <p:sp>
        <p:nvSpPr>
          <p:cNvPr id="501773" name="Text Box 13"/>
          <p:cNvSpPr txBox="1">
            <a:spLocks noChangeArrowheads="1"/>
          </p:cNvSpPr>
          <p:nvPr/>
        </p:nvSpPr>
        <p:spPr bwMode="auto">
          <a:xfrm>
            <a:off x="455613" y="2259013"/>
            <a:ext cx="1155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1км</a:t>
            </a:r>
            <a:endParaRPr lang="ru-RU" sz="44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987925" y="2979738"/>
            <a:ext cx="1254125" cy="935037"/>
            <a:chOff x="3246" y="2165"/>
            <a:chExt cx="790" cy="589"/>
          </a:xfrm>
        </p:grpSpPr>
        <p:sp>
          <p:nvSpPr>
            <p:cNvPr id="501774" name="Freeform 14"/>
            <p:cNvSpPr>
              <a:spLocks/>
            </p:cNvSpPr>
            <p:nvPr/>
          </p:nvSpPr>
          <p:spPr bwMode="auto">
            <a:xfrm>
              <a:off x="3246" y="2165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775" name="Text Box 15"/>
            <p:cNvSpPr txBox="1">
              <a:spLocks noChangeArrowheads="1"/>
            </p:cNvSpPr>
            <p:nvPr/>
          </p:nvSpPr>
          <p:spPr bwMode="auto">
            <a:xfrm>
              <a:off x="3341" y="2274"/>
              <a:ext cx="58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:10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32150" y="3028950"/>
            <a:ext cx="1254125" cy="935038"/>
            <a:chOff x="2140" y="2196"/>
            <a:chExt cx="790" cy="589"/>
          </a:xfrm>
        </p:grpSpPr>
        <p:sp>
          <p:nvSpPr>
            <p:cNvPr id="501776" name="Freeform 16"/>
            <p:cNvSpPr>
              <a:spLocks/>
            </p:cNvSpPr>
            <p:nvPr/>
          </p:nvSpPr>
          <p:spPr bwMode="auto">
            <a:xfrm>
              <a:off x="2140" y="2196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777" name="Text Box 17"/>
            <p:cNvSpPr txBox="1">
              <a:spLocks noChangeArrowheads="1"/>
            </p:cNvSpPr>
            <p:nvPr/>
          </p:nvSpPr>
          <p:spPr bwMode="auto">
            <a:xfrm>
              <a:off x="2235" y="2305"/>
              <a:ext cx="58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:10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163638" y="3003550"/>
            <a:ext cx="1735137" cy="911225"/>
            <a:chOff x="837" y="2180"/>
            <a:chExt cx="1093" cy="574"/>
          </a:xfrm>
        </p:grpSpPr>
        <p:sp>
          <p:nvSpPr>
            <p:cNvPr id="501778" name="Freeform 18"/>
            <p:cNvSpPr>
              <a:spLocks/>
            </p:cNvSpPr>
            <p:nvPr/>
          </p:nvSpPr>
          <p:spPr bwMode="auto">
            <a:xfrm>
              <a:off x="837" y="2180"/>
              <a:ext cx="1093" cy="1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779" name="Text Box 19"/>
            <p:cNvSpPr txBox="1">
              <a:spLocks noChangeArrowheads="1"/>
            </p:cNvSpPr>
            <p:nvPr/>
          </p:nvSpPr>
          <p:spPr bwMode="auto">
            <a:xfrm>
              <a:off x="931" y="2274"/>
              <a:ext cx="93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:1000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6597650" y="1362075"/>
            <a:ext cx="1254125" cy="989013"/>
            <a:chOff x="4260" y="1146"/>
            <a:chExt cx="790" cy="623"/>
          </a:xfrm>
        </p:grpSpPr>
        <p:sp>
          <p:nvSpPr>
            <p:cNvPr id="501770" name="Text Box 10"/>
            <p:cNvSpPr txBox="1">
              <a:spLocks noChangeArrowheads="1"/>
            </p:cNvSpPr>
            <p:nvPr/>
          </p:nvSpPr>
          <p:spPr bwMode="auto">
            <a:xfrm>
              <a:off x="4328" y="1146"/>
              <a:ext cx="6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</a:t>
              </a:r>
            </a:p>
          </p:txBody>
        </p:sp>
        <p:sp>
          <p:nvSpPr>
            <p:cNvPr id="501780" name="Freeform 20"/>
            <p:cNvSpPr>
              <a:spLocks/>
            </p:cNvSpPr>
            <p:nvPr/>
          </p:nvSpPr>
          <p:spPr bwMode="auto">
            <a:xfrm flipH="1" flipV="1">
              <a:off x="4260" y="1605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937125" y="1433513"/>
            <a:ext cx="1254125" cy="989012"/>
            <a:chOff x="3214" y="1191"/>
            <a:chExt cx="790" cy="623"/>
          </a:xfrm>
        </p:grpSpPr>
        <p:sp>
          <p:nvSpPr>
            <p:cNvPr id="501781" name="Text Box 21"/>
            <p:cNvSpPr txBox="1">
              <a:spLocks noChangeArrowheads="1"/>
            </p:cNvSpPr>
            <p:nvPr/>
          </p:nvSpPr>
          <p:spPr bwMode="auto">
            <a:xfrm>
              <a:off x="3282" y="1191"/>
              <a:ext cx="6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</a:t>
              </a:r>
            </a:p>
          </p:txBody>
        </p:sp>
        <p:sp>
          <p:nvSpPr>
            <p:cNvPr id="501782" name="Freeform 22"/>
            <p:cNvSpPr>
              <a:spLocks/>
            </p:cNvSpPr>
            <p:nvPr/>
          </p:nvSpPr>
          <p:spPr bwMode="auto">
            <a:xfrm flipH="1" flipV="1">
              <a:off x="3214" y="1650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324225" y="1336675"/>
            <a:ext cx="1254125" cy="989013"/>
            <a:chOff x="2198" y="1130"/>
            <a:chExt cx="790" cy="623"/>
          </a:xfrm>
        </p:grpSpPr>
        <p:sp>
          <p:nvSpPr>
            <p:cNvPr id="501783" name="Text Box 23"/>
            <p:cNvSpPr txBox="1">
              <a:spLocks noChangeArrowheads="1"/>
            </p:cNvSpPr>
            <p:nvPr/>
          </p:nvSpPr>
          <p:spPr bwMode="auto">
            <a:xfrm>
              <a:off x="2266" y="1130"/>
              <a:ext cx="6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</a:t>
              </a:r>
            </a:p>
          </p:txBody>
        </p:sp>
        <p:sp>
          <p:nvSpPr>
            <p:cNvPr id="501784" name="Freeform 24"/>
            <p:cNvSpPr>
              <a:spLocks/>
            </p:cNvSpPr>
            <p:nvPr/>
          </p:nvSpPr>
          <p:spPr bwMode="auto">
            <a:xfrm flipH="1" flipV="1">
              <a:off x="2198" y="1589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1208088" y="1327150"/>
            <a:ext cx="1593850" cy="1023938"/>
            <a:chOff x="849" y="1124"/>
            <a:chExt cx="1004" cy="645"/>
          </a:xfrm>
        </p:grpSpPr>
        <p:sp>
          <p:nvSpPr>
            <p:cNvPr id="501785" name="Text Box 25"/>
            <p:cNvSpPr txBox="1">
              <a:spLocks noChangeArrowheads="1"/>
            </p:cNvSpPr>
            <p:nvPr/>
          </p:nvSpPr>
          <p:spPr bwMode="auto">
            <a:xfrm>
              <a:off x="857" y="1124"/>
              <a:ext cx="99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*1000</a:t>
              </a:r>
            </a:p>
          </p:txBody>
        </p:sp>
        <p:sp>
          <p:nvSpPr>
            <p:cNvPr id="501786" name="Freeform 26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795" name="Text Box 35"/>
          <p:cNvSpPr txBox="1">
            <a:spLocks noChangeArrowheads="1"/>
          </p:cNvSpPr>
          <p:nvPr/>
        </p:nvSpPr>
        <p:spPr bwMode="auto">
          <a:xfrm>
            <a:off x="950913" y="4760913"/>
            <a:ext cx="2944812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23,4 км =            м</a:t>
            </a: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1611313" y="4100513"/>
            <a:ext cx="1181100" cy="696912"/>
            <a:chOff x="849" y="1247"/>
            <a:chExt cx="1002" cy="522"/>
          </a:xfrm>
        </p:grpSpPr>
        <p:sp>
          <p:nvSpPr>
            <p:cNvPr id="501797" name="Text Box 37"/>
            <p:cNvSpPr txBox="1">
              <a:spLocks noChangeArrowheads="1"/>
            </p:cNvSpPr>
            <p:nvPr/>
          </p:nvSpPr>
          <p:spPr bwMode="auto">
            <a:xfrm>
              <a:off x="857" y="1247"/>
              <a:ext cx="91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*1000</a:t>
              </a:r>
            </a:p>
          </p:txBody>
        </p:sp>
        <p:sp>
          <p:nvSpPr>
            <p:cNvPr id="501798" name="Freeform 38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799" name="Text Box 39"/>
          <p:cNvSpPr txBox="1">
            <a:spLocks noChangeArrowheads="1"/>
          </p:cNvSpPr>
          <p:nvPr/>
        </p:nvSpPr>
        <p:spPr bwMode="auto">
          <a:xfrm>
            <a:off x="2514600" y="4773613"/>
            <a:ext cx="1073150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23400</a:t>
            </a:r>
          </a:p>
        </p:txBody>
      </p:sp>
      <p:sp>
        <p:nvSpPr>
          <p:cNvPr id="501800" name="Text Box 40"/>
          <p:cNvSpPr txBox="1">
            <a:spLocks noChangeArrowheads="1"/>
          </p:cNvSpPr>
          <p:nvPr/>
        </p:nvSpPr>
        <p:spPr bwMode="auto">
          <a:xfrm>
            <a:off x="927100" y="6083300"/>
            <a:ext cx="2452688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3,4 м =         см</a:t>
            </a: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587500" y="5422900"/>
            <a:ext cx="1181100" cy="696913"/>
            <a:chOff x="849" y="1247"/>
            <a:chExt cx="1002" cy="522"/>
          </a:xfrm>
        </p:grpSpPr>
        <p:sp>
          <p:nvSpPr>
            <p:cNvPr id="501802" name="Text Box 42"/>
            <p:cNvSpPr txBox="1">
              <a:spLocks noChangeArrowheads="1"/>
            </p:cNvSpPr>
            <p:nvPr/>
          </p:nvSpPr>
          <p:spPr bwMode="auto">
            <a:xfrm>
              <a:off x="857" y="1247"/>
              <a:ext cx="760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*100</a:t>
              </a:r>
            </a:p>
          </p:txBody>
        </p:sp>
        <p:sp>
          <p:nvSpPr>
            <p:cNvPr id="501803" name="Freeform 43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04" name="Text Box 44"/>
          <p:cNvSpPr txBox="1">
            <a:spLocks noChangeArrowheads="1"/>
          </p:cNvSpPr>
          <p:nvPr/>
        </p:nvSpPr>
        <p:spPr bwMode="auto">
          <a:xfrm>
            <a:off x="2201863" y="6096000"/>
            <a:ext cx="7175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340</a:t>
            </a:r>
          </a:p>
        </p:txBody>
      </p:sp>
      <p:sp>
        <p:nvSpPr>
          <p:cNvPr id="501805" name="Text Box 45"/>
          <p:cNvSpPr txBox="1">
            <a:spLocks noChangeArrowheads="1"/>
          </p:cNvSpPr>
          <p:nvPr/>
        </p:nvSpPr>
        <p:spPr bwMode="auto">
          <a:xfrm>
            <a:off x="5213350" y="4826000"/>
            <a:ext cx="2809875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23,4 см =         дм</a:t>
            </a: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5873750" y="4165600"/>
            <a:ext cx="1181100" cy="696913"/>
            <a:chOff x="849" y="1247"/>
            <a:chExt cx="1002" cy="522"/>
          </a:xfrm>
        </p:grpSpPr>
        <p:sp>
          <p:nvSpPr>
            <p:cNvPr id="501807" name="Text Box 47"/>
            <p:cNvSpPr txBox="1">
              <a:spLocks noChangeArrowheads="1"/>
            </p:cNvSpPr>
            <p:nvPr/>
          </p:nvSpPr>
          <p:spPr bwMode="auto">
            <a:xfrm>
              <a:off x="857" y="1247"/>
              <a:ext cx="785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  :10</a:t>
              </a:r>
            </a:p>
          </p:txBody>
        </p:sp>
        <p:sp>
          <p:nvSpPr>
            <p:cNvPr id="501808" name="Freeform 48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09" name="Text Box 49"/>
          <p:cNvSpPr txBox="1">
            <a:spLocks noChangeArrowheads="1"/>
          </p:cNvSpPr>
          <p:nvPr/>
        </p:nvSpPr>
        <p:spPr bwMode="auto">
          <a:xfrm>
            <a:off x="6726238" y="4838700"/>
            <a:ext cx="8064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2,34</a:t>
            </a:r>
          </a:p>
        </p:txBody>
      </p:sp>
      <p:sp>
        <p:nvSpPr>
          <p:cNvPr id="501810" name="Text Box 50"/>
          <p:cNvSpPr txBox="1">
            <a:spLocks noChangeArrowheads="1"/>
          </p:cNvSpPr>
          <p:nvPr/>
        </p:nvSpPr>
        <p:spPr bwMode="auto">
          <a:xfrm>
            <a:off x="5381625" y="6126163"/>
            <a:ext cx="2628900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23 мм =         дм</a:t>
            </a:r>
          </a:p>
        </p:txBody>
      </p: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042025" y="5465763"/>
            <a:ext cx="1181100" cy="696912"/>
            <a:chOff x="849" y="1247"/>
            <a:chExt cx="1002" cy="522"/>
          </a:xfrm>
        </p:grpSpPr>
        <p:sp>
          <p:nvSpPr>
            <p:cNvPr id="501812" name="Text Box 52"/>
            <p:cNvSpPr txBox="1">
              <a:spLocks noChangeArrowheads="1"/>
            </p:cNvSpPr>
            <p:nvPr/>
          </p:nvSpPr>
          <p:spPr bwMode="auto">
            <a:xfrm>
              <a:off x="857" y="1247"/>
              <a:ext cx="86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 :100</a:t>
              </a:r>
            </a:p>
          </p:txBody>
        </p:sp>
        <p:sp>
          <p:nvSpPr>
            <p:cNvPr id="501813" name="Freeform 53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14" name="Text Box 54"/>
          <p:cNvSpPr txBox="1">
            <a:spLocks noChangeArrowheads="1"/>
          </p:cNvSpPr>
          <p:nvPr/>
        </p:nvSpPr>
        <p:spPr bwMode="auto">
          <a:xfrm>
            <a:off x="6704013" y="6138863"/>
            <a:ext cx="806450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0,23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0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2" grpId="0"/>
      <p:bldP spid="501764" grpId="0"/>
      <p:bldP spid="501765" grpId="0"/>
      <p:bldP spid="501773" grpId="0"/>
      <p:bldP spid="501795" grpId="0"/>
      <p:bldP spid="501799" grpId="0"/>
      <p:bldP spid="501800" grpId="0"/>
      <p:bldP spid="501804" grpId="0"/>
      <p:bldP spid="501805" grpId="0"/>
      <p:bldP spid="501809" grpId="0"/>
      <p:bldP spid="501810" grpId="0"/>
      <p:bldP spid="5018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Мета уроку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hlink"/>
                </a:solidFill>
              </a:rPr>
              <a:t> Закріпити знання, вміння та навички округляти, порівнювати, додавати, віднімати та множити десяткові дроби.</a:t>
            </a:r>
          </a:p>
          <a:p>
            <a:r>
              <a:rPr lang="uk-UA" dirty="0" smtClean="0">
                <a:solidFill>
                  <a:schemeClr val="hlink"/>
                </a:solidFill>
              </a:rPr>
              <a:t> Розвивати математичну мову, логічне мислення.</a:t>
            </a:r>
          </a:p>
          <a:p>
            <a:r>
              <a:rPr lang="uk-UA" dirty="0" smtClean="0">
                <a:solidFill>
                  <a:schemeClr val="hlink"/>
                </a:solidFill>
              </a:rPr>
              <a:t> Виховувати пізнавальний інтерес, самостійність.</a:t>
            </a:r>
            <a:endParaRPr lang="uk-UA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Text Box 2"/>
          <p:cNvSpPr txBox="1">
            <a:spLocks noChangeArrowheads="1"/>
          </p:cNvSpPr>
          <p:nvPr/>
        </p:nvSpPr>
        <p:spPr bwMode="auto">
          <a:xfrm>
            <a:off x="1863725" y="2293938"/>
            <a:ext cx="806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1ц</a:t>
            </a:r>
            <a:endParaRPr lang="ru-RU" sz="44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4835" name="Text Box 3"/>
          <p:cNvSpPr txBox="1">
            <a:spLocks noChangeArrowheads="1"/>
          </p:cNvSpPr>
          <p:nvPr/>
        </p:nvSpPr>
        <p:spPr bwMode="auto">
          <a:xfrm>
            <a:off x="2587625" y="323850"/>
            <a:ext cx="4289425" cy="8239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4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Одиниці маси</a:t>
            </a:r>
            <a:endParaRPr lang="uk-UA" sz="480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3540125" y="2303463"/>
            <a:ext cx="976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1кг</a:t>
            </a:r>
            <a:endParaRPr lang="ru-RU" sz="44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5881688" y="2282825"/>
            <a:ext cx="6969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1г</a:t>
            </a:r>
            <a:endParaRPr lang="ru-RU" sz="44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4842" name="Text Box 10"/>
          <p:cNvSpPr txBox="1">
            <a:spLocks noChangeArrowheads="1"/>
          </p:cNvSpPr>
          <p:nvPr/>
        </p:nvSpPr>
        <p:spPr bwMode="auto">
          <a:xfrm>
            <a:off x="250825" y="2306638"/>
            <a:ext cx="73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1т</a:t>
            </a:r>
            <a:endParaRPr lang="ru-RU" sz="44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243388" y="2955925"/>
            <a:ext cx="2168525" cy="935038"/>
            <a:chOff x="3246" y="2165"/>
            <a:chExt cx="1032" cy="589"/>
          </a:xfrm>
        </p:grpSpPr>
        <p:sp>
          <p:nvSpPr>
            <p:cNvPr id="504844" name="Freeform 12"/>
            <p:cNvSpPr>
              <a:spLocks/>
            </p:cNvSpPr>
            <p:nvPr/>
          </p:nvSpPr>
          <p:spPr bwMode="auto">
            <a:xfrm>
              <a:off x="3246" y="2165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4845" name="Text Box 13"/>
            <p:cNvSpPr txBox="1">
              <a:spLocks noChangeArrowheads="1"/>
            </p:cNvSpPr>
            <p:nvPr/>
          </p:nvSpPr>
          <p:spPr bwMode="auto">
            <a:xfrm>
              <a:off x="3341" y="2274"/>
              <a:ext cx="93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:1000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343150" y="2981325"/>
            <a:ext cx="1550988" cy="935038"/>
            <a:chOff x="2140" y="2196"/>
            <a:chExt cx="856" cy="589"/>
          </a:xfrm>
        </p:grpSpPr>
        <p:sp>
          <p:nvSpPr>
            <p:cNvPr id="504847" name="Freeform 15"/>
            <p:cNvSpPr>
              <a:spLocks/>
            </p:cNvSpPr>
            <p:nvPr/>
          </p:nvSpPr>
          <p:spPr bwMode="auto">
            <a:xfrm>
              <a:off x="2140" y="2196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4848" name="Text Box 16"/>
            <p:cNvSpPr txBox="1">
              <a:spLocks noChangeArrowheads="1"/>
            </p:cNvSpPr>
            <p:nvPr/>
          </p:nvSpPr>
          <p:spPr bwMode="auto">
            <a:xfrm>
              <a:off x="2235" y="2305"/>
              <a:ext cx="76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:100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74713" y="3003550"/>
            <a:ext cx="1133475" cy="911225"/>
            <a:chOff x="837" y="2180"/>
            <a:chExt cx="1093" cy="574"/>
          </a:xfrm>
        </p:grpSpPr>
        <p:sp>
          <p:nvSpPr>
            <p:cNvPr id="504850" name="Freeform 18"/>
            <p:cNvSpPr>
              <a:spLocks/>
            </p:cNvSpPr>
            <p:nvPr/>
          </p:nvSpPr>
          <p:spPr bwMode="auto">
            <a:xfrm>
              <a:off x="837" y="2180"/>
              <a:ext cx="1093" cy="1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4851" name="Text Box 19"/>
            <p:cNvSpPr txBox="1">
              <a:spLocks noChangeArrowheads="1"/>
            </p:cNvSpPr>
            <p:nvPr/>
          </p:nvSpPr>
          <p:spPr bwMode="auto">
            <a:xfrm>
              <a:off x="930" y="2274"/>
              <a:ext cx="89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:10</a:t>
              </a:r>
            </a:p>
          </p:txBody>
        </p:sp>
      </p:grpSp>
      <p:sp>
        <p:nvSpPr>
          <p:cNvPr id="504853" name="Text Box 21"/>
          <p:cNvSpPr txBox="1">
            <a:spLocks noChangeArrowheads="1"/>
          </p:cNvSpPr>
          <p:nvPr/>
        </p:nvSpPr>
        <p:spPr bwMode="auto">
          <a:xfrm>
            <a:off x="6725551" y="1362075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44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4205288" y="1433513"/>
            <a:ext cx="2017712" cy="989012"/>
            <a:chOff x="3214" y="1191"/>
            <a:chExt cx="940" cy="623"/>
          </a:xfrm>
        </p:grpSpPr>
        <p:sp>
          <p:nvSpPr>
            <p:cNvPr id="504856" name="Text Box 24"/>
            <p:cNvSpPr txBox="1">
              <a:spLocks noChangeArrowheads="1"/>
            </p:cNvSpPr>
            <p:nvPr/>
          </p:nvSpPr>
          <p:spPr bwMode="auto">
            <a:xfrm>
              <a:off x="3282" y="1191"/>
              <a:ext cx="8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*1000</a:t>
              </a:r>
            </a:p>
          </p:txBody>
        </p:sp>
        <p:sp>
          <p:nvSpPr>
            <p:cNvPr id="504857" name="Freeform 25"/>
            <p:cNvSpPr>
              <a:spLocks/>
            </p:cNvSpPr>
            <p:nvPr/>
          </p:nvSpPr>
          <p:spPr bwMode="auto">
            <a:xfrm flipH="1" flipV="1">
              <a:off x="3214" y="1650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392363" y="1419225"/>
            <a:ext cx="1411287" cy="989013"/>
            <a:chOff x="2198" y="1130"/>
            <a:chExt cx="879" cy="623"/>
          </a:xfrm>
        </p:grpSpPr>
        <p:sp>
          <p:nvSpPr>
            <p:cNvPr id="504859" name="Text Box 27"/>
            <p:cNvSpPr txBox="1">
              <a:spLocks noChangeArrowheads="1"/>
            </p:cNvSpPr>
            <p:nvPr/>
          </p:nvSpPr>
          <p:spPr bwMode="auto">
            <a:xfrm>
              <a:off x="2266" y="1130"/>
              <a:ext cx="81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*100</a:t>
              </a:r>
            </a:p>
          </p:txBody>
        </p:sp>
        <p:sp>
          <p:nvSpPr>
            <p:cNvPr id="504860" name="Freeform 28"/>
            <p:cNvSpPr>
              <a:spLocks/>
            </p:cNvSpPr>
            <p:nvPr/>
          </p:nvSpPr>
          <p:spPr bwMode="auto">
            <a:xfrm flipH="1" flipV="1">
              <a:off x="2198" y="1589"/>
              <a:ext cx="790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774700" y="1423988"/>
            <a:ext cx="1228725" cy="1023937"/>
            <a:chOff x="849" y="1124"/>
            <a:chExt cx="1002" cy="645"/>
          </a:xfrm>
        </p:grpSpPr>
        <p:sp>
          <p:nvSpPr>
            <p:cNvPr id="504862" name="Text Box 30"/>
            <p:cNvSpPr txBox="1">
              <a:spLocks noChangeArrowheads="1"/>
            </p:cNvSpPr>
            <p:nvPr/>
          </p:nvSpPr>
          <p:spPr bwMode="auto">
            <a:xfrm>
              <a:off x="857" y="1124"/>
              <a:ext cx="8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</a:t>
              </a:r>
            </a:p>
          </p:txBody>
        </p:sp>
        <p:sp>
          <p:nvSpPr>
            <p:cNvPr id="504863" name="Freeform 31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4864" name="Text Box 32"/>
          <p:cNvSpPr txBox="1">
            <a:spLocks noChangeArrowheads="1"/>
          </p:cNvSpPr>
          <p:nvPr/>
        </p:nvSpPr>
        <p:spPr bwMode="auto">
          <a:xfrm>
            <a:off x="925513" y="4710113"/>
            <a:ext cx="1833562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2,4 т =     ц</a:t>
            </a:r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1585913" y="4049713"/>
            <a:ext cx="1181100" cy="696912"/>
            <a:chOff x="849" y="1247"/>
            <a:chExt cx="1002" cy="522"/>
          </a:xfrm>
        </p:grpSpPr>
        <p:sp>
          <p:nvSpPr>
            <p:cNvPr id="504866" name="Text Box 34"/>
            <p:cNvSpPr txBox="1">
              <a:spLocks noChangeArrowheads="1"/>
            </p:cNvSpPr>
            <p:nvPr/>
          </p:nvSpPr>
          <p:spPr bwMode="auto">
            <a:xfrm>
              <a:off x="857" y="1247"/>
              <a:ext cx="760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 *10</a:t>
              </a:r>
            </a:p>
          </p:txBody>
        </p:sp>
        <p:sp>
          <p:nvSpPr>
            <p:cNvPr id="504867" name="Freeform 35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4868" name="Text Box 36"/>
          <p:cNvSpPr txBox="1">
            <a:spLocks noChangeArrowheads="1"/>
          </p:cNvSpPr>
          <p:nvPr/>
        </p:nvSpPr>
        <p:spPr bwMode="auto">
          <a:xfrm>
            <a:off x="1993900" y="4724400"/>
            <a:ext cx="5397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24</a:t>
            </a:r>
          </a:p>
        </p:txBody>
      </p:sp>
      <p:sp>
        <p:nvSpPr>
          <p:cNvPr id="504869" name="Text Box 37"/>
          <p:cNvSpPr txBox="1">
            <a:spLocks noChangeArrowheads="1"/>
          </p:cNvSpPr>
          <p:nvPr/>
        </p:nvSpPr>
        <p:spPr bwMode="auto">
          <a:xfrm>
            <a:off x="901700" y="6032500"/>
            <a:ext cx="2528888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3,4 т =           кг</a:t>
            </a:r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1562100" y="5372100"/>
            <a:ext cx="1181100" cy="696913"/>
            <a:chOff x="849" y="1247"/>
            <a:chExt cx="1002" cy="522"/>
          </a:xfrm>
        </p:grpSpPr>
        <p:sp>
          <p:nvSpPr>
            <p:cNvPr id="504871" name="Text Box 39"/>
            <p:cNvSpPr txBox="1">
              <a:spLocks noChangeArrowheads="1"/>
            </p:cNvSpPr>
            <p:nvPr/>
          </p:nvSpPr>
          <p:spPr bwMode="auto">
            <a:xfrm>
              <a:off x="857" y="1247"/>
              <a:ext cx="91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*1000</a:t>
              </a:r>
            </a:p>
          </p:txBody>
        </p:sp>
        <p:sp>
          <p:nvSpPr>
            <p:cNvPr id="504872" name="Freeform 40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4873" name="Text Box 41"/>
          <p:cNvSpPr txBox="1">
            <a:spLocks noChangeArrowheads="1"/>
          </p:cNvSpPr>
          <p:nvPr/>
        </p:nvSpPr>
        <p:spPr bwMode="auto">
          <a:xfrm>
            <a:off x="2062163" y="6045200"/>
            <a:ext cx="8953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3400</a:t>
            </a:r>
          </a:p>
        </p:txBody>
      </p:sp>
      <p:sp>
        <p:nvSpPr>
          <p:cNvPr id="504874" name="Text Box 42"/>
          <p:cNvSpPr txBox="1">
            <a:spLocks noChangeArrowheads="1"/>
          </p:cNvSpPr>
          <p:nvPr/>
        </p:nvSpPr>
        <p:spPr bwMode="auto">
          <a:xfrm>
            <a:off x="5213350" y="4686300"/>
            <a:ext cx="25590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3,6 кг =           ц</a:t>
            </a:r>
          </a:p>
        </p:txBody>
      </p: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5873750" y="4025900"/>
            <a:ext cx="1181100" cy="696913"/>
            <a:chOff x="849" y="1247"/>
            <a:chExt cx="1002" cy="522"/>
          </a:xfrm>
        </p:grpSpPr>
        <p:sp>
          <p:nvSpPr>
            <p:cNvPr id="504876" name="Text Box 44"/>
            <p:cNvSpPr txBox="1">
              <a:spLocks noChangeArrowheads="1"/>
            </p:cNvSpPr>
            <p:nvPr/>
          </p:nvSpPr>
          <p:spPr bwMode="auto">
            <a:xfrm>
              <a:off x="857" y="1247"/>
              <a:ext cx="936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  :100</a:t>
              </a:r>
            </a:p>
          </p:txBody>
        </p:sp>
        <p:sp>
          <p:nvSpPr>
            <p:cNvPr id="504877" name="Freeform 45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4878" name="Text Box 46"/>
          <p:cNvSpPr txBox="1">
            <a:spLocks noChangeArrowheads="1"/>
          </p:cNvSpPr>
          <p:nvPr/>
        </p:nvSpPr>
        <p:spPr bwMode="auto">
          <a:xfrm>
            <a:off x="6497638" y="4699000"/>
            <a:ext cx="9842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0,036</a:t>
            </a:r>
          </a:p>
        </p:txBody>
      </p:sp>
      <p:sp>
        <p:nvSpPr>
          <p:cNvPr id="504879" name="Text Box 47"/>
          <p:cNvSpPr txBox="1">
            <a:spLocks noChangeArrowheads="1"/>
          </p:cNvSpPr>
          <p:nvPr/>
        </p:nvSpPr>
        <p:spPr bwMode="auto">
          <a:xfrm>
            <a:off x="5254625" y="5986463"/>
            <a:ext cx="2976563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23,9 г =                ц</a:t>
            </a:r>
          </a:p>
        </p:txBody>
      </p: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6042025" y="5326063"/>
            <a:ext cx="1557338" cy="696912"/>
            <a:chOff x="849" y="1247"/>
            <a:chExt cx="1322" cy="522"/>
          </a:xfrm>
        </p:grpSpPr>
        <p:sp>
          <p:nvSpPr>
            <p:cNvPr id="504881" name="Text Box 49"/>
            <p:cNvSpPr txBox="1">
              <a:spLocks noChangeArrowheads="1"/>
            </p:cNvSpPr>
            <p:nvPr/>
          </p:nvSpPr>
          <p:spPr bwMode="auto">
            <a:xfrm>
              <a:off x="857" y="1247"/>
              <a:ext cx="1314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 :100000</a:t>
              </a:r>
            </a:p>
          </p:txBody>
        </p:sp>
        <p:sp>
          <p:nvSpPr>
            <p:cNvPr id="504882" name="Freeform 50"/>
            <p:cNvSpPr>
              <a:spLocks/>
            </p:cNvSpPr>
            <p:nvPr/>
          </p:nvSpPr>
          <p:spPr bwMode="auto">
            <a:xfrm flipH="1" flipV="1">
              <a:off x="849" y="1559"/>
              <a:ext cx="100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6" y="344"/>
                </a:cxn>
                <a:cxn ang="0">
                  <a:pos x="1288" y="0"/>
                </a:cxn>
              </a:cxnLst>
              <a:rect l="0" t="0" r="r" b="b"/>
              <a:pathLst>
                <a:path w="1288" h="344">
                  <a:moveTo>
                    <a:pt x="0" y="0"/>
                  </a:moveTo>
                  <a:cubicBezTo>
                    <a:pt x="220" y="172"/>
                    <a:pt x="441" y="344"/>
                    <a:pt x="656" y="344"/>
                  </a:cubicBezTo>
                  <a:cubicBezTo>
                    <a:pt x="871" y="344"/>
                    <a:pt x="1079" y="172"/>
                    <a:pt x="1288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4883" name="Text Box 51"/>
          <p:cNvSpPr txBox="1">
            <a:spLocks noChangeArrowheads="1"/>
          </p:cNvSpPr>
          <p:nvPr/>
        </p:nvSpPr>
        <p:spPr bwMode="auto">
          <a:xfrm>
            <a:off x="6488113" y="5999163"/>
            <a:ext cx="1517650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0,000239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0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/>
      <p:bldP spid="504836" grpId="0"/>
      <p:bldP spid="504837" grpId="0"/>
      <p:bldP spid="504842" grpId="0"/>
      <p:bldP spid="504864" grpId="0"/>
      <p:bldP spid="504868" grpId="0"/>
      <p:bldP spid="504869" grpId="0"/>
      <p:bldP spid="504873" grpId="0"/>
      <p:bldP spid="504874" grpId="0"/>
      <p:bldP spid="504878" grpId="0"/>
      <p:bldP spid="504879" grpId="0"/>
      <p:bldP spid="5048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Підведення підсумків уроку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800" dirty="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r>
              <a:rPr lang="uk-UA" sz="2800" dirty="0" smtClean="0"/>
              <a:t>Оголошення оцінок.</a:t>
            </a:r>
          </a:p>
          <a:p>
            <a:pPr algn="ctr">
              <a:buFontTx/>
              <a:buNone/>
            </a:pPr>
            <a:endParaRPr lang="uk-UA" sz="2800" dirty="0" smtClean="0"/>
          </a:p>
          <a:p>
            <a:pPr algn="ctr">
              <a:buFontTx/>
              <a:buNone/>
            </a:pPr>
            <a:r>
              <a:rPr lang="uk-UA" sz="2800" dirty="0" smtClean="0"/>
              <a:t>Домашнє завдання:</a:t>
            </a:r>
          </a:p>
          <a:p>
            <a:pPr algn="ctr">
              <a:buFontTx/>
              <a:buNone/>
            </a:pPr>
            <a:r>
              <a:rPr lang="uk-UA" sz="2800" dirty="0" smtClean="0"/>
              <a:t>п.28,</a:t>
            </a:r>
          </a:p>
          <a:p>
            <a:pPr algn="ctr">
              <a:buFontTx/>
              <a:buNone/>
            </a:pPr>
            <a:r>
              <a:rPr lang="uk-UA" sz="2800" dirty="0" smtClean="0"/>
              <a:t>№1266, 1264,1275</a:t>
            </a:r>
            <a:endParaRPr lang="uk-UA" sz="2800" dirty="0"/>
          </a:p>
        </p:txBody>
      </p:sp>
      <p:pic>
        <p:nvPicPr>
          <p:cNvPr id="68616" name="Picture 8" descr="Рисунок14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19625" y="1557338"/>
            <a:ext cx="4235450" cy="4751387"/>
          </a:xfrm>
        </p:spPr>
      </p:pic>
      <p:sp>
        <p:nvSpPr>
          <p:cNvPr id="6861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431800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Використані джерела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http://images.yandex.ru/yandsearch?text=%D0%92%D0%BE%D0%B4%D0%BE%D0%BF%D0%B0%D0%B4</a:t>
            </a:r>
            <a:endParaRPr lang="ru-RU" dirty="0"/>
          </a:p>
          <a:p>
            <a:r>
              <a:rPr lang="ru-RU" dirty="0">
                <a:solidFill>
                  <a:schemeClr val="hlink"/>
                </a:solidFill>
                <a:hlinkClick r:id="rId3"/>
              </a:rPr>
              <a:t>http://images.yandex.ru/</a:t>
            </a:r>
            <a:endParaRPr lang="ru-RU" dirty="0">
              <a:solidFill>
                <a:schemeClr val="hlink"/>
              </a:solidFill>
            </a:endParaRPr>
          </a:p>
          <a:p>
            <a:r>
              <a:rPr lang="ru-RU" dirty="0">
                <a:solidFill>
                  <a:schemeClr val="hlink"/>
                </a:solidFill>
              </a:rPr>
              <a:t>http://studentbank.ru/info.php?view=54514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Маршрут подорожі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uk-UA" i="1" u="sng" dirty="0" smtClean="0">
                <a:solidFill>
                  <a:srgbClr val="FF0000"/>
                </a:solidFill>
                <a:hlinkClick r:id="rId2" action="ppaction://hlinksldjump"/>
              </a:rPr>
              <a:t>Операція комп'ютер</a:t>
            </a:r>
            <a:endParaRPr lang="uk-UA" i="1" u="sng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uk-UA" i="1" u="sng" dirty="0" smtClean="0">
                <a:solidFill>
                  <a:srgbClr val="FF0000"/>
                </a:solidFill>
              </a:rPr>
              <a:t>Усний рахунок</a:t>
            </a:r>
          </a:p>
          <a:p>
            <a:pPr marL="609600" indent="-609600">
              <a:buFontTx/>
              <a:buAutoNum type="arabicPeriod"/>
            </a:pPr>
            <a:r>
              <a:rPr lang="uk-UA" i="1" dirty="0" smtClean="0">
                <a:solidFill>
                  <a:srgbClr val="FF0000"/>
                </a:solidFill>
                <a:hlinkClick r:id="rId3" action="ppaction://hlinksldjump"/>
              </a:rPr>
              <a:t>Дивний сад</a:t>
            </a:r>
            <a:endParaRPr lang="uk-UA" i="1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uk-UA" i="1" dirty="0" smtClean="0">
                <a:solidFill>
                  <a:srgbClr val="FF0000"/>
                </a:solidFill>
                <a:hlinkClick r:id="rId4" action="ppaction://hlinksldjump"/>
              </a:rPr>
              <a:t>Озеро невідомост</a:t>
            </a:r>
            <a:r>
              <a:rPr lang="uk-UA" i="1" dirty="0" smtClean="0">
                <a:solidFill>
                  <a:srgbClr val="FF0000"/>
                </a:solidFill>
              </a:rPr>
              <a:t>і</a:t>
            </a:r>
          </a:p>
          <a:p>
            <a:pPr marL="609600" indent="-609600">
              <a:buFontTx/>
              <a:buAutoNum type="arabicPeriod"/>
            </a:pPr>
            <a:r>
              <a:rPr lang="uk-UA" i="1" dirty="0" smtClean="0">
                <a:solidFill>
                  <a:srgbClr val="FF0000"/>
                </a:solidFill>
                <a:hlinkClick r:id="rId5" action="ppaction://hlinksldjump"/>
              </a:rPr>
              <a:t>Водоспад порівнянь</a:t>
            </a:r>
            <a:endParaRPr lang="uk-UA" i="1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uk-UA" i="1" dirty="0" smtClean="0">
                <a:solidFill>
                  <a:srgbClr val="FF0000"/>
                </a:solidFill>
                <a:hlinkClick r:id="rId6" action="ppaction://hlinksldjump"/>
              </a:rPr>
              <a:t>Палац </a:t>
            </a:r>
            <a:r>
              <a:rPr lang="uk-UA" i="1" u="sng" dirty="0" smtClean="0">
                <a:solidFill>
                  <a:srgbClr val="FF0000"/>
                </a:solidFill>
              </a:rPr>
              <a:t>знань</a:t>
            </a:r>
            <a:endParaRPr lang="uk-UA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6600FF"/>
                </a:solidFill>
              </a:rPr>
              <a:t>Операція «Комп'ютер»</a:t>
            </a:r>
            <a:endParaRPr lang="uk-UA" b="1" dirty="0">
              <a:solidFill>
                <a:srgbClr val="6600FF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>
                <a:solidFill>
                  <a:srgbClr val="FF3300"/>
                </a:solidFill>
              </a:rPr>
              <a:t>1. Прочитайте десяткові дроби: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/>
              <a:t>909,7;   0,55;   2,7;   1,08;  0,041;  145,008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>
                <a:solidFill>
                  <a:srgbClr val="FF3300"/>
                </a:solidFill>
              </a:rPr>
              <a:t>2. Обчисліть: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/>
              <a:t>3,08 + 0,2=     1,5</a:t>
            </a:r>
            <a:r>
              <a:rPr lang="uk-UA" sz="2800" dirty="0" smtClean="0"/>
              <a:t> </a:t>
            </a:r>
            <a:r>
              <a:rPr lang="uk-UA" sz="2800" b="1" dirty="0" smtClean="0"/>
              <a:t>∙</a:t>
            </a:r>
            <a:r>
              <a:rPr lang="uk-UA" sz="2800" dirty="0" smtClean="0"/>
              <a:t> </a:t>
            </a:r>
            <a:r>
              <a:rPr lang="uk-UA" sz="2800" b="1" dirty="0" smtClean="0"/>
              <a:t>3=        4,552 ∙</a:t>
            </a:r>
            <a:r>
              <a:rPr lang="uk-UA" sz="2800" dirty="0" smtClean="0"/>
              <a:t> </a:t>
            </a:r>
            <a:r>
              <a:rPr lang="uk-UA" sz="2800" b="1" dirty="0" smtClean="0"/>
              <a:t>100=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/>
              <a:t>8,2 – 2,2=        4 ∙ 0,3=      35,1 : 10=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>
                <a:solidFill>
                  <a:srgbClr val="FF3300"/>
                </a:solidFill>
              </a:rPr>
              <a:t>3. Поставте кому так, щоб результат був вірним</a:t>
            </a:r>
            <a:r>
              <a:rPr lang="uk-UA" sz="2800" b="1" dirty="0" smtClean="0"/>
              <a:t>  7,39 + 4,48 =1187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/>
              <a:t>                   3,24 – 0,04 = 320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</p:txBody>
      </p:sp>
      <p:sp>
        <p:nvSpPr>
          <p:cNvPr id="5837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0" y="6524625"/>
            <a:ext cx="69850" cy="730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83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2830513" y="4762500"/>
            <a:ext cx="539750" cy="9271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2297113" y="2254250"/>
            <a:ext cx="358775" cy="914400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741404" y="1982450"/>
            <a:ext cx="5545108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23,1480709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7557" name="Freeform 5"/>
          <p:cNvSpPr>
            <a:spLocks/>
          </p:cNvSpPr>
          <p:nvPr/>
        </p:nvSpPr>
        <p:spPr bwMode="auto">
          <a:xfrm>
            <a:off x="1181100" y="1590675"/>
            <a:ext cx="723900" cy="803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6667500" y="16589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 dirty="0"/>
          </a:p>
        </p:txBody>
      </p:sp>
      <p:sp>
        <p:nvSpPr>
          <p:cNvPr id="407559" name="Text Box 7"/>
          <p:cNvSpPr txBox="1">
            <a:spLocks noChangeArrowheads="1"/>
          </p:cNvSpPr>
          <p:nvPr/>
        </p:nvSpPr>
        <p:spPr bwMode="auto">
          <a:xfrm>
            <a:off x="6396038" y="1968500"/>
            <a:ext cx="2193925" cy="14335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23</a:t>
            </a:r>
          </a:p>
        </p:txBody>
      </p:sp>
      <p:sp>
        <p:nvSpPr>
          <p:cNvPr id="407560" name="Text Box 8"/>
          <p:cNvSpPr txBox="1">
            <a:spLocks noChangeArrowheads="1"/>
          </p:cNvSpPr>
          <p:nvPr/>
        </p:nvSpPr>
        <p:spPr bwMode="auto">
          <a:xfrm>
            <a:off x="1857356" y="4482780"/>
            <a:ext cx="272382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9,569</a:t>
            </a:r>
          </a:p>
        </p:txBody>
      </p:sp>
      <p:sp>
        <p:nvSpPr>
          <p:cNvPr id="407561" name="Freeform 9"/>
          <p:cNvSpPr>
            <a:spLocks/>
          </p:cNvSpPr>
          <p:nvPr/>
        </p:nvSpPr>
        <p:spPr bwMode="auto">
          <a:xfrm>
            <a:off x="1811338" y="4257675"/>
            <a:ext cx="792162" cy="696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7562" name="Text Box 10"/>
          <p:cNvSpPr txBox="1">
            <a:spLocks noChangeArrowheads="1"/>
          </p:cNvSpPr>
          <p:nvPr/>
        </p:nvSpPr>
        <p:spPr bwMode="auto">
          <a:xfrm>
            <a:off x="4718050" y="4502150"/>
            <a:ext cx="2214068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10</a:t>
            </a:r>
          </a:p>
        </p:txBody>
      </p:sp>
      <p:sp>
        <p:nvSpPr>
          <p:cNvPr id="407563" name="Text Box 11"/>
          <p:cNvSpPr txBox="1">
            <a:spLocks noChangeArrowheads="1"/>
          </p:cNvSpPr>
          <p:nvPr/>
        </p:nvSpPr>
        <p:spPr bwMode="auto">
          <a:xfrm>
            <a:off x="857224" y="142852"/>
            <a:ext cx="612013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8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8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en-US" sz="8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7566" name="Oval 14"/>
          <p:cNvSpPr>
            <a:spLocks noChangeArrowheads="1"/>
          </p:cNvSpPr>
          <p:nvPr/>
        </p:nvSpPr>
        <p:spPr bwMode="auto">
          <a:xfrm>
            <a:off x="1714480" y="3714752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0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0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0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4" grpId="0" animBg="1"/>
      <p:bldP spid="407555" grpId="0" animBg="1"/>
      <p:bldP spid="407557" grpId="0" animBg="1"/>
      <p:bldP spid="407559" grpId="0"/>
      <p:bldP spid="407560" grpId="0"/>
      <p:bldP spid="407561" grpId="0" animBg="1"/>
      <p:bldP spid="407562" grpId="0"/>
      <p:bldP spid="4075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/>
        </p:nvSpPr>
        <p:spPr bwMode="auto">
          <a:xfrm>
            <a:off x="2511425" y="4849813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4483" name="Rectangle 3"/>
          <p:cNvSpPr>
            <a:spLocks noChangeArrowheads="1"/>
          </p:cNvSpPr>
          <p:nvPr/>
        </p:nvSpPr>
        <p:spPr bwMode="auto">
          <a:xfrm>
            <a:off x="2471738" y="2684463"/>
            <a:ext cx="466725" cy="987425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933977" y="2411078"/>
            <a:ext cx="385233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0,85107</a:t>
            </a:r>
          </a:p>
        </p:txBody>
      </p:sp>
      <p:sp>
        <p:nvSpPr>
          <p:cNvPr id="404486" name="Freeform 6"/>
          <p:cNvSpPr>
            <a:spLocks/>
          </p:cNvSpPr>
          <p:nvPr/>
        </p:nvSpPr>
        <p:spPr bwMode="auto">
          <a:xfrm>
            <a:off x="1366838" y="2095500"/>
            <a:ext cx="1011237" cy="684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4487" name="Text Box 7"/>
          <p:cNvSpPr txBox="1">
            <a:spLocks noChangeArrowheads="1"/>
          </p:cNvSpPr>
          <p:nvPr/>
        </p:nvSpPr>
        <p:spPr bwMode="auto">
          <a:xfrm>
            <a:off x="6010275" y="3027363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 dirty="0"/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4965700" y="2336800"/>
            <a:ext cx="249619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0,9</a:t>
            </a:r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1005415" y="4572008"/>
            <a:ext cx="385233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9,23577</a:t>
            </a:r>
          </a:p>
        </p:txBody>
      </p:sp>
      <p:sp>
        <p:nvSpPr>
          <p:cNvPr id="404490" name="Freeform 10"/>
          <p:cNvSpPr>
            <a:spLocks/>
          </p:cNvSpPr>
          <p:nvPr/>
        </p:nvSpPr>
        <p:spPr bwMode="auto">
          <a:xfrm>
            <a:off x="1428728" y="4214818"/>
            <a:ext cx="968375" cy="738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4983163" y="4467225"/>
            <a:ext cx="249619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9,2</a:t>
            </a:r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928662" y="214290"/>
            <a:ext cx="586654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8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 десятих</a:t>
            </a:r>
            <a:r>
              <a:rPr lang="en-US" sz="88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496" name="Oval 16"/>
          <p:cNvSpPr>
            <a:spLocks noChangeArrowheads="1"/>
          </p:cNvSpPr>
          <p:nvPr/>
        </p:nvSpPr>
        <p:spPr bwMode="auto">
          <a:xfrm>
            <a:off x="1357290" y="1714488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1000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1000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000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 animBg="1"/>
      <p:bldP spid="404483" grpId="0" animBg="1"/>
      <p:bldP spid="404486" grpId="0" animBg="1"/>
      <p:bldP spid="404488" grpId="0"/>
      <p:bldP spid="404489" grpId="0"/>
      <p:bldP spid="404490" grpId="0" animBg="1"/>
      <p:bldP spid="404491" grpId="0"/>
      <p:bldP spid="4044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4002088" y="4389438"/>
            <a:ext cx="53975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3482975" y="2217738"/>
            <a:ext cx="538163" cy="938212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298282" y="1911012"/>
            <a:ext cx="4416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23,14807</a:t>
            </a:r>
          </a:p>
        </p:txBody>
      </p:sp>
      <p:sp>
        <p:nvSpPr>
          <p:cNvPr id="406533" name="Freeform 5"/>
          <p:cNvSpPr>
            <a:spLocks/>
          </p:cNvSpPr>
          <p:nvPr/>
        </p:nvSpPr>
        <p:spPr bwMode="auto">
          <a:xfrm>
            <a:off x="2173288" y="1484313"/>
            <a:ext cx="1227137" cy="754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108700" y="16589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 dirty="0"/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4632325" y="1911012"/>
            <a:ext cx="418896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23,148</a:t>
            </a: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857224" y="4125590"/>
            <a:ext cx="5545108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39,2698308</a:t>
            </a:r>
          </a:p>
        </p:txBody>
      </p:sp>
      <p:sp>
        <p:nvSpPr>
          <p:cNvPr id="406537" name="Freeform 9"/>
          <p:cNvSpPr>
            <a:spLocks/>
          </p:cNvSpPr>
          <p:nvPr/>
        </p:nvSpPr>
        <p:spPr bwMode="auto">
          <a:xfrm>
            <a:off x="2728913" y="3705225"/>
            <a:ext cx="1223962" cy="709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4165600" y="5302250"/>
            <a:ext cx="418896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39,270</a:t>
            </a:r>
          </a:p>
        </p:txBody>
      </p:sp>
      <p:sp>
        <p:nvSpPr>
          <p:cNvPr id="406539" name="Text Box 11"/>
          <p:cNvSpPr txBox="1">
            <a:spLocks noChangeArrowheads="1"/>
          </p:cNvSpPr>
          <p:nvPr/>
        </p:nvSpPr>
        <p:spPr bwMode="auto">
          <a:xfrm>
            <a:off x="857224" y="0"/>
            <a:ext cx="625844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8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 тисячних</a:t>
            </a:r>
            <a:endParaRPr lang="uk-UA" sz="8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6542" name="Line 14"/>
          <p:cNvSpPr>
            <a:spLocks noChangeShapeType="1"/>
          </p:cNvSpPr>
          <p:nvPr/>
        </p:nvSpPr>
        <p:spPr bwMode="auto">
          <a:xfrm flipV="1">
            <a:off x="7643834" y="5643578"/>
            <a:ext cx="647700" cy="7207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6543" name="Oval 15"/>
          <p:cNvSpPr>
            <a:spLocks noChangeArrowheads="1"/>
          </p:cNvSpPr>
          <p:nvPr/>
        </p:nvSpPr>
        <p:spPr bwMode="auto">
          <a:xfrm>
            <a:off x="3187700" y="34798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0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 animBg="1"/>
      <p:bldP spid="406531" grpId="0" animBg="1"/>
      <p:bldP spid="406533" grpId="0" animBg="1"/>
      <p:bldP spid="406535" grpId="0"/>
      <p:bldP spid="406536" grpId="0"/>
      <p:bldP spid="406537" grpId="0" animBg="1"/>
      <p:bldP spid="406538" grpId="0"/>
      <p:bldP spid="406542" grpId="0" animBg="1"/>
      <p:bldP spid="4065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/>
        </p:nvSpPr>
        <p:spPr bwMode="auto">
          <a:xfrm>
            <a:off x="2203450" y="48910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8579" name="Rectangle 3"/>
          <p:cNvSpPr>
            <a:spLocks noChangeArrowheads="1"/>
          </p:cNvSpPr>
          <p:nvPr/>
        </p:nvSpPr>
        <p:spPr bwMode="auto">
          <a:xfrm>
            <a:off x="2216150" y="2362200"/>
            <a:ext cx="527050" cy="1011238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1005415" y="2125326"/>
            <a:ext cx="385233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537,858</a:t>
            </a:r>
          </a:p>
        </p:txBody>
      </p:sp>
      <p:sp>
        <p:nvSpPr>
          <p:cNvPr id="408581" name="Freeform 5"/>
          <p:cNvSpPr>
            <a:spLocks/>
          </p:cNvSpPr>
          <p:nvPr/>
        </p:nvSpPr>
        <p:spPr bwMode="auto">
          <a:xfrm>
            <a:off x="1339850" y="1882775"/>
            <a:ext cx="723900" cy="585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8582" name="Text Box 6"/>
          <p:cNvSpPr txBox="1">
            <a:spLocks noChangeArrowheads="1"/>
          </p:cNvSpPr>
          <p:nvPr/>
        </p:nvSpPr>
        <p:spPr bwMode="auto">
          <a:xfrm>
            <a:off x="6108700" y="21034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 dirty="0"/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5214942" y="2071678"/>
            <a:ext cx="277832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540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941224" y="4625656"/>
            <a:ext cx="4416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431,2419</a:t>
            </a:r>
          </a:p>
        </p:txBody>
      </p:sp>
      <p:sp>
        <p:nvSpPr>
          <p:cNvPr id="408585" name="Freeform 9"/>
          <p:cNvSpPr>
            <a:spLocks/>
          </p:cNvSpPr>
          <p:nvPr/>
        </p:nvSpPr>
        <p:spPr bwMode="auto">
          <a:xfrm>
            <a:off x="1304925" y="4459288"/>
            <a:ext cx="792163" cy="588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5649913" y="4592638"/>
            <a:ext cx="277832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≈ 430</a:t>
            </a:r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642910" y="0"/>
            <a:ext cx="581043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8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 десятків</a:t>
            </a:r>
            <a:endParaRPr lang="ru-RU" sz="8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2274888" y="106045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99FF"/>
                </a:solidFill>
              </a:rPr>
              <a:t>0</a:t>
            </a:r>
          </a:p>
        </p:txBody>
      </p:sp>
      <p:sp>
        <p:nvSpPr>
          <p:cNvPr id="408591" name="Line 15"/>
          <p:cNvSpPr>
            <a:spLocks noChangeShapeType="1"/>
          </p:cNvSpPr>
          <p:nvPr/>
        </p:nvSpPr>
        <p:spPr bwMode="auto">
          <a:xfrm flipV="1">
            <a:off x="3141663" y="2446338"/>
            <a:ext cx="1885950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08592" name="Oval 16"/>
          <p:cNvSpPr>
            <a:spLocks noChangeArrowheads="1"/>
          </p:cNvSpPr>
          <p:nvPr/>
        </p:nvSpPr>
        <p:spPr bwMode="auto">
          <a:xfrm>
            <a:off x="1282700" y="14351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08593" name="Freeform 17"/>
          <p:cNvSpPr>
            <a:spLocks/>
          </p:cNvSpPr>
          <p:nvPr/>
        </p:nvSpPr>
        <p:spPr bwMode="auto">
          <a:xfrm>
            <a:off x="2298700" y="1981200"/>
            <a:ext cx="10033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280"/>
              </a:cxn>
              <a:cxn ang="0">
                <a:pos x="560" y="8"/>
              </a:cxn>
            </a:cxnLst>
            <a:rect l="0" t="0" r="r" b="b"/>
            <a:pathLst>
              <a:path w="560" h="280">
                <a:moveTo>
                  <a:pt x="0" y="0"/>
                </a:moveTo>
                <a:lnTo>
                  <a:pt x="112" y="280"/>
                </a:lnTo>
                <a:lnTo>
                  <a:pt x="560" y="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0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 animBg="1"/>
      <p:bldP spid="408579" grpId="0" animBg="1"/>
      <p:bldP spid="408581" grpId="0" animBg="1"/>
      <p:bldP spid="408583" grpId="0"/>
      <p:bldP spid="408584" grpId="0"/>
      <p:bldP spid="408585" grpId="0" animBg="1"/>
      <p:bldP spid="408586" grpId="0"/>
      <p:bldP spid="408590" grpId="0"/>
      <p:bldP spid="408591" grpId="0" animBg="1"/>
      <p:bldP spid="408592" grpId="0" animBg="1"/>
      <p:bldP spid="4085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825500" y="4221163"/>
            <a:ext cx="385233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9,23577</a:t>
            </a:r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5978525" y="1460500"/>
            <a:ext cx="159530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0,9</a:t>
            </a: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763588" y="1484313"/>
            <a:ext cx="385233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0,85107</a:t>
            </a:r>
          </a:p>
        </p:txBody>
      </p:sp>
      <p:sp>
        <p:nvSpPr>
          <p:cNvPr id="472074" name="Text Box 10"/>
          <p:cNvSpPr txBox="1">
            <a:spLocks noChangeArrowheads="1"/>
          </p:cNvSpPr>
          <p:nvPr/>
        </p:nvSpPr>
        <p:spPr bwMode="auto">
          <a:xfrm>
            <a:off x="6126163" y="4187825"/>
            <a:ext cx="159530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9,2</a:t>
            </a:r>
          </a:p>
        </p:txBody>
      </p:sp>
      <p:sp>
        <p:nvSpPr>
          <p:cNvPr id="472075" name="Text Box 11"/>
          <p:cNvSpPr txBox="1">
            <a:spLocks noChangeArrowheads="1"/>
          </p:cNvSpPr>
          <p:nvPr/>
        </p:nvSpPr>
        <p:spPr bwMode="auto">
          <a:xfrm>
            <a:off x="427038" y="309563"/>
            <a:ext cx="8325934" cy="107721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Порівняємо початкове (первинне) число та </a:t>
            </a:r>
          </a:p>
          <a:p>
            <a:r>
              <a:rPr lang="uk-UA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число, отримане після округлення.</a:t>
            </a:r>
          </a:p>
        </p:txBody>
      </p:sp>
      <p:sp>
        <p:nvSpPr>
          <p:cNvPr id="472077" name="Text Box 13"/>
          <p:cNvSpPr txBox="1">
            <a:spLocks noChangeArrowheads="1"/>
          </p:cNvSpPr>
          <p:nvPr/>
        </p:nvSpPr>
        <p:spPr bwMode="auto">
          <a:xfrm>
            <a:off x="1720850" y="5697538"/>
            <a:ext cx="612937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Округлення з недостачею</a:t>
            </a:r>
          </a:p>
        </p:txBody>
      </p:sp>
      <p:sp>
        <p:nvSpPr>
          <p:cNvPr id="472078" name="Text Box 14"/>
          <p:cNvSpPr txBox="1">
            <a:spLocks noChangeArrowheads="1"/>
          </p:cNvSpPr>
          <p:nvPr/>
        </p:nvSpPr>
        <p:spPr bwMode="auto">
          <a:xfrm>
            <a:off x="5013325" y="1447800"/>
            <a:ext cx="827471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079" name="Text Box 15"/>
          <p:cNvSpPr txBox="1">
            <a:spLocks noChangeArrowheads="1"/>
          </p:cNvSpPr>
          <p:nvPr/>
        </p:nvSpPr>
        <p:spPr bwMode="auto">
          <a:xfrm>
            <a:off x="5064125" y="4297363"/>
            <a:ext cx="827471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080" name="Text Box 16"/>
          <p:cNvSpPr txBox="1">
            <a:spLocks noChangeArrowheads="1"/>
          </p:cNvSpPr>
          <p:nvPr/>
        </p:nvSpPr>
        <p:spPr bwMode="auto">
          <a:xfrm>
            <a:off x="1468438" y="3051175"/>
            <a:ext cx="617874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Округлення з надлишком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7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7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7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72" grpId="0"/>
      <p:bldP spid="472074" grpId="0"/>
      <p:bldP spid="472077" grpId="0"/>
      <p:bldP spid="472078" grpId="0"/>
      <p:bldP spid="472079" grpId="0"/>
      <p:bldP spid="47208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627</Words>
  <Application>Microsoft Office PowerPoint</Application>
  <PresentationFormat>Экран (4:3)</PresentationFormat>
  <Paragraphs>191</Paragraphs>
  <Slides>22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Формула</vt:lpstr>
      <vt:lpstr> Урок-подорож у країну “Десяткові дроби”</vt:lpstr>
      <vt:lpstr>Мета уроку</vt:lpstr>
      <vt:lpstr>Маршрут подорожі</vt:lpstr>
      <vt:lpstr>Операція «Комп'ютер»</vt:lpstr>
      <vt:lpstr>Слайд 5</vt:lpstr>
      <vt:lpstr>Слайд 6</vt:lpstr>
      <vt:lpstr>Слайд 7</vt:lpstr>
      <vt:lpstr>Слайд 8</vt:lpstr>
      <vt:lpstr>Слайд 9</vt:lpstr>
      <vt:lpstr>Які цифри можна поставити замість зірочки</vt:lpstr>
      <vt:lpstr>Водоспад порівнянь</vt:lpstr>
      <vt:lpstr>Усний рахунок</vt:lpstr>
      <vt:lpstr>Дивний сад</vt:lpstr>
      <vt:lpstr>Відповіді до завдань</vt:lpstr>
      <vt:lpstr>Озеро невідомості</vt:lpstr>
      <vt:lpstr>Слайд 16</vt:lpstr>
      <vt:lpstr>Слайд 17</vt:lpstr>
      <vt:lpstr>Слайд 18</vt:lpstr>
      <vt:lpstr>Слайд 19</vt:lpstr>
      <vt:lpstr>Слайд 20</vt:lpstr>
      <vt:lpstr>Підведення підсумків уроку</vt:lpstr>
      <vt:lpstr>Використані джерела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Alina</dc:creator>
  <cp:lastModifiedBy>Пк</cp:lastModifiedBy>
  <cp:revision>82</cp:revision>
  <dcterms:created xsi:type="dcterms:W3CDTF">2010-03-31T19:33:23Z</dcterms:created>
  <dcterms:modified xsi:type="dcterms:W3CDTF">2016-03-17T13:17:49Z</dcterms:modified>
</cp:coreProperties>
</file>