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81" r:id="rId2"/>
    <p:sldId id="257" r:id="rId3"/>
    <p:sldId id="260" r:id="rId4"/>
    <p:sldId id="258" r:id="rId5"/>
    <p:sldId id="261" r:id="rId6"/>
    <p:sldId id="273" r:id="rId7"/>
    <p:sldId id="278" r:id="rId8"/>
    <p:sldId id="274" r:id="rId9"/>
    <p:sldId id="279" r:id="rId10"/>
    <p:sldId id="280" r:id="rId11"/>
    <p:sldId id="275" r:id="rId12"/>
    <p:sldId id="262" r:id="rId13"/>
    <p:sldId id="282" r:id="rId14"/>
    <p:sldId id="283" r:id="rId15"/>
    <p:sldId id="284" r:id="rId16"/>
    <p:sldId id="285" r:id="rId17"/>
    <p:sldId id="286" r:id="rId18"/>
    <p:sldId id="263" r:id="rId19"/>
    <p:sldId id="265" r:id="rId20"/>
    <p:sldId id="266" r:id="rId21"/>
    <p:sldId id="267" r:id="rId22"/>
    <p:sldId id="270" r:id="rId23"/>
    <p:sldId id="268" r:id="rId24"/>
    <p:sldId id="277" r:id="rId25"/>
    <p:sldId id="276" r:id="rId26"/>
    <p:sldId id="271" r:id="rId27"/>
    <p:sldId id="287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F528C-9B8B-49C6-AA6E-4214F9F6FF5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D8FEF-AD92-481F-AB72-CC1FB9701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5F968C5-7FA3-4227-A192-3BB3A9BAB49E}" type="slidenum">
              <a:rPr lang="ru-RU"/>
              <a:pPr/>
              <a:t>1</a:t>
            </a:fld>
            <a:endParaRPr lang="ru-RU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37EB56-1A1A-48AE-89AE-25F37170AE0C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64567F8-B7CF-424C-A2E7-48ABB8E24B62}" type="slidenum">
              <a:rPr lang="ru-RU"/>
              <a:pPr/>
              <a:t>13</a:t>
            </a:fld>
            <a:endParaRPr lang="ru-RU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744DD33-2E50-4C50-A654-E642A472D6B3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251CE02-D9D9-4330-B448-C907FCD3B4D5}" type="slidenum">
              <a:rPr lang="ru-RU"/>
              <a:pPr/>
              <a:t>14</a:t>
            </a:fld>
            <a:endParaRPr lang="ru-RU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BEF661-83EC-41B0-B3F3-F6C29D48E058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DE8B701-2802-41A7-B83E-87B23D0ABAAE}" type="slidenum">
              <a:rPr lang="ru-RU"/>
              <a:pPr/>
              <a:t>15</a:t>
            </a:fld>
            <a:endParaRPr lang="ru-RU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73FF01D-1817-42CC-A3A8-CC12EB1FB579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62727CB-25A9-4778-A038-76492C719119}" type="slidenum">
              <a:rPr lang="ru-RU"/>
              <a:pPr/>
              <a:t>16</a:t>
            </a:fld>
            <a:endParaRPr lang="ru-RU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6C33BA1-5496-4A82-B936-7405C7B26E64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256879-691C-4C43-A173-307606AD55F0}" type="slidenum">
              <a:rPr lang="ru-RU"/>
              <a:pPr/>
              <a:t>17</a:t>
            </a:fld>
            <a:endParaRPr lang="ru-RU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466F6EE-03FD-4517-8DCD-AEB67F576575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F01CAF7-B5A6-484F-81F3-88305CB46F42}" type="slidenum">
              <a:rPr lang="ru-RU"/>
              <a:pPr/>
              <a:t>27</a:t>
            </a:fld>
            <a:endParaRPr lang="ru-RU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13BC083-C2B2-4912-BFEC-A4997C69EBB6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 smtClean="0">
                <a:solidFill>
                  <a:srgbClr val="000000"/>
                </a:solidFill>
              </a:rPr>
              <a:t>Вставьте  </a:t>
            </a:r>
            <a:r>
              <a:rPr lang="ru-RU" sz="4400" dirty="0">
                <a:solidFill>
                  <a:srgbClr val="000000"/>
                </a:solidFill>
              </a:rPr>
              <a:t>пропущенные буквы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3827463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 marL="341313" indent="-33337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19138" y="1122851"/>
            <a:ext cx="4428926" cy="5326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8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Яркие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оз..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рённые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счастьем,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релый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мальчик,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покл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ниться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низко,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нённый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 работой,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перег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рело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печке,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г..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рело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рево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разг…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рается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4751388" y="1487488"/>
            <a:ext cx="3816350" cy="1712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«Превращение»</a:t>
            </a:r>
            <a:br>
              <a:rPr lang="ru-RU" dirty="0" smtClean="0"/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61206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«Превращение»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      Подснежник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807968" cy="39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Подберите однокоренные слова. Подчеркните чередующиеся буквы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Проверьте себя!</a:t>
            </a:r>
          </a:p>
          <a:p>
            <a:pPr>
              <a:buNone/>
            </a:pPr>
            <a:r>
              <a:rPr lang="ru-RU" dirty="0" err="1" smtClean="0"/>
              <a:t>Друг-дружище-друзья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(г/ж/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 smtClean="0"/>
              <a:t>Знак-значок </a:t>
            </a:r>
            <a:r>
              <a:rPr lang="ru-RU" dirty="0" smtClean="0">
                <a:solidFill>
                  <a:srgbClr val="FF0000"/>
                </a:solidFill>
              </a:rPr>
              <a:t>(к/ч)</a:t>
            </a:r>
          </a:p>
          <a:p>
            <a:pPr>
              <a:buNone/>
            </a:pPr>
            <a:r>
              <a:rPr lang="ru-RU" dirty="0" err="1" smtClean="0"/>
              <a:t>Воздух-воздушный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х</a:t>
            </a:r>
            <a:r>
              <a:rPr lang="ru-RU" dirty="0" smtClean="0">
                <a:solidFill>
                  <a:srgbClr val="FF0000"/>
                </a:solidFill>
              </a:rPr>
              <a:t>/</a:t>
            </a:r>
            <a:r>
              <a:rPr lang="ru-RU" dirty="0" err="1" smtClean="0">
                <a:solidFill>
                  <a:srgbClr val="FF0000"/>
                </a:solidFill>
              </a:rPr>
              <a:t>ш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 err="1" smtClean="0"/>
              <a:t>Писать-пишу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(с/</a:t>
            </a:r>
            <a:r>
              <a:rPr lang="ru-RU" dirty="0" err="1" smtClean="0">
                <a:solidFill>
                  <a:srgbClr val="FF0000"/>
                </a:solidFill>
              </a:rPr>
              <a:t>ш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 err="1" smtClean="0"/>
              <a:t>Спор-оспаривать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(о/а)</a:t>
            </a:r>
          </a:p>
          <a:p>
            <a:pPr>
              <a:buNone/>
            </a:pPr>
            <a:r>
              <a:rPr lang="ru-RU" dirty="0" smtClean="0"/>
              <a:t>Лезть-лазить </a:t>
            </a:r>
            <a:r>
              <a:rPr lang="ru-RU" dirty="0" smtClean="0">
                <a:solidFill>
                  <a:srgbClr val="FF0000"/>
                </a:solidFill>
              </a:rPr>
              <a:t>(е/а)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643438" y="1700213"/>
            <a:ext cx="417671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0" y="1700213"/>
            <a:ext cx="4176713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ru-RU" sz="2800" b="1" i="1">
                <a:solidFill>
                  <a:srgbClr val="000000"/>
                </a:solidFill>
                <a:latin typeface="Times New Roman" pitchFamily="16" charset="0"/>
              </a:rPr>
              <a:t>Бабушка, а туда далеко добираться?</a:t>
            </a:r>
            <a:br>
              <a:rPr lang="ru-RU" sz="2800" b="1" i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800" b="1" i="1">
                <a:solidFill>
                  <a:srgbClr val="000000"/>
                </a:solidFill>
                <a:latin typeface="Times New Roman" pitchFamily="16" charset="0"/>
              </a:rPr>
              <a:t>- Да покуда доберешься, пять пар башмаков стопчешь.</a:t>
            </a:r>
            <a:br>
              <a:rPr lang="ru-RU" sz="2800" b="1" i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800" b="1" i="1">
                <a:solidFill>
                  <a:srgbClr val="000000"/>
                </a:solidFill>
                <a:latin typeface="Times New Roman" pitchFamily="16" charset="0"/>
              </a:rPr>
              <a:t>- А сундук у него запирается?</a:t>
            </a:r>
            <a:br>
              <a:rPr lang="ru-RU" sz="2800" b="1" i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800" b="1" i="1">
                <a:solidFill>
                  <a:srgbClr val="000000"/>
                </a:solidFill>
                <a:latin typeface="Times New Roman" pitchFamily="16" charset="0"/>
              </a:rPr>
              <a:t>- Да уж, наверно, он его на семь замков запер.</a:t>
            </a:r>
          </a:p>
        </p:txBody>
      </p:sp>
      <p:sp>
        <p:nvSpPr>
          <p:cNvPr id="9220" name="WordArt 3"/>
          <p:cNvSpPr>
            <a:spLocks noChangeArrowheads="1" noChangeShapeType="1" noTextEdit="1"/>
          </p:cNvSpPr>
          <p:nvPr/>
        </p:nvSpPr>
        <p:spPr bwMode="auto">
          <a:xfrm>
            <a:off x="647700" y="333375"/>
            <a:ext cx="792003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 cap="sq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В тридевятом царстве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5876925"/>
            <a:ext cx="184150" cy="255588"/>
            <a:chOff x="521" y="3702"/>
            <a:chExt cx="116" cy="161"/>
          </a:xfrm>
        </p:grpSpPr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3702"/>
              <a:ext cx="116" cy="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521" y="3702"/>
              <a:ext cx="116" cy="1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44675"/>
            <a:ext cx="3382962" cy="375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47625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3375" indent="-333375">
              <a:spcBef>
                <a:spcPts val="700"/>
              </a:spcBef>
              <a:buFont typeface="Arial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2800" b="1" i="1" dirty="0">
                <a:solidFill>
                  <a:srgbClr val="000000"/>
                </a:solidFill>
              </a:rPr>
              <a:t>Задание</a:t>
            </a:r>
            <a:r>
              <a:rPr lang="ru-RU" sz="2800" b="1" dirty="0">
                <a:solidFill>
                  <a:srgbClr val="000000"/>
                </a:solidFill>
              </a:rPr>
              <a:t>:</a:t>
            </a:r>
            <a:r>
              <a:rPr lang="ru-RU" sz="2800" dirty="0">
                <a:solidFill>
                  <a:srgbClr val="000000"/>
                </a:solidFill>
              </a:rPr>
              <a:t> Выпишите из диалога однокоренные слова и выделите в них </a:t>
            </a:r>
            <a:r>
              <a:rPr lang="ru-RU" sz="2800" dirty="0" smtClean="0">
                <a:solidFill>
                  <a:srgbClr val="000000"/>
                </a:solidFill>
              </a:rPr>
              <a:t>корни. </a:t>
            </a:r>
            <a:endParaRPr lang="ru-RU" sz="2800" dirty="0">
              <a:solidFill>
                <a:srgbClr val="000000"/>
              </a:solidFill>
            </a:endParaRPr>
          </a:p>
          <a:p>
            <a:pPr marL="333375" indent="-333375">
              <a:spcBef>
                <a:spcPts val="700"/>
              </a:spcBef>
              <a:buFont typeface="Arial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2800" b="1" dirty="0">
                <a:solidFill>
                  <a:srgbClr val="000000"/>
                </a:solidFill>
              </a:rPr>
              <a:t>1 вариант:</a:t>
            </a:r>
            <a:r>
              <a:rPr lang="ru-RU" sz="2800" dirty="0">
                <a:solidFill>
                  <a:srgbClr val="000000"/>
                </a:solidFill>
              </a:rPr>
              <a:t> добираться, доберешься;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b="1" dirty="0">
                <a:solidFill>
                  <a:srgbClr val="000000"/>
                </a:solidFill>
              </a:rPr>
              <a:t>2 вариант:</a:t>
            </a:r>
            <a:r>
              <a:rPr lang="ru-RU" sz="2800" dirty="0">
                <a:solidFill>
                  <a:srgbClr val="000000"/>
                </a:solidFill>
              </a:rPr>
              <a:t> запирается, запер.</a:t>
            </a:r>
          </a:p>
        </p:txBody>
      </p:sp>
      <p:sp>
        <p:nvSpPr>
          <p:cNvPr id="10243" name="WordArt 2"/>
          <p:cNvSpPr>
            <a:spLocks noChangeArrowheads="1" noChangeShapeType="1" noTextEdit="1"/>
          </p:cNvSpPr>
          <p:nvPr/>
        </p:nvSpPr>
        <p:spPr bwMode="auto">
          <a:xfrm>
            <a:off x="647700" y="404813"/>
            <a:ext cx="79200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80" cap="sq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Задание</a:t>
            </a:r>
            <a:endParaRPr lang="ru-RU" sz="3600" kern="10" dirty="0">
              <a:ln w="19080" cap="sq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72113" y="2233613"/>
            <a:ext cx="3230562" cy="4310062"/>
            <a:chOff x="3447" y="1407"/>
            <a:chExt cx="2035" cy="2715"/>
          </a:xfrm>
        </p:grpSpPr>
        <p:pic>
          <p:nvPicPr>
            <p:cNvPr id="1024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7" y="1407"/>
              <a:ext cx="2035" cy="27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246" name="Text Box 5"/>
            <p:cNvSpPr txBox="1">
              <a:spLocks noChangeArrowheads="1"/>
            </p:cNvSpPr>
            <p:nvPr/>
          </p:nvSpPr>
          <p:spPr bwMode="auto">
            <a:xfrm>
              <a:off x="3447" y="1407"/>
              <a:ext cx="2035" cy="27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067175" y="1600200"/>
            <a:ext cx="461962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3375"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200">
                <a:solidFill>
                  <a:srgbClr val="000000"/>
                </a:solidFill>
              </a:rPr>
              <a:t>- Какой можно сделать вывод о правописании </a:t>
            </a:r>
            <a:r>
              <a:rPr lang="ru-RU" sz="3200" i="1">
                <a:solidFill>
                  <a:srgbClr val="000000"/>
                </a:solidFill>
              </a:rPr>
              <a:t>И – Е</a:t>
            </a:r>
            <a:r>
              <a:rPr lang="ru-RU" sz="3200">
                <a:solidFill>
                  <a:srgbClr val="000000"/>
                </a:solidFill>
              </a:rPr>
              <a:t> в корнях с чередованием?</a:t>
            </a:r>
            <a:r>
              <a:rPr lang="ru-RU" sz="3200">
                <a:solidFill>
                  <a:srgbClr val="000000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11267" name="WordArt 2"/>
          <p:cNvSpPr>
            <a:spLocks noChangeArrowheads="1" noChangeShapeType="1" noTextEdit="1"/>
          </p:cNvSpPr>
          <p:nvPr/>
        </p:nvSpPr>
        <p:spPr bwMode="auto">
          <a:xfrm>
            <a:off x="1511300" y="260350"/>
            <a:ext cx="59039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 cap="sq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Подумайте!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9288" y="2232025"/>
            <a:ext cx="3230562" cy="4310063"/>
            <a:chOff x="409" y="1406"/>
            <a:chExt cx="2035" cy="2715"/>
          </a:xfrm>
        </p:grpSpPr>
        <p:pic>
          <p:nvPicPr>
            <p:cNvPr id="1127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" y="1406"/>
              <a:ext cx="2035" cy="27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409" y="1406"/>
              <a:ext cx="2035" cy="27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9" name="WordArt 6"/>
          <p:cNvSpPr>
            <a:spLocks noChangeArrowheads="1" noChangeShapeType="1" noTextEdit="1"/>
          </p:cNvSpPr>
          <p:nvPr/>
        </p:nvSpPr>
        <p:spPr bwMode="auto">
          <a:xfrm>
            <a:off x="4535488" y="4467225"/>
            <a:ext cx="3095625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 cap="sq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Молодцы!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59769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 cap="sq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Проверим свои выводы: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368425"/>
            <a:ext cx="8999537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627313" y="0"/>
            <a:ext cx="39608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4F6228"/>
                </a:solidFill>
                <a:latin typeface="Book Antiqua" pitchFamily="16" charset="0"/>
              </a:rPr>
              <a:t> </a:t>
            </a:r>
            <a:r>
              <a:rPr lang="ru-RU" sz="4800" b="1">
                <a:solidFill>
                  <a:srgbClr val="4F6228"/>
                </a:solidFill>
                <a:latin typeface="Times New Roman" pitchFamily="16" charset="0"/>
              </a:rPr>
              <a:t>Справка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808288"/>
            <a:ext cx="2592388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3024188" y="1150938"/>
            <a:ext cx="5616575" cy="3168650"/>
          </a:xfrm>
          <a:prstGeom prst="wedgeRoundRectCallout">
            <a:avLst>
              <a:gd name="adj1" fmla="val -70264"/>
              <a:gd name="adj2" fmla="val 41986"/>
              <a:gd name="adj3" fmla="val 16667"/>
            </a:avLst>
          </a:prstGeom>
          <a:solidFill>
            <a:srgbClr val="FFFFFF"/>
          </a:solidFill>
          <a:ln w="28440" cap="sq">
            <a:solidFill>
              <a:srgbClr val="8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9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Если после корня – </a:t>
            </a:r>
            <a:r>
              <a:rPr lang="ru-RU" sz="3600" i="1">
                <a:solidFill>
                  <a:srgbClr val="000000"/>
                </a:solidFill>
                <a:latin typeface="Times New Roman" pitchFamily="16" charset="0"/>
              </a:rPr>
              <a:t>А</a:t>
            </a: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,</a:t>
            </a:r>
            <a:br>
              <a:rPr lang="ru-RU" sz="36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В корне будет </a:t>
            </a:r>
            <a:r>
              <a:rPr lang="ru-RU" sz="3600" i="1">
                <a:solidFill>
                  <a:srgbClr val="000000"/>
                </a:solidFill>
                <a:latin typeface="Times New Roman" pitchFamily="16" charset="0"/>
              </a:rPr>
              <a:t>И </a:t>
            </a: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всегда!</a:t>
            </a:r>
            <a:br>
              <a:rPr lang="ru-RU" sz="36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Вот пример, запоминай:</a:t>
            </a:r>
            <a:br>
              <a:rPr lang="ru-RU" sz="36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Ноги выт</a:t>
            </a:r>
            <a:r>
              <a:rPr lang="ru-RU" sz="3600" b="1" i="1">
                <a:solidFill>
                  <a:srgbClr val="000000"/>
                </a:solidFill>
                <a:latin typeface="Times New Roman" pitchFamily="16" charset="0"/>
              </a:rPr>
              <a:t>е</a:t>
            </a: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р? Выт</a:t>
            </a:r>
            <a:r>
              <a:rPr lang="ru-RU" sz="3600" b="1" i="1">
                <a:solidFill>
                  <a:srgbClr val="000000"/>
                </a:solidFill>
                <a:latin typeface="Times New Roman" pitchFamily="16" charset="0"/>
              </a:rPr>
              <a:t>и</a:t>
            </a:r>
            <a:r>
              <a:rPr lang="ru-RU" sz="3600">
                <a:solidFill>
                  <a:srgbClr val="000000"/>
                </a:solidFill>
                <a:latin typeface="Times New Roman" pitchFamily="16" charset="0"/>
              </a:rPr>
              <a:t>рай!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Алгоритм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Запишите слова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Выделите корни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Подчеркните чередующиеся гласные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Соберу-собирать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Запереть-запирать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Стереть-стирать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Замереть-замирать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Расстелить-расстилать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Правило: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4000" b="1" dirty="0" smtClean="0"/>
              <a:t>Если после корня-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  <a:p>
            <a:pPr>
              <a:buNone/>
            </a:pPr>
            <a:r>
              <a:rPr lang="ru-RU" sz="4000" b="1" dirty="0" smtClean="0"/>
              <a:t>                   В корне </a:t>
            </a:r>
            <a:r>
              <a:rPr lang="ru-RU" sz="4000" b="1" dirty="0" smtClean="0">
                <a:solidFill>
                  <a:srgbClr val="FF0000"/>
                </a:solidFill>
              </a:rPr>
              <a:t>И </a:t>
            </a:r>
            <a:r>
              <a:rPr lang="ru-RU" sz="4000" b="1" dirty="0" smtClean="0"/>
              <a:t>пиши тогда!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Разгадайте ребус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Е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В = Д        С= 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868680" cy="9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840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Немой диктант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-   хлопок.</a:t>
            </a:r>
          </a:p>
          <a:p>
            <a:pPr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Е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    прыжок.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«Лови </a:t>
            </a:r>
            <a:r>
              <a:rPr lang="ru-RU" dirty="0" smtClean="0"/>
              <a:t>ошибку!»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Найдите и исправьте ошибки в словах с чередованием:</a:t>
            </a:r>
          </a:p>
          <a:p>
            <a:pPr>
              <a:buNone/>
            </a:pPr>
            <a:r>
              <a:rPr lang="ru-RU" sz="3900" dirty="0" smtClean="0"/>
              <a:t>Натирать пол</a:t>
            </a:r>
          </a:p>
          <a:p>
            <a:pPr>
              <a:buNone/>
            </a:pPr>
            <a:r>
              <a:rPr lang="ru-RU" sz="3900" dirty="0" err="1" smtClean="0"/>
              <a:t>Уберать</a:t>
            </a:r>
            <a:r>
              <a:rPr lang="ru-RU" sz="3900" dirty="0" smtClean="0"/>
              <a:t> квартиру</a:t>
            </a:r>
          </a:p>
          <a:p>
            <a:pPr>
              <a:buNone/>
            </a:pPr>
            <a:r>
              <a:rPr lang="ru-RU" sz="3900" dirty="0" smtClean="0"/>
              <a:t>Запереть дверь</a:t>
            </a:r>
          </a:p>
          <a:p>
            <a:pPr>
              <a:buNone/>
            </a:pPr>
            <a:r>
              <a:rPr lang="ru-RU" sz="3900" dirty="0" err="1" smtClean="0"/>
              <a:t>Вытиреть</a:t>
            </a:r>
            <a:r>
              <a:rPr lang="ru-RU" sz="3900" dirty="0" smtClean="0"/>
              <a:t> посуду</a:t>
            </a:r>
          </a:p>
          <a:p>
            <a:pPr>
              <a:buNone/>
            </a:pPr>
            <a:r>
              <a:rPr lang="ru-RU" sz="3900" dirty="0" err="1" smtClean="0"/>
              <a:t>Замир</a:t>
            </a:r>
            <a:r>
              <a:rPr lang="ru-RU" sz="3900" dirty="0" smtClean="0"/>
              <a:t> от ужаса</a:t>
            </a:r>
          </a:p>
          <a:p>
            <a:pPr>
              <a:buNone/>
            </a:pPr>
            <a:r>
              <a:rPr lang="ru-RU" sz="3900" dirty="0" err="1" smtClean="0"/>
              <a:t>Протерать</a:t>
            </a:r>
            <a:r>
              <a:rPr lang="ru-RU" sz="3900" dirty="0" smtClean="0"/>
              <a:t> глаза</a:t>
            </a:r>
          </a:p>
          <a:p>
            <a:pPr>
              <a:buNone/>
            </a:pPr>
            <a:r>
              <a:rPr lang="ru-RU" sz="3900" dirty="0" smtClean="0"/>
              <a:t>Уберёшь посуду</a:t>
            </a:r>
          </a:p>
          <a:p>
            <a:pPr>
              <a:buNone/>
            </a:pPr>
            <a:r>
              <a:rPr lang="ru-RU" sz="3900" dirty="0" smtClean="0"/>
              <a:t>Вытирать окна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Проверка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Уб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рать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реть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Зам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Прот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Игра «Конструирование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Образуйте с помощью морфем, указанных в скобках, однокоренное слово с чередованием:</a:t>
            </a: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..рать(вы-),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отп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..рать(за-), наст..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лать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(пере-),      ум..рать(за-).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Нат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рать-выт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Отп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рать-зап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лать-перест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рать-зам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"Я помогаю  по дому".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Приб</a:t>
            </a:r>
            <a:r>
              <a:rPr lang="ru-RU" dirty="0" smtClean="0"/>
              <a:t>..раю комнату, </a:t>
            </a:r>
            <a:r>
              <a:rPr lang="ru-RU" dirty="0" err="1" smtClean="0"/>
              <a:t>соб</a:t>
            </a:r>
            <a:r>
              <a:rPr lang="ru-RU" dirty="0" smtClean="0"/>
              <a:t>..раю вещи, выт..раю мебель, </a:t>
            </a:r>
            <a:r>
              <a:rPr lang="ru-RU" dirty="0" err="1" smtClean="0"/>
              <a:t>нат</a:t>
            </a:r>
            <a:r>
              <a:rPr lang="ru-RU" dirty="0" smtClean="0"/>
              <a:t>..раю до блеска, </a:t>
            </a:r>
            <a:r>
              <a:rPr lang="ru-RU" dirty="0" err="1" smtClean="0"/>
              <a:t>забл</a:t>
            </a:r>
            <a:r>
              <a:rPr lang="ru-RU" dirty="0" smtClean="0"/>
              <a:t>..стели стёкла, пол..</a:t>
            </a:r>
            <a:r>
              <a:rPr lang="ru-RU" dirty="0" err="1" smtClean="0"/>
              <a:t>ваю</a:t>
            </a:r>
            <a:r>
              <a:rPr lang="ru-RU" dirty="0" smtClean="0"/>
              <a:t> комнатные растения.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Буквенный диктант </a:t>
            </a:r>
            <a:r>
              <a:rPr lang="ru-RU" dirty="0" smtClean="0">
                <a:solidFill>
                  <a:srgbClr val="0070C0"/>
                </a:solidFill>
              </a:rPr>
              <a:t>«Парус»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Проверка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1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Пробираться            Замереть         </a:t>
            </a:r>
          </a:p>
          <a:p>
            <a:pPr>
              <a:buNone/>
            </a:pPr>
            <a:r>
              <a:rPr lang="ru-RU" sz="1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Запирать                   Обжигать</a:t>
            </a:r>
          </a:p>
          <a:p>
            <a:pPr>
              <a:buNone/>
            </a:pPr>
            <a:r>
              <a:rPr lang="ru-RU" sz="1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Вычитаю                   Расстилать           </a:t>
            </a:r>
          </a:p>
          <a:p>
            <a:pPr>
              <a:buNone/>
            </a:pPr>
            <a:r>
              <a:rPr lang="ru-RU" sz="1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Обжечь                      Стереть</a:t>
            </a:r>
          </a:p>
          <a:p>
            <a:pPr>
              <a:buNone/>
            </a:pPr>
            <a:r>
              <a:rPr lang="ru-RU" sz="1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Блистать                    Оттирать</a:t>
            </a:r>
          </a:p>
          <a:p>
            <a:pPr>
              <a:buNone/>
            </a:pPr>
            <a:r>
              <a:rPr lang="ru-RU" sz="1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Вычесть                     Стирать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1181100"/>
            <a:ext cx="561975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WordArt 2"/>
          <p:cNvSpPr>
            <a:spLocks noChangeArrowheads="1" noChangeShapeType="1" noTextEdit="1"/>
          </p:cNvSpPr>
          <p:nvPr/>
        </p:nvSpPr>
        <p:spPr bwMode="auto">
          <a:xfrm>
            <a:off x="576263" y="0"/>
            <a:ext cx="8135937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80" cap="sq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Что </a:t>
            </a:r>
            <a:r>
              <a:rPr lang="ru-RU" sz="3600" kern="10" dirty="0">
                <a:ln w="19080" cap="sq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же мы узнали нового?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1181100"/>
            <a:ext cx="561975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5" name="WordArt 4"/>
          <p:cNvSpPr>
            <a:spLocks noChangeArrowheads="1" noChangeShapeType="1" noTextEdit="1"/>
          </p:cNvSpPr>
          <p:nvPr/>
        </p:nvSpPr>
        <p:spPr bwMode="auto">
          <a:xfrm>
            <a:off x="576263" y="5734050"/>
            <a:ext cx="79914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 cap="sq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Чему научились?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Спасибо за урок!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20478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Правописание чередующихся гласных Е-И в корнях слов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Развитие речи «Помощь по дому»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Цель урока: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должны узнать…..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Мы должны научиться….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должны узнать о правописании корней с чередующимися гласными Е-И.</a:t>
            </a:r>
          </a:p>
          <a:p>
            <a:r>
              <a:rPr lang="ru-RU" dirty="0" smtClean="0"/>
              <a:t>Мы должны научиться правильно выбирать гласную в корне слова.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«Превращение»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5400" dirty="0" smtClean="0"/>
              <a:t>Дом</a:t>
            </a:r>
            <a:endParaRPr lang="ru-RU" sz="5400" dirty="0"/>
          </a:p>
        </p:txBody>
      </p:sp>
      <p:pic>
        <p:nvPicPr>
          <p:cNvPr id="5124" name="Picture 4" descr="http://tipslife.ru/uploads/posts/2010-11/thumbs/1289864604_4ec87a3c88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5715000" cy="3133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«Превращение»</a:t>
            </a:r>
            <a:endParaRPr lang="ru-RU" dirty="0"/>
          </a:p>
        </p:txBody>
      </p:sp>
      <p:pic>
        <p:nvPicPr>
          <p:cNvPr id="4" name="Picture 2" descr="http://www.greenmama.ua/dn_images/01/97/11/25/1242372443dom_narisovan_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3127078" cy="34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132856"/>
            <a:ext cx="6026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Домик   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«Превращение»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5400" dirty="0" smtClean="0"/>
              <a:t>Порядок</a:t>
            </a:r>
          </a:p>
          <a:p>
            <a:endParaRPr lang="ru-RU" dirty="0"/>
          </a:p>
        </p:txBody>
      </p:sp>
      <p:pic>
        <p:nvPicPr>
          <p:cNvPr id="4098" name="Picture 2" descr="http://img0.liveinternet.ru/images/attach/c/4/81/448/81448516_Originalnuye_risunki_na_stenu_ot_studii_PIXERS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1"/>
            <a:ext cx="4785767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«Превращение»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Беспорядок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4968552" cy="413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401</Words>
  <Application>Microsoft Office PowerPoint</Application>
  <PresentationFormat>Экран (4:3)</PresentationFormat>
  <Paragraphs>116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Разгадайте ребус</vt:lpstr>
      <vt:lpstr>Тема урока: Правописание чередующихся гласных Е-И в корнях слов  Развитие речи «Помощь по дому»</vt:lpstr>
      <vt:lpstr>Цель урока: </vt:lpstr>
      <vt:lpstr>Цель урока: </vt:lpstr>
      <vt:lpstr>Игра «Превращение»</vt:lpstr>
      <vt:lpstr>Игра «Превращение»</vt:lpstr>
      <vt:lpstr>Игра «Превращение»  </vt:lpstr>
      <vt:lpstr>  Игра «Превращение»  Беспорядок  </vt:lpstr>
      <vt:lpstr>    Игра «Превращение» Снег  </vt:lpstr>
      <vt:lpstr>Игра «Превращение»</vt:lpstr>
      <vt:lpstr>Подберите однокоренные слова. Подчеркните чередующиеся буквы</vt:lpstr>
      <vt:lpstr>Слайд 13</vt:lpstr>
      <vt:lpstr>Слайд 14</vt:lpstr>
      <vt:lpstr>Слайд 15</vt:lpstr>
      <vt:lpstr>Слайд 16</vt:lpstr>
      <vt:lpstr>Слайд 17</vt:lpstr>
      <vt:lpstr>Алгоритм работы</vt:lpstr>
      <vt:lpstr>Правило:</vt:lpstr>
      <vt:lpstr>Немой диктант</vt:lpstr>
      <vt:lpstr>Игра «Лови ошибку!»</vt:lpstr>
      <vt:lpstr>Проверка</vt:lpstr>
      <vt:lpstr>Игра «Конструирование»</vt:lpstr>
      <vt:lpstr>Проверка</vt:lpstr>
      <vt:lpstr>"Я помогаю  по дому". </vt:lpstr>
      <vt:lpstr>Буквенный диктант «Парус» Проверка</vt:lpstr>
      <vt:lpstr>Слайд 27</vt:lpstr>
      <vt:lpstr> 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Правописание чередующихся гласных Е-И в корнях слов</dc:title>
  <dc:creator>Администратор</dc:creator>
  <cp:lastModifiedBy>Admin</cp:lastModifiedBy>
  <cp:revision>53</cp:revision>
  <dcterms:created xsi:type="dcterms:W3CDTF">2014-10-12T06:29:27Z</dcterms:created>
  <dcterms:modified xsi:type="dcterms:W3CDTF">2015-03-21T07:25:55Z</dcterms:modified>
</cp:coreProperties>
</file>