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58" r:id="rId2"/>
    <p:sldId id="273" r:id="rId3"/>
    <p:sldId id="259" r:id="rId4"/>
    <p:sldId id="270" r:id="rId5"/>
    <p:sldId id="260" r:id="rId6"/>
    <p:sldId id="268" r:id="rId7"/>
    <p:sldId id="269" r:id="rId8"/>
    <p:sldId id="271" r:id="rId9"/>
    <p:sldId id="272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2" r:id="rId18"/>
    <p:sldId id="281" r:id="rId19"/>
    <p:sldId id="283" r:id="rId20"/>
    <p:sldId id="284" r:id="rId21"/>
    <p:sldId id="285" r:id="rId22"/>
    <p:sldId id="263" r:id="rId23"/>
    <p:sldId id="264" r:id="rId24"/>
    <p:sldId id="265" r:id="rId25"/>
    <p:sldId id="286" r:id="rId26"/>
    <p:sldId id="287" r:id="rId27"/>
    <p:sldId id="288" r:id="rId28"/>
    <p:sldId id="289" r:id="rId29"/>
    <p:sldId id="290" r:id="rId30"/>
    <p:sldId id="291" r:id="rId31"/>
    <p:sldId id="293" r:id="rId32"/>
    <p:sldId id="292" r:id="rId33"/>
    <p:sldId id="294" r:id="rId34"/>
    <p:sldId id="295" r:id="rId35"/>
    <p:sldId id="296" r:id="rId36"/>
    <p:sldId id="297" r:id="rId37"/>
    <p:sldId id="298" r:id="rId38"/>
    <p:sldId id="301" r:id="rId39"/>
    <p:sldId id="299" r:id="rId40"/>
    <p:sldId id="300" r:id="rId41"/>
    <p:sldId id="302" r:id="rId42"/>
    <p:sldId id="304" r:id="rId43"/>
    <p:sldId id="305" r:id="rId4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70" d="100"/>
          <a:sy n="70" d="100"/>
        </p:scale>
        <p:origin x="-516" y="-90"/>
      </p:cViewPr>
      <p:guideLst>
        <p:guide orient="horz" pos="243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81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4BD906-3154-4304-A866-220166B2D58B}" type="datetimeFigureOut">
              <a:rPr lang="ru-RU" smtClean="0"/>
              <a:t>16.02.2015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49F1A-1B62-4876-B66A-72710887D50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89148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49F1A-1B62-4876-B66A-72710887D506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92069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49F1A-1B62-4876-B66A-72710887D506}" type="slidenum">
              <a:rPr lang="ru-RU" smtClean="0"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43630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49F1A-1B62-4876-B66A-72710887D506}" type="slidenum">
              <a:rPr lang="ru-RU" smtClean="0"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05664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F05E1-EB2A-4DCA-9740-A05CBA564256}" type="datetimeFigureOut">
              <a:rPr lang="ru-RU" smtClean="0"/>
              <a:t>16.02.2015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44444-DE6C-4C4E-960B-C134C687163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067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F05E1-EB2A-4DCA-9740-A05CBA564256}" type="datetimeFigureOut">
              <a:rPr lang="ru-RU" smtClean="0"/>
              <a:t>16.02.2015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44444-DE6C-4C4E-960B-C134C687163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9535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F05E1-EB2A-4DCA-9740-A05CBA564256}" type="datetimeFigureOut">
              <a:rPr lang="ru-RU" smtClean="0"/>
              <a:t>16.02.2015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44444-DE6C-4C4E-960B-C134C687163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0886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F05E1-EB2A-4DCA-9740-A05CBA564256}" type="datetimeFigureOut">
              <a:rPr lang="ru-RU" smtClean="0"/>
              <a:t>16.02.2015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44444-DE6C-4C4E-960B-C134C687163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4865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F05E1-EB2A-4DCA-9740-A05CBA564256}" type="datetimeFigureOut">
              <a:rPr lang="ru-RU" smtClean="0"/>
              <a:t>16.02.2015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44444-DE6C-4C4E-960B-C134C687163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0825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F05E1-EB2A-4DCA-9740-A05CBA564256}" type="datetimeFigureOut">
              <a:rPr lang="ru-RU" smtClean="0"/>
              <a:t>16.02.2015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44444-DE6C-4C4E-960B-C134C687163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6408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F05E1-EB2A-4DCA-9740-A05CBA564256}" type="datetimeFigureOut">
              <a:rPr lang="ru-RU" smtClean="0"/>
              <a:t>16.02.2015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44444-DE6C-4C4E-960B-C134C687163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6676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F05E1-EB2A-4DCA-9740-A05CBA564256}" type="datetimeFigureOut">
              <a:rPr lang="ru-RU" smtClean="0"/>
              <a:t>16.02.2015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44444-DE6C-4C4E-960B-C134C687163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7617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F05E1-EB2A-4DCA-9740-A05CBA564256}" type="datetimeFigureOut">
              <a:rPr lang="ru-RU" smtClean="0"/>
              <a:t>16.02.2015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44444-DE6C-4C4E-960B-C134C687163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7551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F05E1-EB2A-4DCA-9740-A05CBA564256}" type="datetimeFigureOut">
              <a:rPr lang="ru-RU" smtClean="0"/>
              <a:t>16.02.2015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44444-DE6C-4C4E-960B-C134C687163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0429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F05E1-EB2A-4DCA-9740-A05CBA564256}" type="datetimeFigureOut">
              <a:rPr lang="ru-RU" smtClean="0"/>
              <a:t>16.02.2015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44444-DE6C-4C4E-960B-C134C687163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6588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0F05E1-EB2A-4DCA-9740-A05CBA564256}" type="datetimeFigureOut">
              <a:rPr lang="ru-RU" smtClean="0"/>
              <a:t>16.02.2015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44444-DE6C-4C4E-960B-C134C687163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1411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1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33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4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jpe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3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5.wdp"/><Relationship Id="rId5" Type="http://schemas.openxmlformats.org/officeDocument/2006/relationships/image" Target="../media/image37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jpeg"/><Relationship Id="rId5" Type="http://schemas.openxmlformats.org/officeDocument/2006/relationships/image" Target="../media/image39.tmp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jpe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2.png"/><Relationship Id="rId4" Type="http://schemas.microsoft.com/office/2007/relationships/hdphoto" Target="../media/hdphoto1.wdp"/><Relationship Id="rId9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jpe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4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6.wdp"/><Relationship Id="rId5" Type="http://schemas.openxmlformats.org/officeDocument/2006/relationships/image" Target="../media/image43.pn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microsoft.com/office/2007/relationships/hdphoto" Target="../media/hdphoto1.wdp"/><Relationship Id="rId7" Type="http://schemas.microsoft.com/office/2007/relationships/hdphoto" Target="../media/hdphoto7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5" Type="http://schemas.openxmlformats.org/officeDocument/2006/relationships/image" Target="../media/image42.jpeg"/><Relationship Id="rId4" Type="http://schemas.openxmlformats.org/officeDocument/2006/relationships/image" Target="../media/image2.png"/><Relationship Id="rId9" Type="http://schemas.microsoft.com/office/2007/relationships/hdphoto" Target="../media/hdphoto8.wdp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7.tmp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1.png"/><Relationship Id="rId7" Type="http://schemas.openxmlformats.org/officeDocument/2006/relationships/image" Target="../media/image51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jpeg"/><Relationship Id="rId5" Type="http://schemas.openxmlformats.org/officeDocument/2006/relationships/image" Target="../media/image2.png"/><Relationship Id="rId10" Type="http://schemas.openxmlformats.org/officeDocument/2006/relationships/image" Target="../media/image54.jpeg"/><Relationship Id="rId4" Type="http://schemas.microsoft.com/office/2007/relationships/hdphoto" Target="../media/hdphoto1.wdp"/><Relationship Id="rId9" Type="http://schemas.openxmlformats.org/officeDocument/2006/relationships/image" Target="../media/image53.jpeg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9.wdp"/><Relationship Id="rId5" Type="http://schemas.openxmlformats.org/officeDocument/2006/relationships/image" Target="../media/image55.png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8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.jpeg"/><Relationship Id="rId5" Type="http://schemas.openxmlformats.org/officeDocument/2006/relationships/image" Target="../media/image56.tmp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8.jpeg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.jpe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6.tmp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0.wdp"/><Relationship Id="rId5" Type="http://schemas.openxmlformats.org/officeDocument/2006/relationships/image" Target="../media/image60.png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1.jpeg"/><Relationship Id="rId4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6.tm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8.wdp"/><Relationship Id="rId5" Type="http://schemas.openxmlformats.org/officeDocument/2006/relationships/image" Target="../media/image57.jpeg"/><Relationship Id="rId4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2.jpeg"/><Relationship Id="rId4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3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jpeg"/><Relationship Id="rId3" Type="http://schemas.microsoft.com/office/2007/relationships/hdphoto" Target="../media/hdphoto1.wdp"/><Relationship Id="rId7" Type="http://schemas.openxmlformats.org/officeDocument/2006/relationships/image" Target="../media/image6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0.wdp"/><Relationship Id="rId5" Type="http://schemas.openxmlformats.org/officeDocument/2006/relationships/image" Target="../media/image60.png"/><Relationship Id="rId4" Type="http://schemas.openxmlformats.org/officeDocument/2006/relationships/image" Target="../media/image2.png"/></Relationships>
</file>

<file path=ppt/slides/_rels/slide4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1.png"/><Relationship Id="rId4" Type="http://schemas.openxmlformats.org/officeDocument/2006/relationships/image" Target="../media/image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4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microsoft.com/office/2007/relationships/hdphoto" Target="../media/hdphoto1.wdp"/><Relationship Id="rId7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24.png"/><Relationship Id="rId3" Type="http://schemas.openxmlformats.org/officeDocument/2006/relationships/image" Target="../media/image1.png"/><Relationship Id="rId7" Type="http://schemas.openxmlformats.org/officeDocument/2006/relationships/image" Target="../media/image18.jpeg"/><Relationship Id="rId12" Type="http://schemas.openxmlformats.org/officeDocument/2006/relationships/image" Target="../media/image23.jpeg"/><Relationship Id="rId17" Type="http://schemas.openxmlformats.org/officeDocument/2006/relationships/image" Target="../media/image28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11" Type="http://schemas.openxmlformats.org/officeDocument/2006/relationships/image" Target="../media/image22.png"/><Relationship Id="rId5" Type="http://schemas.openxmlformats.org/officeDocument/2006/relationships/image" Target="../media/image2.png"/><Relationship Id="rId15" Type="http://schemas.openxmlformats.org/officeDocument/2006/relationships/image" Target="../media/image26.jpeg"/><Relationship Id="rId10" Type="http://schemas.openxmlformats.org/officeDocument/2006/relationships/image" Target="../media/image21.jpeg"/><Relationship Id="rId4" Type="http://schemas.microsoft.com/office/2007/relationships/hdphoto" Target="../media/hdphoto1.wdp"/><Relationship Id="rId9" Type="http://schemas.openxmlformats.org/officeDocument/2006/relationships/image" Target="../media/image20.jpeg"/><Relationship Id="rId1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3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eg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9757" y="-68994"/>
            <a:ext cx="9183514" cy="692699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331640" y="2060848"/>
            <a:ext cx="67687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ТЕХНОЛОГІЧНА КАРТА СТАРШОГО ІНСТРУКТОРА (ІНСТРУКТОРА)</a:t>
            </a:r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pic>
        <p:nvPicPr>
          <p:cNvPr id="7" name="Picture 12" descr="Київський Регіональний Центр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7" y="-7181"/>
            <a:ext cx="1538696" cy="1553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 descr="ЗНО - Київський регіональний центр оцінювання якості освіт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86" y="-33731"/>
            <a:ext cx="2303000" cy="1315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8299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http://xn--h1adbcon6c3c.com.ua/images/1%20%20%20%20%20%20%2020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98417">
            <a:off x="7633808" y="4786039"/>
            <a:ext cx="1236972" cy="667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-1"/>
            <a:ext cx="9144000" cy="74930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331640" y="51483"/>
            <a:ext cx="6768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ТЕХНОЛОГІЧНА КАРТА СТАРШОГО ІНСТРУКТОРА (ІНСТРУКТОРА)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pic>
        <p:nvPicPr>
          <p:cNvPr id="7" name="Picture 12" descr="Київський Регіональний Центр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2875" y="-7181"/>
            <a:ext cx="742157" cy="749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 descr="ЗНО - Київський регіональний центр оцінювання якості освіти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9" y="-53765"/>
            <a:ext cx="1475656" cy="8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241881" y="814989"/>
            <a:ext cx="1809839" cy="5875061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4445" y="1011009"/>
            <a:ext cx="2227619" cy="707886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Скругленная прямоугольная выноска 11"/>
          <p:cNvSpPr/>
          <p:nvPr/>
        </p:nvSpPr>
        <p:spPr>
          <a:xfrm>
            <a:off x="172067" y="2055996"/>
            <a:ext cx="2389755" cy="436899"/>
          </a:xfrm>
          <a:prstGeom prst="wedgeRoundRectCallout">
            <a:avLst>
              <a:gd name="adj1" fmla="val -13364"/>
              <a:gd name="adj2" fmla="val 131252"/>
              <a:gd name="adj3" fmla="val 16667"/>
            </a:avLst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63544" y="2087308"/>
            <a:ext cx="2166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10.</a:t>
            </a:r>
            <a:r>
              <a:rPr lang="en-US" sz="24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30</a:t>
            </a:r>
            <a:r>
              <a:rPr lang="uk-UA" sz="24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 -  1</a:t>
            </a:r>
            <a:r>
              <a:rPr lang="en-US" sz="24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0</a:t>
            </a:r>
            <a:r>
              <a:rPr lang="uk-UA" sz="24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.</a:t>
            </a:r>
            <a:r>
              <a:rPr lang="en-US" sz="24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5</a:t>
            </a:r>
            <a:r>
              <a:rPr lang="uk-UA" sz="24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0</a:t>
            </a:r>
            <a:endParaRPr lang="ru-RU" sz="2400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483768" y="756215"/>
            <a:ext cx="640372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>
                <a:solidFill>
                  <a:srgbClr val="002060"/>
                </a:solidFill>
                <a:latin typeface="Cambria" pitchFamily="18" charset="0"/>
              </a:rPr>
              <a:t>У приміщенні, де проходила нарада з персоналом, у присутності відповідального за пункт проведення зовнішнього незалежного оцінювання, уповноваженої особи, старших інструкторів та громадських спостерігачів:</a:t>
            </a:r>
            <a:endParaRPr lang="ru-RU" b="1" dirty="0">
              <a:solidFill>
                <a:srgbClr val="002060"/>
              </a:solidFill>
              <a:latin typeface="Cambria" pitchFamily="18" charset="0"/>
            </a:endParaRPr>
          </a:p>
          <a:p>
            <a:endParaRPr lang="en-US" b="1" dirty="0" smtClean="0">
              <a:solidFill>
                <a:srgbClr val="002060"/>
              </a:solidFill>
              <a:latin typeface="Cambria" pitchFamily="18" charset="0"/>
            </a:endParaRPr>
          </a:p>
          <a:p>
            <a:r>
              <a:rPr lang="uk-UA" b="1" dirty="0" smtClean="0">
                <a:solidFill>
                  <a:srgbClr val="002060"/>
                </a:solidFill>
                <a:latin typeface="Cambria" pitchFamily="18" charset="0"/>
              </a:rPr>
              <a:t>переконатися</a:t>
            </a:r>
            <a:r>
              <a:rPr lang="uk-UA" b="1" dirty="0">
                <a:solidFill>
                  <a:srgbClr val="002060"/>
                </a:solidFill>
                <a:latin typeface="Cambria" pitchFamily="18" charset="0"/>
              </a:rPr>
              <a:t> (*) </a:t>
            </a:r>
            <a:r>
              <a:rPr lang="uk-UA" dirty="0">
                <a:solidFill>
                  <a:srgbClr val="002060"/>
                </a:solidFill>
                <a:latin typeface="Cambria" pitchFamily="18" charset="0"/>
              </a:rPr>
              <a:t>в неушкодженості опломбованого (-их) контейнера</a:t>
            </a:r>
            <a:r>
              <a:rPr lang="en-US" dirty="0">
                <a:solidFill>
                  <a:srgbClr val="002060"/>
                </a:solidFill>
                <a:latin typeface="Cambria" pitchFamily="18" charset="0"/>
              </a:rPr>
              <a:t> </a:t>
            </a:r>
            <a:r>
              <a:rPr lang="uk-UA" dirty="0">
                <a:solidFill>
                  <a:srgbClr val="002060"/>
                </a:solidFill>
                <a:latin typeface="Cambria" pitchFamily="18" charset="0"/>
              </a:rPr>
              <a:t>(-ів) з аудиторними </a:t>
            </a:r>
            <a:r>
              <a:rPr lang="uk-UA" dirty="0" smtClean="0">
                <a:solidFill>
                  <a:srgbClr val="002060"/>
                </a:solidFill>
                <a:latin typeface="Cambria" pitchFamily="18" charset="0"/>
              </a:rPr>
              <a:t>пакетами</a:t>
            </a:r>
            <a:endParaRPr lang="en-US" dirty="0" smtClean="0">
              <a:solidFill>
                <a:srgbClr val="002060"/>
              </a:solidFill>
              <a:latin typeface="Cambria" pitchFamily="18" charset="0"/>
            </a:endParaRPr>
          </a:p>
          <a:p>
            <a:endParaRPr lang="ru-RU" dirty="0">
              <a:solidFill>
                <a:srgbClr val="002060"/>
              </a:solidFill>
              <a:latin typeface="Cambria" pitchFamily="18" charset="0"/>
            </a:endParaRPr>
          </a:p>
          <a:p>
            <a:r>
              <a:rPr lang="uk-UA" b="1" dirty="0">
                <a:solidFill>
                  <a:srgbClr val="002060"/>
                </a:solidFill>
                <a:latin typeface="Cambria" pitchFamily="18" charset="0"/>
              </a:rPr>
              <a:t>отримати (*) </a:t>
            </a:r>
            <a:r>
              <a:rPr lang="uk-UA" dirty="0">
                <a:solidFill>
                  <a:srgbClr val="002060"/>
                </a:solidFill>
                <a:latin typeface="Cambria" pitchFamily="18" charset="0"/>
              </a:rPr>
              <a:t>аудиторний</a:t>
            </a:r>
            <a:r>
              <a:rPr lang="uk-UA" b="1" dirty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uk-UA" dirty="0" smtClean="0">
                <a:solidFill>
                  <a:srgbClr val="002060"/>
                </a:solidFill>
                <a:latin typeface="Cambria" pitchFamily="18" charset="0"/>
              </a:rPr>
              <a:t>пакет</a:t>
            </a:r>
            <a:endParaRPr lang="en-US" dirty="0" smtClean="0">
              <a:solidFill>
                <a:srgbClr val="002060"/>
              </a:solidFill>
              <a:latin typeface="Cambria" pitchFamily="18" charset="0"/>
            </a:endParaRPr>
          </a:p>
          <a:p>
            <a:endParaRPr lang="ru-RU" dirty="0">
              <a:solidFill>
                <a:srgbClr val="002060"/>
              </a:solidFill>
              <a:latin typeface="Cambria" pitchFamily="18" charset="0"/>
            </a:endParaRPr>
          </a:p>
          <a:p>
            <a:r>
              <a:rPr lang="uk-UA" b="1" dirty="0">
                <a:solidFill>
                  <a:srgbClr val="002060"/>
                </a:solidFill>
                <a:latin typeface="Cambria" pitchFamily="18" charset="0"/>
              </a:rPr>
              <a:t>пересвідчитися (*)</a:t>
            </a:r>
            <a:r>
              <a:rPr lang="uk-UA" dirty="0">
                <a:solidFill>
                  <a:srgbClr val="002060"/>
                </a:solidFill>
                <a:latin typeface="Cambria" pitchFamily="18" charset="0"/>
              </a:rPr>
              <a:t>, що назва мови, якою здійснено переклад завдань сертифікаційної роботи, зазначена в Аудиторному протоколі, відповідає назві, указаній на лицьовому боці аудиторного </a:t>
            </a:r>
            <a:r>
              <a:rPr lang="uk-UA" dirty="0" smtClean="0">
                <a:solidFill>
                  <a:srgbClr val="002060"/>
                </a:solidFill>
                <a:latin typeface="Cambria" pitchFamily="18" charset="0"/>
              </a:rPr>
              <a:t>пакета</a:t>
            </a:r>
            <a:endParaRPr lang="ru-RU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01146" y="5228995"/>
            <a:ext cx="646188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>
                <a:solidFill>
                  <a:srgbClr val="C00000"/>
                </a:solidFill>
                <a:latin typeface="Cambria" pitchFamily="18" charset="0"/>
              </a:rPr>
              <a:t>пересвідчитися (*)</a:t>
            </a:r>
            <a:r>
              <a:rPr lang="uk-UA" dirty="0">
                <a:solidFill>
                  <a:srgbClr val="C00000"/>
                </a:solidFill>
                <a:latin typeface="Cambria" pitchFamily="18" charset="0"/>
              </a:rPr>
              <a:t>,</a:t>
            </a:r>
            <a:r>
              <a:rPr lang="uk-UA" dirty="0">
                <a:solidFill>
                  <a:srgbClr val="002060"/>
                </a:solidFill>
                <a:latin typeface="Cambria" pitchFamily="18" charset="0"/>
              </a:rPr>
              <a:t> що у разі зазначення в Аудиторному протоколі поглибленого рівня складності завдань сертифікаційної роботи (для проведення зовнішнього оцінювання з математики, української мови і літератури) на лицьовому боці аудиторного пакета є відповідний напис</a:t>
            </a:r>
            <a:endParaRPr lang="ru-RU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72067" y="1011009"/>
            <a:ext cx="20579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rgbClr val="002060"/>
                </a:solidFill>
                <a:latin typeface="Cambria" pitchFamily="18" charset="0"/>
              </a:rPr>
              <a:t>СТАРШИЙ ІНСТРУКТОР</a:t>
            </a:r>
            <a:endParaRPr lang="ru-RU" b="1" dirty="0">
              <a:solidFill>
                <a:srgbClr val="002060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3476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-1"/>
            <a:ext cx="9144000" cy="74930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331640" y="51483"/>
            <a:ext cx="6768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ТЕХНОЛОГІЧНА КАРТА СТАРШОГО ІНСТРУКТОРА (ІНСТРУКТОРА)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pic>
        <p:nvPicPr>
          <p:cNvPr id="7" name="Picture 12" descr="Київський Регіональний Центр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2875" y="-7181"/>
            <a:ext cx="742157" cy="749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 descr="ЗНО - Київський регіональний центр оцінювання якості освіт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9" y="-53765"/>
            <a:ext cx="1475656" cy="8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241881" y="814989"/>
            <a:ext cx="1809839" cy="5875061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4445" y="1011009"/>
            <a:ext cx="2227619" cy="707886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Скругленная прямоугольная выноска 11"/>
          <p:cNvSpPr/>
          <p:nvPr/>
        </p:nvSpPr>
        <p:spPr>
          <a:xfrm>
            <a:off x="172067" y="2055996"/>
            <a:ext cx="2389755" cy="436899"/>
          </a:xfrm>
          <a:prstGeom prst="wedgeRoundRectCallout">
            <a:avLst>
              <a:gd name="adj1" fmla="val -13364"/>
              <a:gd name="adj2" fmla="val 131252"/>
              <a:gd name="adj3" fmla="val 16667"/>
            </a:avLst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63544" y="2087308"/>
            <a:ext cx="2166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10.</a:t>
            </a:r>
            <a:r>
              <a:rPr lang="en-US" sz="24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30</a:t>
            </a:r>
            <a:r>
              <a:rPr lang="uk-UA" sz="24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 -  1</a:t>
            </a:r>
            <a:r>
              <a:rPr lang="en-US" sz="24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0</a:t>
            </a:r>
            <a:r>
              <a:rPr lang="uk-UA" sz="24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.</a:t>
            </a:r>
            <a:r>
              <a:rPr lang="en-US" sz="24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5</a:t>
            </a:r>
            <a:r>
              <a:rPr lang="uk-UA" sz="24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0</a:t>
            </a:r>
            <a:endParaRPr lang="ru-RU" sz="2400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72067" y="1011009"/>
            <a:ext cx="20579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rgbClr val="002060"/>
                </a:solidFill>
                <a:latin typeface="Cambria" pitchFamily="18" charset="0"/>
              </a:rPr>
              <a:t>СТАРШИЙ ІНСТРУКТОР</a:t>
            </a:r>
            <a:endParaRPr lang="ru-RU" b="1" dirty="0">
              <a:solidFill>
                <a:srgbClr val="002060"/>
              </a:solidFill>
              <a:latin typeface="Cambria" pitchFamily="18" charset="0"/>
            </a:endParaRPr>
          </a:p>
        </p:txBody>
      </p:sp>
      <p:pic>
        <p:nvPicPr>
          <p:cNvPr id="14" name="Рисунок 13" descr="Вырезка экрана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217" y="2708920"/>
            <a:ext cx="7657285" cy="337135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643820" y="1148403"/>
            <a:ext cx="57606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rgbClr val="002060"/>
                </a:solidFill>
                <a:latin typeface="Cambria" pitchFamily="18" charset="0"/>
              </a:rPr>
              <a:t>Засвідчити</a:t>
            </a:r>
            <a:r>
              <a:rPr lang="uk-UA" b="1" dirty="0">
                <a:solidFill>
                  <a:srgbClr val="002060"/>
                </a:solidFill>
                <a:latin typeface="Cambria" pitchFamily="18" charset="0"/>
              </a:rPr>
              <a:t> (*) </a:t>
            </a:r>
            <a:r>
              <a:rPr lang="uk-UA" dirty="0">
                <a:solidFill>
                  <a:srgbClr val="002060"/>
                </a:solidFill>
                <a:latin typeface="Cambria" pitchFamily="18" charset="0"/>
              </a:rPr>
              <a:t>підписом факт отримання неушкодженого аудиторного пакета у Відомості видачі/приймання аудиторних пакетів</a:t>
            </a:r>
            <a:endParaRPr lang="ru-RU" dirty="0">
              <a:solidFill>
                <a:srgbClr val="002060"/>
              </a:solidFill>
              <a:latin typeface="Cambria" pitchFamily="18" charset="0"/>
            </a:endParaRPr>
          </a:p>
        </p:txBody>
      </p:sp>
      <p:pic>
        <p:nvPicPr>
          <p:cNvPr id="7170" name="Picture 2" descr="http://bibl.com.ua/pars_docs/refs/3/2659/2659_html_7b491f7b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5482878"/>
            <a:ext cx="748540" cy="499855"/>
          </a:xfrm>
          <a:prstGeom prst="rect">
            <a:avLst/>
          </a:prstGeom>
          <a:noFill/>
          <a:ln w="1905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5811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-1"/>
            <a:ext cx="9144000" cy="74930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331640" y="51483"/>
            <a:ext cx="6768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ТЕХНОЛОГІЧНА КАРТА СТАРШОГО ІНСТРУКТОРА (ІНСТРУКТОРА)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pic>
        <p:nvPicPr>
          <p:cNvPr id="7" name="Picture 12" descr="Київський Регіональний Центр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2875" y="-7181"/>
            <a:ext cx="742157" cy="749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 descr="ЗНО - Київський регіональний центр оцінювання якості освіт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9" y="-53765"/>
            <a:ext cx="1475656" cy="8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241881" y="814989"/>
            <a:ext cx="1809839" cy="5875061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4445" y="1011009"/>
            <a:ext cx="2227619" cy="707886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Скругленная прямоугольная выноска 11"/>
          <p:cNvSpPr/>
          <p:nvPr/>
        </p:nvSpPr>
        <p:spPr>
          <a:xfrm>
            <a:off x="172067" y="2055996"/>
            <a:ext cx="2389755" cy="436899"/>
          </a:xfrm>
          <a:prstGeom prst="wedgeRoundRectCallout">
            <a:avLst>
              <a:gd name="adj1" fmla="val -13364"/>
              <a:gd name="adj2" fmla="val 131252"/>
              <a:gd name="adj3" fmla="val 16667"/>
            </a:avLst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63544" y="2087308"/>
            <a:ext cx="2166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10.</a:t>
            </a:r>
            <a:r>
              <a:rPr lang="en-US" sz="24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30</a:t>
            </a:r>
            <a:r>
              <a:rPr lang="uk-UA" sz="24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 -  1</a:t>
            </a:r>
            <a:r>
              <a:rPr lang="en-US" sz="24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0</a:t>
            </a:r>
            <a:r>
              <a:rPr lang="uk-UA" sz="24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.</a:t>
            </a:r>
            <a:r>
              <a:rPr lang="en-US" sz="24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5</a:t>
            </a:r>
            <a:r>
              <a:rPr lang="uk-UA" sz="24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0</a:t>
            </a:r>
            <a:endParaRPr lang="ru-RU" sz="2400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72067" y="1011009"/>
            <a:ext cx="20579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rgbClr val="002060"/>
                </a:solidFill>
                <a:latin typeface="Cambria" pitchFamily="18" charset="0"/>
              </a:rPr>
              <a:t>СТАРШИЙ ІНСТРУКТОР</a:t>
            </a:r>
            <a:endParaRPr lang="ru-RU" b="1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11760" y="1916832"/>
            <a:ext cx="619268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C00000"/>
                </a:solidFill>
                <a:latin typeface="Cambria" pitchFamily="18" charset="0"/>
              </a:rPr>
              <a:t>ЗАБОРОНЯЄТЬСЯ </a:t>
            </a:r>
          </a:p>
          <a:p>
            <a:pPr algn="ctr"/>
            <a:r>
              <a:rPr lang="uk-UA" sz="2000" b="1" dirty="0" smtClean="0">
                <a:solidFill>
                  <a:srgbClr val="C00000"/>
                </a:solidFill>
                <a:latin typeface="Cambria" pitchFamily="18" charset="0"/>
              </a:rPr>
              <a:t>відкривати </a:t>
            </a:r>
            <a:r>
              <a:rPr lang="uk-UA" sz="2000" b="1" dirty="0">
                <a:solidFill>
                  <a:srgbClr val="C00000"/>
                </a:solidFill>
                <a:latin typeface="Cambria" pitchFamily="18" charset="0"/>
              </a:rPr>
              <a:t>аудиторний пакет до початку зовнішнього незалежного оцінювання!</a:t>
            </a:r>
            <a:r>
              <a:rPr lang="ru-RU" sz="2000" b="1" dirty="0">
                <a:solidFill>
                  <a:srgbClr val="C00000"/>
                </a:solidFill>
                <a:latin typeface="Cambria" pitchFamily="18" charset="0"/>
              </a:rPr>
              <a:t> </a:t>
            </a:r>
            <a:endParaRPr lang="ru-RU" sz="2000" dirty="0">
              <a:solidFill>
                <a:srgbClr val="C00000"/>
              </a:solidFill>
              <a:latin typeface="Cambria" pitchFamily="18" charset="0"/>
            </a:endParaRPr>
          </a:p>
          <a:p>
            <a:pPr algn="ctr"/>
            <a:r>
              <a:rPr lang="uk-UA" sz="2000" b="1" dirty="0">
                <a:solidFill>
                  <a:srgbClr val="C00000"/>
                </a:solidFill>
                <a:latin typeface="Cambria" pitchFamily="18" charset="0"/>
              </a:rPr>
              <a:t>Розголошення в будь-якій формі конфіденційної інформації про зміст завдань сертифікаційної роботи до завершення їхнього виконання учасниками зовнішнього оцінювання тягне за собою відповідальність, передбачену чинним законодавством </a:t>
            </a:r>
            <a:r>
              <a:rPr lang="uk-UA" sz="2000" b="1" dirty="0" smtClean="0">
                <a:solidFill>
                  <a:srgbClr val="C00000"/>
                </a:solidFill>
                <a:latin typeface="Cambria" pitchFamily="18" charset="0"/>
              </a:rPr>
              <a:t>України</a:t>
            </a:r>
            <a:endParaRPr lang="ru-RU" sz="2000" dirty="0">
              <a:solidFill>
                <a:srgbClr val="C00000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5791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-1"/>
            <a:ext cx="9144000" cy="74930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331640" y="51483"/>
            <a:ext cx="6768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ТЕХНОЛОГІЧНА КАРТА СТАРШОГО ІНСТРУКТОРА (ІНСТРУКТОРА)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pic>
        <p:nvPicPr>
          <p:cNvPr id="7" name="Picture 12" descr="Київський Регіональний Центр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2875" y="-7181"/>
            <a:ext cx="742157" cy="749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 descr="ЗНО - Київський регіональний центр оцінювання якості освіт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9" y="-53765"/>
            <a:ext cx="1475656" cy="8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241881" y="814989"/>
            <a:ext cx="1809839" cy="5875061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4445" y="1011009"/>
            <a:ext cx="2227619" cy="707886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Скругленная прямоугольная выноска 11"/>
          <p:cNvSpPr/>
          <p:nvPr/>
        </p:nvSpPr>
        <p:spPr>
          <a:xfrm>
            <a:off x="172067" y="2055996"/>
            <a:ext cx="2389755" cy="436899"/>
          </a:xfrm>
          <a:prstGeom prst="wedgeRoundRectCallout">
            <a:avLst>
              <a:gd name="adj1" fmla="val -13364"/>
              <a:gd name="adj2" fmla="val 131252"/>
              <a:gd name="adj3" fmla="val 16667"/>
            </a:avLst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63544" y="2087308"/>
            <a:ext cx="2166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11.0</a:t>
            </a:r>
            <a:r>
              <a:rPr lang="en-US" sz="24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0</a:t>
            </a:r>
            <a:r>
              <a:rPr lang="uk-UA" sz="24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 -  11.30</a:t>
            </a:r>
            <a:endParaRPr lang="ru-RU" sz="2400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2067" y="1011009"/>
            <a:ext cx="20579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rgbClr val="002060"/>
                </a:solidFill>
                <a:latin typeface="Cambria" pitchFamily="18" charset="0"/>
              </a:rPr>
              <a:t>ТИПОВА ПРОМОВА</a:t>
            </a:r>
            <a:endParaRPr lang="ru-RU" b="1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18506" y="1927005"/>
            <a:ext cx="62646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>
                <a:solidFill>
                  <a:srgbClr val="002060"/>
                </a:solidFill>
                <a:latin typeface="Cambria" pitchFamily="18" charset="0"/>
              </a:rPr>
              <a:t>Перевірити (*) </a:t>
            </a:r>
            <a:r>
              <a:rPr lang="uk-UA" dirty="0">
                <a:solidFill>
                  <a:srgbClr val="002060"/>
                </a:solidFill>
                <a:latin typeface="Cambria" pitchFamily="18" charset="0"/>
              </a:rPr>
              <a:t>правильність розсадки учасників зовнішнього оцінювання та зробити відповідні записи в Аудиторному </a:t>
            </a:r>
            <a:r>
              <a:rPr lang="uk-UA" dirty="0" smtClean="0">
                <a:solidFill>
                  <a:srgbClr val="002060"/>
                </a:solidFill>
                <a:latin typeface="Cambria" pitchFamily="18" charset="0"/>
              </a:rPr>
              <a:t>протоколі</a:t>
            </a:r>
          </a:p>
          <a:p>
            <a:endParaRPr lang="ru-RU" dirty="0">
              <a:solidFill>
                <a:srgbClr val="002060"/>
              </a:solidFill>
              <a:latin typeface="Cambria" pitchFamily="18" charset="0"/>
            </a:endParaRPr>
          </a:p>
          <a:p>
            <a:r>
              <a:rPr lang="uk-UA" b="1" dirty="0">
                <a:solidFill>
                  <a:srgbClr val="002060"/>
                </a:solidFill>
                <a:latin typeface="Cambria" pitchFamily="18" charset="0"/>
              </a:rPr>
              <a:t>Перевірити (*) </a:t>
            </a:r>
            <a:r>
              <a:rPr lang="uk-UA" dirty="0">
                <a:solidFill>
                  <a:srgbClr val="002060"/>
                </a:solidFill>
                <a:latin typeface="Cambria" pitchFamily="18" charset="0"/>
              </a:rPr>
              <a:t>явку учасників зовнішнього оцінювання, зачитавши список в Аудиторному </a:t>
            </a:r>
            <a:r>
              <a:rPr lang="uk-UA" dirty="0" smtClean="0">
                <a:solidFill>
                  <a:srgbClr val="002060"/>
                </a:solidFill>
                <a:latin typeface="Cambria" pitchFamily="18" charset="0"/>
              </a:rPr>
              <a:t>протоколі</a:t>
            </a:r>
            <a:endParaRPr lang="ru-RU" dirty="0">
              <a:solidFill>
                <a:srgbClr val="002060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6315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-1"/>
            <a:ext cx="9144000" cy="74930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331640" y="51483"/>
            <a:ext cx="6768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ТЕХНОЛОГІЧНА КАРТА СТАРШОГО ІНСТРУКТОРА (ІНСТРУКТОРА)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pic>
        <p:nvPicPr>
          <p:cNvPr id="7" name="Picture 12" descr="Київський Регіональний Центр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2875" y="-7181"/>
            <a:ext cx="742157" cy="749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 descr="ЗНО - Київський регіональний центр оцінювання якості освіт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9" y="-53765"/>
            <a:ext cx="1475656" cy="8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241881" y="814989"/>
            <a:ext cx="1809839" cy="5875061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4445" y="1011009"/>
            <a:ext cx="2227619" cy="707886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Скругленная прямоугольная выноска 11"/>
          <p:cNvSpPr/>
          <p:nvPr/>
        </p:nvSpPr>
        <p:spPr>
          <a:xfrm>
            <a:off x="172067" y="2055996"/>
            <a:ext cx="2389755" cy="436899"/>
          </a:xfrm>
          <a:prstGeom prst="wedgeRoundRectCallout">
            <a:avLst>
              <a:gd name="adj1" fmla="val -13364"/>
              <a:gd name="adj2" fmla="val 131252"/>
              <a:gd name="adj3" fmla="val 16667"/>
            </a:avLst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63544" y="2087308"/>
            <a:ext cx="2166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11.0</a:t>
            </a:r>
            <a:r>
              <a:rPr lang="en-US" sz="24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0</a:t>
            </a:r>
            <a:r>
              <a:rPr lang="uk-UA" sz="24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 -  11.30</a:t>
            </a:r>
            <a:endParaRPr lang="ru-RU" sz="2400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2067" y="1011009"/>
            <a:ext cx="20579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rgbClr val="002060"/>
                </a:solidFill>
                <a:latin typeface="Cambria" pitchFamily="18" charset="0"/>
              </a:rPr>
              <a:t>ТИПОВА ПРОМОВА</a:t>
            </a:r>
            <a:endParaRPr lang="ru-RU" b="1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11760" y="936331"/>
            <a:ext cx="67175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>
                <a:solidFill>
                  <a:srgbClr val="002060"/>
                </a:solidFill>
                <a:latin typeface="Cambria" pitchFamily="18" charset="0"/>
              </a:rPr>
              <a:t>Відмітити (*) </a:t>
            </a:r>
            <a:r>
              <a:rPr lang="uk-UA" dirty="0">
                <a:solidFill>
                  <a:srgbClr val="002060"/>
                </a:solidFill>
                <a:latin typeface="Cambria" pitchFamily="18" charset="0"/>
              </a:rPr>
              <a:t>відсутніх учасників зовнішнього оцінювання в Аудиторному протоколі (у відведеному для підпису учасника зовнішнього оцінювання місці зазначити </a:t>
            </a:r>
            <a:r>
              <a:rPr lang="uk-UA" b="1" i="1" dirty="0">
                <a:solidFill>
                  <a:srgbClr val="C00000"/>
                </a:solidFill>
                <a:latin typeface="Cambria" pitchFamily="18" charset="0"/>
              </a:rPr>
              <a:t>«</a:t>
            </a:r>
            <a:r>
              <a:rPr lang="uk-UA" b="1" i="1" u="sng" dirty="0">
                <a:solidFill>
                  <a:srgbClr val="C00000"/>
                </a:solidFill>
                <a:latin typeface="Cambria" pitchFamily="18" charset="0"/>
              </a:rPr>
              <a:t>Не з’явився</a:t>
            </a:r>
            <a:r>
              <a:rPr lang="uk-UA" b="1" i="1" dirty="0" smtClean="0">
                <a:solidFill>
                  <a:srgbClr val="C00000"/>
                </a:solidFill>
                <a:latin typeface="Cambria" pitchFamily="18" charset="0"/>
              </a:rPr>
              <a:t>»</a:t>
            </a:r>
            <a:r>
              <a:rPr lang="uk-UA" dirty="0" smtClean="0">
                <a:solidFill>
                  <a:srgbClr val="002060"/>
                </a:solidFill>
                <a:latin typeface="Cambria" pitchFamily="18" charset="0"/>
              </a:rPr>
              <a:t>)</a:t>
            </a:r>
            <a:endParaRPr lang="ru-RU" dirty="0">
              <a:solidFill>
                <a:srgbClr val="C00000"/>
              </a:solidFill>
              <a:latin typeface="Cambria" pitchFamily="18" charset="0"/>
            </a:endParaRPr>
          </a:p>
        </p:txBody>
      </p:sp>
      <p:pic>
        <p:nvPicPr>
          <p:cNvPr id="14" name="Рисунок 13" descr="Вырезка экрана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982676"/>
            <a:ext cx="6264696" cy="469086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948264" y="6413051"/>
            <a:ext cx="1368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b="1" i="1" dirty="0">
                <a:solidFill>
                  <a:srgbClr val="C00000"/>
                </a:solidFill>
                <a:latin typeface="Cambria" pitchFamily="18" charset="0"/>
              </a:rPr>
              <a:t>Не з’явився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948270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-1"/>
            <a:ext cx="9144000" cy="74930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331640" y="51483"/>
            <a:ext cx="6768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ТЕХНОЛОГІЧНА КАРТА СТАРШОГО ІНСТРУКТОРА (ІНСТРУКТОРА)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pic>
        <p:nvPicPr>
          <p:cNvPr id="7" name="Picture 12" descr="Київський Регіональний Центр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2875" y="-7181"/>
            <a:ext cx="742157" cy="749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 descr="ЗНО - Київський регіональний центр оцінювання якості освіти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9" y="-53765"/>
            <a:ext cx="1475656" cy="8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241881" y="814989"/>
            <a:ext cx="1809839" cy="5875061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4445" y="1011009"/>
            <a:ext cx="2227619" cy="707886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Скругленная прямоугольная выноска 11"/>
          <p:cNvSpPr/>
          <p:nvPr/>
        </p:nvSpPr>
        <p:spPr>
          <a:xfrm>
            <a:off x="172067" y="2055996"/>
            <a:ext cx="2389755" cy="436899"/>
          </a:xfrm>
          <a:prstGeom prst="wedgeRoundRectCallout">
            <a:avLst>
              <a:gd name="adj1" fmla="val -13364"/>
              <a:gd name="adj2" fmla="val 131252"/>
              <a:gd name="adj3" fmla="val 16667"/>
            </a:avLst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63544" y="2087308"/>
            <a:ext cx="2166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11.0</a:t>
            </a:r>
            <a:r>
              <a:rPr lang="en-US" sz="24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0</a:t>
            </a:r>
            <a:r>
              <a:rPr lang="uk-UA" sz="24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 -  11.30</a:t>
            </a:r>
            <a:endParaRPr lang="ru-RU" sz="2400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2067" y="1011009"/>
            <a:ext cx="20579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rgbClr val="002060"/>
                </a:solidFill>
                <a:latin typeface="Cambria" pitchFamily="18" charset="0"/>
              </a:rPr>
              <a:t>ТИПОВА ПРОМОВА</a:t>
            </a:r>
            <a:endParaRPr lang="ru-RU" b="1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8522" y="908720"/>
            <a:ext cx="6280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>
                <a:solidFill>
                  <a:srgbClr val="002060"/>
                </a:solidFill>
                <a:latin typeface="Cambria" pitchFamily="18" charset="0"/>
              </a:rPr>
              <a:t>Зачитати (**)</a:t>
            </a:r>
            <a:r>
              <a:rPr lang="uk-UA" dirty="0">
                <a:solidFill>
                  <a:srgbClr val="002060"/>
                </a:solidFill>
                <a:latin typeface="Cambria" pitchFamily="18" charset="0"/>
              </a:rPr>
              <a:t> учасникам зовнішнього оцінювання </a:t>
            </a:r>
            <a:r>
              <a:rPr lang="uk-UA" b="1" dirty="0" smtClean="0">
                <a:solidFill>
                  <a:srgbClr val="C00000"/>
                </a:solidFill>
                <a:latin typeface="Cambria" pitchFamily="18" charset="0"/>
              </a:rPr>
              <a:t>ТИПОВУ ПРОМОВУ ІНСТРУКТОРА</a:t>
            </a:r>
            <a:endParaRPr lang="ru-RU" b="1" dirty="0">
              <a:solidFill>
                <a:srgbClr val="C00000"/>
              </a:solidFill>
              <a:latin typeface="Cambria" pitchFamily="18" charset="0"/>
            </a:endParaRPr>
          </a:p>
        </p:txBody>
      </p:sp>
      <p:pic>
        <p:nvPicPr>
          <p:cNvPr id="10" name="Рисунок 9" descr="Вырезка экрана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7658" y="1650344"/>
            <a:ext cx="5662696" cy="503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44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-1"/>
            <a:ext cx="9144000" cy="74930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331640" y="51483"/>
            <a:ext cx="6768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ТЕХНОЛОГІЧНА КАРТА СТАРШОГО ІНСТРУКТОРА (ІНСТРУКТОРА)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pic>
        <p:nvPicPr>
          <p:cNvPr id="7" name="Picture 12" descr="Київський Регіональний Центр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2875" y="-7181"/>
            <a:ext cx="742157" cy="749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 descr="ЗНО - Київський регіональний центр оцінювання якості освіти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9" y="-53765"/>
            <a:ext cx="1475656" cy="8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241881" y="814989"/>
            <a:ext cx="1809839" cy="5875061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4445" y="1011009"/>
            <a:ext cx="2227619" cy="707886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Скругленная прямоугольная выноска 11"/>
          <p:cNvSpPr/>
          <p:nvPr/>
        </p:nvSpPr>
        <p:spPr>
          <a:xfrm>
            <a:off x="172067" y="2055996"/>
            <a:ext cx="2389755" cy="436899"/>
          </a:xfrm>
          <a:prstGeom prst="wedgeRoundRectCallout">
            <a:avLst>
              <a:gd name="adj1" fmla="val -13364"/>
              <a:gd name="adj2" fmla="val 131252"/>
              <a:gd name="adj3" fmla="val 16667"/>
            </a:avLst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63544" y="2087308"/>
            <a:ext cx="2166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11.0</a:t>
            </a:r>
            <a:r>
              <a:rPr lang="en-US" sz="24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0</a:t>
            </a:r>
            <a:r>
              <a:rPr lang="uk-UA" sz="24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 -  11.30</a:t>
            </a:r>
            <a:endParaRPr lang="ru-RU" sz="2400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2067" y="1011009"/>
            <a:ext cx="20579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rgbClr val="002060"/>
                </a:solidFill>
                <a:latin typeface="Cambria" pitchFamily="18" charset="0"/>
              </a:rPr>
              <a:t>ТИПОВА ПРОМОВА</a:t>
            </a:r>
            <a:endParaRPr lang="ru-RU" b="1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11759" y="820381"/>
            <a:ext cx="6533897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>
                <a:solidFill>
                  <a:srgbClr val="002060"/>
                </a:solidFill>
                <a:latin typeface="Cambria" pitchFamily="18" charset="0"/>
              </a:rPr>
              <a:t>Запропонувати (*)</a:t>
            </a:r>
            <a:r>
              <a:rPr lang="uk-UA" dirty="0">
                <a:solidFill>
                  <a:srgbClr val="002060"/>
                </a:solidFill>
                <a:latin typeface="Cambria" pitchFamily="18" charset="0"/>
              </a:rPr>
              <a:t> третьому за списком в Аудиторному протоколі учаснику зовнішнього оцінювання пересвідчитися в неушкодженості аудиторного пакета (у разі відсутності третього за списком запрошується наступний за списком</a:t>
            </a:r>
            <a:r>
              <a:rPr lang="uk-UA" dirty="0" smtClean="0">
                <a:solidFill>
                  <a:srgbClr val="002060"/>
                </a:solidFill>
                <a:latin typeface="Cambria" pitchFamily="18" charset="0"/>
              </a:rPr>
              <a:t>)</a:t>
            </a:r>
          </a:p>
          <a:p>
            <a:endParaRPr lang="ru-RU" dirty="0">
              <a:solidFill>
                <a:srgbClr val="002060"/>
              </a:solidFill>
              <a:latin typeface="Cambria" pitchFamily="18" charset="0"/>
            </a:endParaRPr>
          </a:p>
          <a:p>
            <a:r>
              <a:rPr lang="uk-UA" b="1" dirty="0">
                <a:solidFill>
                  <a:srgbClr val="002060"/>
                </a:solidFill>
                <a:latin typeface="Cambria" pitchFamily="18" charset="0"/>
              </a:rPr>
              <a:t>Продемонструвати (*)</a:t>
            </a:r>
            <a:r>
              <a:rPr lang="uk-UA" dirty="0">
                <a:solidFill>
                  <a:srgbClr val="002060"/>
                </a:solidFill>
                <a:latin typeface="Cambria" pitchFamily="18" charset="0"/>
              </a:rPr>
              <a:t> всім</a:t>
            </a:r>
            <a:r>
              <a:rPr lang="uk-UA" b="1" dirty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uk-UA" dirty="0">
                <a:solidFill>
                  <a:srgbClr val="002060"/>
                </a:solidFill>
                <a:latin typeface="Cambria" pitchFamily="18" charset="0"/>
              </a:rPr>
              <a:t>присутнім в аудиторії аудиторний </a:t>
            </a:r>
            <a:r>
              <a:rPr lang="uk-UA" dirty="0" smtClean="0">
                <a:solidFill>
                  <a:srgbClr val="002060"/>
                </a:solidFill>
                <a:latin typeface="Cambria" pitchFamily="18" charset="0"/>
              </a:rPr>
              <a:t>пакет</a:t>
            </a:r>
          </a:p>
          <a:p>
            <a:endParaRPr lang="ru-RU" dirty="0">
              <a:solidFill>
                <a:srgbClr val="002060"/>
              </a:solidFill>
              <a:latin typeface="Cambria" pitchFamily="18" charset="0"/>
            </a:endParaRPr>
          </a:p>
          <a:p>
            <a:r>
              <a:rPr lang="uk-UA" b="1" dirty="0">
                <a:solidFill>
                  <a:srgbClr val="002060"/>
                </a:solidFill>
                <a:latin typeface="Cambria" pitchFamily="18" charset="0"/>
              </a:rPr>
              <a:t>Записати (*)</a:t>
            </a:r>
            <a:r>
              <a:rPr lang="ru-RU" dirty="0">
                <a:solidFill>
                  <a:srgbClr val="002060"/>
                </a:solidFill>
                <a:latin typeface="Cambria" pitchFamily="18" charset="0"/>
              </a:rPr>
              <a:t> в</a:t>
            </a:r>
            <a:r>
              <a:rPr lang="uk-UA" dirty="0">
                <a:solidFill>
                  <a:srgbClr val="002060"/>
                </a:solidFill>
                <a:latin typeface="Cambria" pitchFamily="18" charset="0"/>
              </a:rPr>
              <a:t> Аудиторному протоколі номер аудиторного пакета та </a:t>
            </a:r>
            <a:r>
              <a:rPr lang="uk-UA" b="1" dirty="0">
                <a:solidFill>
                  <a:srgbClr val="002060"/>
                </a:solidFill>
                <a:latin typeface="Cambria" pitchFamily="18" charset="0"/>
              </a:rPr>
              <a:t>засвідчити</a:t>
            </a:r>
            <a:r>
              <a:rPr lang="uk-UA" dirty="0">
                <a:solidFill>
                  <a:srgbClr val="002060"/>
                </a:solidFill>
                <a:latin typeface="Cambria" pitchFamily="18" charset="0"/>
              </a:rPr>
              <a:t> його неушкодженість </a:t>
            </a:r>
            <a:r>
              <a:rPr lang="uk-UA" dirty="0" smtClean="0">
                <a:solidFill>
                  <a:srgbClr val="002060"/>
                </a:solidFill>
                <a:latin typeface="Cambria" pitchFamily="18" charset="0"/>
              </a:rPr>
              <a:t>підписами</a:t>
            </a:r>
            <a:endParaRPr lang="uk-UA" dirty="0">
              <a:solidFill>
                <a:srgbClr val="002060"/>
              </a:solidFill>
              <a:latin typeface="Cambria" pitchFamily="18" charset="0"/>
            </a:endParaRPr>
          </a:p>
          <a:p>
            <a:endParaRPr lang="ru-RU" dirty="0">
              <a:solidFill>
                <a:srgbClr val="002060"/>
              </a:solidFill>
              <a:latin typeface="Cambria" pitchFamily="18" charset="0"/>
            </a:endParaRPr>
          </a:p>
          <a:p>
            <a:r>
              <a:rPr lang="uk-UA" b="1" dirty="0">
                <a:solidFill>
                  <a:srgbClr val="002060"/>
                </a:solidFill>
                <a:latin typeface="Cambria" pitchFamily="18" charset="0"/>
              </a:rPr>
              <a:t>Відкрити (*) </a:t>
            </a:r>
            <a:r>
              <a:rPr lang="uk-UA" dirty="0">
                <a:solidFill>
                  <a:srgbClr val="002060"/>
                </a:solidFill>
                <a:latin typeface="Cambria" pitchFamily="18" charset="0"/>
              </a:rPr>
              <a:t>аудиторний</a:t>
            </a:r>
            <a:r>
              <a:rPr lang="uk-UA" b="1" dirty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uk-UA" dirty="0" smtClean="0">
                <a:solidFill>
                  <a:srgbClr val="002060"/>
                </a:solidFill>
                <a:latin typeface="Cambria" pitchFamily="18" charset="0"/>
              </a:rPr>
              <a:t>пакет</a:t>
            </a:r>
            <a:endParaRPr lang="uk-UA" dirty="0">
              <a:solidFill>
                <a:srgbClr val="002060"/>
              </a:solidFill>
              <a:latin typeface="Cambria" pitchFamily="18" charset="0"/>
            </a:endParaRPr>
          </a:p>
          <a:p>
            <a:endParaRPr lang="ru-RU" dirty="0">
              <a:solidFill>
                <a:srgbClr val="002060"/>
              </a:solidFill>
              <a:latin typeface="Cambria" pitchFamily="18" charset="0"/>
            </a:endParaRPr>
          </a:p>
          <a:p>
            <a:r>
              <a:rPr lang="uk-UA" b="1" dirty="0">
                <a:solidFill>
                  <a:srgbClr val="002060"/>
                </a:solidFill>
                <a:latin typeface="Cambria" pitchFamily="18" charset="0"/>
              </a:rPr>
              <a:t>Продемонструвати (*)</a:t>
            </a:r>
            <a:r>
              <a:rPr lang="uk-UA" dirty="0">
                <a:solidFill>
                  <a:srgbClr val="002060"/>
                </a:solidFill>
                <a:latin typeface="Cambria" pitchFamily="18" charset="0"/>
              </a:rPr>
              <a:t> присутнім пакет для відправлення матеріалів зовнішнього оцінювання та стрічку маркованих наліпок (штрих-коди</a:t>
            </a:r>
            <a:r>
              <a:rPr lang="uk-UA" dirty="0" smtClean="0">
                <a:solidFill>
                  <a:srgbClr val="002060"/>
                </a:solidFill>
                <a:latin typeface="Cambria" pitchFamily="18" charset="0"/>
              </a:rPr>
              <a:t>)</a:t>
            </a:r>
          </a:p>
          <a:p>
            <a:endParaRPr lang="ru-RU" dirty="0">
              <a:solidFill>
                <a:srgbClr val="002060"/>
              </a:solidFill>
              <a:latin typeface="Cambria" pitchFamily="18" charset="0"/>
            </a:endParaRPr>
          </a:p>
          <a:p>
            <a:r>
              <a:rPr lang="uk-UA" b="1" dirty="0">
                <a:solidFill>
                  <a:srgbClr val="002060"/>
                </a:solidFill>
                <a:latin typeface="Cambria" pitchFamily="18" charset="0"/>
              </a:rPr>
              <a:t>Перерахувати (*) </a:t>
            </a:r>
            <a:r>
              <a:rPr lang="uk-UA" dirty="0">
                <a:solidFill>
                  <a:srgbClr val="002060"/>
                </a:solidFill>
                <a:latin typeface="Cambria" pitchFamily="18" charset="0"/>
              </a:rPr>
              <a:t>бланки відповідей кожного типу і зошити із завданнями сертифікаційної </a:t>
            </a:r>
            <a:r>
              <a:rPr lang="uk-UA" dirty="0" smtClean="0">
                <a:solidFill>
                  <a:srgbClr val="002060"/>
                </a:solidFill>
                <a:latin typeface="Cambria" pitchFamily="18" charset="0"/>
              </a:rPr>
              <a:t>роботи</a:t>
            </a:r>
          </a:p>
          <a:p>
            <a:endParaRPr lang="ru-RU" dirty="0">
              <a:solidFill>
                <a:srgbClr val="002060"/>
              </a:solidFill>
              <a:latin typeface="Cambria" pitchFamily="18" charset="0"/>
            </a:endParaRPr>
          </a:p>
        </p:txBody>
      </p:sp>
      <p:pic>
        <p:nvPicPr>
          <p:cNvPr id="13" name="Picture 9" descr="1444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67" y="2987534"/>
            <a:ext cx="1968754" cy="1575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 descr="1386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064" y="4869160"/>
            <a:ext cx="1916113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7966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-1"/>
            <a:ext cx="9144000" cy="74930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331640" y="51483"/>
            <a:ext cx="6768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ТЕХНОЛОГІЧНА КАРТА СТАРШОГО ІНСТРУКТОРА (ІНСТРУКТОРА)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pic>
        <p:nvPicPr>
          <p:cNvPr id="7" name="Picture 12" descr="Київський Регіональний Центр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2875" y="-7181"/>
            <a:ext cx="742157" cy="749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 descr="ЗНО - Київський регіональний центр оцінювання якості освіт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9" y="-53765"/>
            <a:ext cx="1475656" cy="8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241881" y="814989"/>
            <a:ext cx="1809839" cy="5875061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4445" y="1011009"/>
            <a:ext cx="2227619" cy="707886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Скругленная прямоугольная выноска 11"/>
          <p:cNvSpPr/>
          <p:nvPr/>
        </p:nvSpPr>
        <p:spPr>
          <a:xfrm>
            <a:off x="172067" y="2055996"/>
            <a:ext cx="2389755" cy="436899"/>
          </a:xfrm>
          <a:prstGeom prst="wedgeRoundRectCallout">
            <a:avLst>
              <a:gd name="adj1" fmla="val -13364"/>
              <a:gd name="adj2" fmla="val 131252"/>
              <a:gd name="adj3" fmla="val 16667"/>
            </a:avLst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72067" y="1011009"/>
            <a:ext cx="20579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rgbClr val="002060"/>
                </a:solidFill>
                <a:latin typeface="Cambria" pitchFamily="18" charset="0"/>
              </a:rPr>
              <a:t>ТИПОВА ПРОМОВА</a:t>
            </a:r>
            <a:endParaRPr lang="ru-RU" b="1" dirty="0">
              <a:solidFill>
                <a:srgbClr val="002060"/>
              </a:solidFill>
              <a:latin typeface="Cambria" pitchFamily="18" charset="0"/>
            </a:endParaRPr>
          </a:p>
        </p:txBody>
      </p:sp>
      <p:pic>
        <p:nvPicPr>
          <p:cNvPr id="3" name="Рисунок 2" descr="Вырезка экрана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12" y="2000680"/>
            <a:ext cx="7901554" cy="468937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393734" y="1011009"/>
            <a:ext cx="653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>
                <a:solidFill>
                  <a:srgbClr val="C00000"/>
                </a:solidFill>
                <a:latin typeface="Cambria" pitchFamily="18" charset="0"/>
              </a:rPr>
              <a:t>Зробити (*)</a:t>
            </a:r>
            <a:r>
              <a:rPr lang="uk-UA" dirty="0">
                <a:solidFill>
                  <a:srgbClr val="C00000"/>
                </a:solidFill>
                <a:latin typeface="Cambria" pitchFamily="18" charset="0"/>
              </a:rPr>
              <a:t> відповідні записи </a:t>
            </a:r>
            <a:r>
              <a:rPr lang="uk-UA" dirty="0" smtClean="0">
                <a:solidFill>
                  <a:srgbClr val="C00000"/>
                </a:solidFill>
                <a:latin typeface="Cambria" pitchFamily="18" charset="0"/>
              </a:rPr>
              <a:t>в </a:t>
            </a:r>
            <a:r>
              <a:rPr lang="uk-UA" dirty="0">
                <a:solidFill>
                  <a:srgbClr val="C00000"/>
                </a:solidFill>
                <a:latin typeface="Cambria" pitchFamily="18" charset="0"/>
              </a:rPr>
              <a:t>Аудиторному протоколі</a:t>
            </a:r>
            <a:endParaRPr lang="ru-RU" dirty="0">
              <a:solidFill>
                <a:srgbClr val="C00000"/>
              </a:solidFill>
              <a:latin typeface="Cambria" pitchFamily="18" charset="0"/>
            </a:endParaRPr>
          </a:p>
          <a:p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1268" name="Picture 4" descr="http://i70.photobucket.com/albums/i90/OKir/2563a59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457630"/>
            <a:ext cx="1444610" cy="1010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6444208" y="3359888"/>
            <a:ext cx="864096" cy="12695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6660232" y="3731839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/>
              <a:t>00</a:t>
            </a:r>
            <a:endParaRPr lang="ru-RU" sz="24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6660232" y="3359888"/>
            <a:ext cx="1944216" cy="126954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2561822" y="3752519"/>
            <a:ext cx="2154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i="1" dirty="0" smtClean="0">
                <a:solidFill>
                  <a:srgbClr val="C00000"/>
                </a:solidFill>
              </a:rPr>
              <a:t>Петренко О.С.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19872" y="4467714"/>
            <a:ext cx="72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dirty="0" smtClean="0">
                <a:solidFill>
                  <a:srgbClr val="C00000"/>
                </a:solidFill>
              </a:rPr>
              <a:t>24597</a:t>
            </a:r>
            <a:endParaRPr lang="ru-RU" sz="1600" b="1" dirty="0">
              <a:solidFill>
                <a:srgbClr val="C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43607" y="5338878"/>
            <a:ext cx="4431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b="1" dirty="0" smtClean="0">
                <a:solidFill>
                  <a:srgbClr val="C00000"/>
                </a:solidFill>
              </a:rPr>
              <a:t>15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56499" y="6021288"/>
            <a:ext cx="863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sym typeface="Wingdings"/>
              </a:rPr>
              <a:t>√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276840" y="6021288"/>
            <a:ext cx="863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sym typeface="Wingdings"/>
              </a:rPr>
              <a:t>√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581096" y="6021288"/>
            <a:ext cx="863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sym typeface="Wingdings"/>
              </a:rPr>
              <a:t>√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341909" y="4636991"/>
            <a:ext cx="863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sym typeface="Wingdings"/>
              </a:rPr>
              <a:t>√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292080" y="4671060"/>
            <a:ext cx="863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sym typeface="Wingdings"/>
              </a:rPr>
              <a:t>√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131840" y="4615931"/>
            <a:ext cx="863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sym typeface="Wingdings"/>
              </a:rPr>
              <a:t>√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840833" y="4008838"/>
            <a:ext cx="2154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i="1" dirty="0" smtClean="0">
                <a:solidFill>
                  <a:srgbClr val="C00000"/>
                </a:solidFill>
              </a:rPr>
              <a:t>Козачук З.С.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139952" y="4246599"/>
            <a:ext cx="2154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i="1" dirty="0" smtClean="0">
                <a:solidFill>
                  <a:srgbClr val="C00000"/>
                </a:solidFill>
              </a:rPr>
              <a:t>Загоруйко І.В.</a:t>
            </a:r>
            <a:endParaRPr lang="ru-RU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396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-1"/>
            <a:ext cx="9144000" cy="74930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331640" y="51483"/>
            <a:ext cx="6768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ТЕХНОЛОГІЧНА КАРТА СТАРШОГО ІНСТРУКТОРА (ІНСТРУКТОРА)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pic>
        <p:nvPicPr>
          <p:cNvPr id="7" name="Picture 12" descr="Київський Регіональний Центр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2875" y="-7181"/>
            <a:ext cx="742157" cy="749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 descr="ЗНО - Київський регіональний центр оцінювання якості освіт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9" y="-53765"/>
            <a:ext cx="1475656" cy="8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Скругленная прямоугольная выноска 11"/>
          <p:cNvSpPr/>
          <p:nvPr/>
        </p:nvSpPr>
        <p:spPr>
          <a:xfrm>
            <a:off x="172067" y="2055996"/>
            <a:ext cx="2389755" cy="436899"/>
          </a:xfrm>
          <a:prstGeom prst="wedgeRoundRectCallout">
            <a:avLst>
              <a:gd name="adj1" fmla="val -13364"/>
              <a:gd name="adj2" fmla="val 131252"/>
              <a:gd name="adj3" fmla="val 16667"/>
            </a:avLst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2068" y="918676"/>
            <a:ext cx="86079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Наклеїти (*) </a:t>
            </a:r>
            <a:r>
              <a:rPr lang="uk-UA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одну наліпку зі штрих-кодом із порядковим номером «00» на спеціально відведене місце в </a:t>
            </a:r>
            <a:r>
              <a:rPr lang="uk-UA" b="1" dirty="0">
                <a:solidFill>
                  <a:srgbClr val="C00000"/>
                </a:solidFill>
                <a:latin typeface="Cambria" pitchFamily="18" charset="0"/>
              </a:rPr>
              <a:t>Аудиторному протоколі</a:t>
            </a:r>
            <a:r>
              <a:rPr lang="uk-UA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, </a:t>
            </a:r>
            <a:endParaRPr lang="uk-UA" dirty="0" smtClean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  <a:p>
            <a:pPr algn="ctr"/>
            <a:r>
              <a:rPr lang="uk-UA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іншу </a:t>
            </a:r>
            <a:r>
              <a:rPr lang="uk-UA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наліпку з номером «00» – </a:t>
            </a:r>
            <a:r>
              <a:rPr lang="uk-UA" b="1" dirty="0">
                <a:solidFill>
                  <a:srgbClr val="C00000"/>
                </a:solidFill>
                <a:latin typeface="Cambria" pitchFamily="18" charset="0"/>
              </a:rPr>
              <a:t>на захищений поліетиленовий пакет</a:t>
            </a:r>
            <a:r>
              <a:rPr lang="uk-UA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uk-UA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для відправлення матеріалів зовнішнього оцінювання до пункту </a:t>
            </a:r>
            <a:r>
              <a:rPr lang="uk-UA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обробки</a:t>
            </a:r>
            <a:endParaRPr lang="ru-RU" dirty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</p:txBody>
      </p:sp>
      <p:pic>
        <p:nvPicPr>
          <p:cNvPr id="10" name="Рисунок 9" descr="Вырезка экрана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2279301"/>
            <a:ext cx="5400600" cy="2647950"/>
          </a:xfrm>
          <a:prstGeom prst="rect">
            <a:avLst/>
          </a:prstGeom>
        </p:spPr>
      </p:pic>
      <p:sp>
        <p:nvSpPr>
          <p:cNvPr id="13" name="Скругленный прямоугольник 12"/>
          <p:cNvSpPr/>
          <p:nvPr/>
        </p:nvSpPr>
        <p:spPr>
          <a:xfrm>
            <a:off x="4192851" y="3603276"/>
            <a:ext cx="1522475" cy="977852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4192852" y="3535995"/>
            <a:ext cx="158417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uk-UA" sz="4400" b="1" dirty="0" smtClean="0">
                <a:solidFill>
                  <a:schemeClr val="tx2">
                    <a:lumMod val="75000"/>
                  </a:schemeClr>
                </a:solidFill>
              </a:rPr>
              <a:t>00</a:t>
            </a:r>
            <a:endParaRPr lang="ru-RU" sz="4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2294" name="Picture 6" descr="https://fbcdn-sphotos-h-a.akamaihd.net/hphotos-ak-xpf1/v/t34.0-12/10816223_803225856411055_351305313_n.jpg?oh=8423944c518b565cf8ae95eacebf2dc1&amp;oe=54E4324A&amp;__gda__=1424229783_55e6a5eb3e999f0eb5320353c01db7a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9587" y="2492895"/>
            <a:ext cx="2773263" cy="354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Скругленный прямоугольник 19"/>
          <p:cNvSpPr/>
          <p:nvPr/>
        </p:nvSpPr>
        <p:spPr>
          <a:xfrm>
            <a:off x="6516216" y="3933056"/>
            <a:ext cx="1296144" cy="744760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6516216" y="39330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 smtClean="0">
                <a:solidFill>
                  <a:schemeClr val="tx2">
                    <a:lumMod val="75000"/>
                  </a:schemeClr>
                </a:solidFill>
              </a:rPr>
              <a:t>00</a:t>
            </a:r>
            <a:endParaRPr lang="ru-RU" sz="4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508104" y="5733256"/>
            <a:ext cx="3255849" cy="936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0591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 descr="Ukr_B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1979">
            <a:off x="3606041" y="3735028"/>
            <a:ext cx="2219947" cy="2683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-1"/>
            <a:ext cx="9144000" cy="74930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331640" y="51483"/>
            <a:ext cx="6768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ТЕХНОЛОГІЧНА КАРТА СТАРШОГО ІНСТРУКТОРА (ІНСТРУКТОРА)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pic>
        <p:nvPicPr>
          <p:cNvPr id="7" name="Picture 12" descr="Київський Регіональний Центр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2875" y="-7181"/>
            <a:ext cx="742157" cy="749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 descr="ЗНО - Київський регіональний центр оцінювання якості освіти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9" y="-53765"/>
            <a:ext cx="1475656" cy="8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241881" y="814989"/>
            <a:ext cx="1809839" cy="5875061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4445" y="1011009"/>
            <a:ext cx="2227619" cy="707886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Скругленная прямоугольная выноска 11"/>
          <p:cNvSpPr/>
          <p:nvPr/>
        </p:nvSpPr>
        <p:spPr>
          <a:xfrm>
            <a:off x="172067" y="2055996"/>
            <a:ext cx="2389755" cy="436899"/>
          </a:xfrm>
          <a:prstGeom prst="wedgeRoundRectCallout">
            <a:avLst>
              <a:gd name="adj1" fmla="val -13364"/>
              <a:gd name="adj2" fmla="val 131252"/>
              <a:gd name="adj3" fmla="val 16667"/>
            </a:avLst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63544" y="2087308"/>
            <a:ext cx="2166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11.0</a:t>
            </a:r>
            <a:r>
              <a:rPr lang="en-US" sz="24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0</a:t>
            </a:r>
            <a:r>
              <a:rPr lang="uk-UA" sz="24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 -  11.30</a:t>
            </a:r>
            <a:endParaRPr lang="ru-RU" sz="2400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2067" y="1011009"/>
            <a:ext cx="20579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rgbClr val="002060"/>
                </a:solidFill>
                <a:latin typeface="Cambria" pitchFamily="18" charset="0"/>
              </a:rPr>
              <a:t>ТИПОВА ПРОМОВА</a:t>
            </a:r>
            <a:endParaRPr lang="ru-RU" b="1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02064" y="1011009"/>
            <a:ext cx="65904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>
                <a:solidFill>
                  <a:srgbClr val="002060"/>
                </a:solidFill>
                <a:latin typeface="Cambria" pitchFamily="18" charset="0"/>
              </a:rPr>
              <a:t>Роздати</a:t>
            </a:r>
            <a:r>
              <a:rPr lang="uk-UA" dirty="0">
                <a:solidFill>
                  <a:srgbClr val="002060"/>
                </a:solidFill>
                <a:latin typeface="Cambria" pitchFamily="18" charset="0"/>
              </a:rPr>
              <a:t> (*) учасникам </a:t>
            </a:r>
            <a:r>
              <a:rPr lang="uk-UA" dirty="0" smtClean="0">
                <a:solidFill>
                  <a:srgbClr val="002060"/>
                </a:solidFill>
                <a:latin typeface="Cambria" pitchFamily="18" charset="0"/>
              </a:rPr>
              <a:t>ЗНО </a:t>
            </a:r>
            <a:r>
              <a:rPr lang="uk-UA" dirty="0">
                <a:solidFill>
                  <a:srgbClr val="002060"/>
                </a:solidFill>
                <a:latin typeface="Cambria" pitchFamily="18" charset="0"/>
              </a:rPr>
              <a:t>бланки відповідей:</a:t>
            </a:r>
            <a:endParaRPr lang="ru-RU" dirty="0">
              <a:solidFill>
                <a:srgbClr val="002060"/>
              </a:solidFill>
              <a:latin typeface="Cambria" pitchFamily="18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uk-UA" dirty="0">
                <a:solidFill>
                  <a:srgbClr val="002060"/>
                </a:solidFill>
                <a:latin typeface="Cambria" pitchFamily="18" charset="0"/>
              </a:rPr>
              <a:t>типу А;</a:t>
            </a:r>
            <a:endParaRPr lang="ru-RU" dirty="0">
              <a:solidFill>
                <a:srgbClr val="002060"/>
              </a:solidFill>
              <a:latin typeface="Cambria" pitchFamily="18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uk-UA" dirty="0">
                <a:solidFill>
                  <a:srgbClr val="002060"/>
                </a:solidFill>
                <a:latin typeface="Cambria" pitchFamily="18" charset="0"/>
              </a:rPr>
              <a:t>типу Б (у разі проведення зовнішнього оцінювання з математики (поглиблений рівень), української мови і літератури, англійської, іспанської, німецької, російської, французької мов);</a:t>
            </a:r>
            <a:endParaRPr lang="ru-RU" dirty="0">
              <a:solidFill>
                <a:srgbClr val="002060"/>
              </a:solidFill>
              <a:latin typeface="Cambria" pitchFamily="18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uk-UA" dirty="0">
                <a:solidFill>
                  <a:srgbClr val="002060"/>
                </a:solidFill>
                <a:latin typeface="Cambria" pitchFamily="18" charset="0"/>
              </a:rPr>
              <a:t>комбінованого типу А+, Б+ (у разі проведення зовнішнього оцінювання з української мови і літератури (поглиблений рівень</a:t>
            </a:r>
            <a:r>
              <a:rPr lang="uk-UA" dirty="0" smtClean="0">
                <a:solidFill>
                  <a:srgbClr val="002060"/>
                </a:solidFill>
                <a:latin typeface="Cambria" pitchFamily="18" charset="0"/>
              </a:rPr>
              <a:t>)</a:t>
            </a:r>
            <a:endParaRPr lang="ru-RU" dirty="0">
              <a:solidFill>
                <a:srgbClr val="002060"/>
              </a:solidFill>
              <a:latin typeface="Cambria" pitchFamily="18" charset="0"/>
            </a:endParaRPr>
          </a:p>
          <a:p>
            <a:endParaRPr lang="uk-UA" dirty="0" smtClean="0">
              <a:solidFill>
                <a:srgbClr val="002060"/>
              </a:solidFill>
              <a:latin typeface="Cambria" pitchFamily="18" charset="0"/>
            </a:endParaRPr>
          </a:p>
        </p:txBody>
      </p:sp>
      <p:pic>
        <p:nvPicPr>
          <p:cNvPr id="13" name="Picture 4" descr="Ukr_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056" y="3645024"/>
            <a:ext cx="2048436" cy="2768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4499992" y="5589240"/>
            <a:ext cx="4392488" cy="1100810"/>
          </a:xfrm>
          <a:prstGeom prst="roundRect">
            <a:avLst/>
          </a:prstGeom>
          <a:solidFill>
            <a:schemeClr val="bg1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4499992" y="5601036"/>
            <a:ext cx="43204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i="1" dirty="0">
                <a:solidFill>
                  <a:srgbClr val="C00000"/>
                </a:solidFill>
                <a:latin typeface="Cambria" pitchFamily="18" charset="0"/>
              </a:rPr>
              <a:t>У разі відсутності учасника зовнішнього  оцінювання бланк (-и) відповідей залишається на робочому місці, що не використовується</a:t>
            </a:r>
            <a:endParaRPr lang="ru-RU" sz="1600" b="1" i="1" dirty="0">
              <a:solidFill>
                <a:srgbClr val="C00000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458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4" name="Picture 10" descr="http://chasyi.vts.ua/cont/img/cat/mid/zhenskie-naruchnyie-chasy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2296" y="2817261"/>
            <a:ext cx="1428750" cy="2181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-1"/>
            <a:ext cx="9144000" cy="74930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331640" y="51483"/>
            <a:ext cx="6768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ТЕХНОЛОГІЧНА КАРТА СТАРШОГО ІНСТРУКТОРА (ІНСТРУКТОРА)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pic>
        <p:nvPicPr>
          <p:cNvPr id="7" name="Picture 12" descr="Київський Регіональний Центр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2875" y="-7181"/>
            <a:ext cx="742157" cy="749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 descr="ЗНО - Київський регіональний центр оцінювання якості освіти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9" y="-53765"/>
            <a:ext cx="1475656" cy="8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241881" y="814989"/>
            <a:ext cx="1809839" cy="5875061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4445" y="1011009"/>
            <a:ext cx="2227619" cy="707886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07096" y="1011009"/>
            <a:ext cx="2243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anose="02040503050406030204" pitchFamily="18" charset="0"/>
              </a:rPr>
              <a:t>ПОЧАТОК РОБОТИ </a:t>
            </a:r>
          </a:p>
        </p:txBody>
      </p:sp>
      <p:sp>
        <p:nvSpPr>
          <p:cNvPr id="12" name="Скругленная прямоугольная выноска 11"/>
          <p:cNvSpPr/>
          <p:nvPr/>
        </p:nvSpPr>
        <p:spPr>
          <a:xfrm>
            <a:off x="172067" y="2055996"/>
            <a:ext cx="2389755" cy="436899"/>
          </a:xfrm>
          <a:prstGeom prst="wedgeRoundRectCallout">
            <a:avLst>
              <a:gd name="adj1" fmla="val -13364"/>
              <a:gd name="adj2" fmla="val 131252"/>
              <a:gd name="adj3" fmla="val 16667"/>
            </a:avLst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63544" y="2043612"/>
            <a:ext cx="2166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9.00 -  9.10</a:t>
            </a:r>
            <a:endParaRPr lang="ru-RU" sz="2400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pic>
        <p:nvPicPr>
          <p:cNvPr id="16386" name="Picture 2" descr="http://www.chasefreight.co.uk/uploaded_images/images/clock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67" y="3573016"/>
            <a:ext cx="1944347" cy="1944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68449" y="1212615"/>
            <a:ext cx="62021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srgbClr val="002060"/>
                </a:solidFill>
                <a:latin typeface="Cambria" panose="02040503050406030204" pitchFamily="18" charset="0"/>
              </a:rPr>
              <a:t>Прибути до пункту проведення зовнішнього незалежного оцінювання </a:t>
            </a:r>
            <a:endParaRPr lang="ru-RU" sz="2000" b="1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pic>
        <p:nvPicPr>
          <p:cNvPr id="16392" name="Picture 8" descr="http://www.officepro.com.ua/files/big_image/2254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02671">
            <a:off x="5353887" y="4736181"/>
            <a:ext cx="2335253" cy="1751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http://poradumo.pp.ua/uploads/posts/2014-11/yak-goliti-lobkove-volossya-bez-rozdratuvannya_512.jpe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085459">
            <a:off x="7010044" y="4769476"/>
            <a:ext cx="2070583" cy="1385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http://public.od.ua/wp-content/uploads/news/2014/11-18-789534/pasport-ukraintsa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1704">
            <a:off x="2458286" y="3265826"/>
            <a:ext cx="3654450" cy="2558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Скругленный прямоугольник 13"/>
          <p:cNvSpPr/>
          <p:nvPr/>
        </p:nvSpPr>
        <p:spPr>
          <a:xfrm>
            <a:off x="2302064" y="2492895"/>
            <a:ext cx="6662424" cy="4197155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683966" y="2313439"/>
            <a:ext cx="1807031" cy="40011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ВЗЯТИ</a:t>
            </a:r>
            <a:endParaRPr lang="ru-RU" sz="2000" b="1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8740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 descr="Ukr_B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1979">
            <a:off x="4985491" y="2571877"/>
            <a:ext cx="2801790" cy="3387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-1"/>
            <a:ext cx="9144000" cy="74930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331640" y="51483"/>
            <a:ext cx="6768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ТЕХНОЛОГІЧНА КАРТА СТАРШОГО ІНСТРУКТОРА (ІНСТРУКТОРА)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pic>
        <p:nvPicPr>
          <p:cNvPr id="7" name="Picture 12" descr="Київський Регіональний Центр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2875" y="-7181"/>
            <a:ext cx="742157" cy="749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 descr="ЗНО - Київський регіональний центр оцінювання якості освіти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9" y="-53765"/>
            <a:ext cx="1475656" cy="8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241881" y="814989"/>
            <a:ext cx="1809839" cy="5875061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4445" y="1011009"/>
            <a:ext cx="2227619" cy="707886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Скругленная прямоугольная выноска 11"/>
          <p:cNvSpPr/>
          <p:nvPr/>
        </p:nvSpPr>
        <p:spPr>
          <a:xfrm>
            <a:off x="172067" y="2055996"/>
            <a:ext cx="2389755" cy="436899"/>
          </a:xfrm>
          <a:prstGeom prst="wedgeRoundRectCallout">
            <a:avLst>
              <a:gd name="adj1" fmla="val -13364"/>
              <a:gd name="adj2" fmla="val 131252"/>
              <a:gd name="adj3" fmla="val 16667"/>
            </a:avLst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63544" y="2087308"/>
            <a:ext cx="2166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11.0</a:t>
            </a:r>
            <a:r>
              <a:rPr lang="en-US" sz="24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0</a:t>
            </a:r>
            <a:r>
              <a:rPr lang="uk-UA" sz="24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 -  11.30</a:t>
            </a:r>
            <a:endParaRPr lang="ru-RU" sz="2400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2067" y="1011009"/>
            <a:ext cx="20579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rgbClr val="002060"/>
                </a:solidFill>
                <a:latin typeface="Cambria" pitchFamily="18" charset="0"/>
              </a:rPr>
              <a:t>ТИПОВА ПРОМОВА</a:t>
            </a:r>
            <a:endParaRPr lang="ru-RU" b="1" dirty="0">
              <a:solidFill>
                <a:srgbClr val="002060"/>
              </a:solidFill>
              <a:latin typeface="Cambria" pitchFamily="18" charset="0"/>
            </a:endParaRPr>
          </a:p>
        </p:txBody>
      </p:sp>
      <p:pic>
        <p:nvPicPr>
          <p:cNvPr id="13" name="Picture 4" descr="Ukr_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924943"/>
            <a:ext cx="2687728" cy="3632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4499992" y="5589240"/>
            <a:ext cx="4392488" cy="1100810"/>
          </a:xfrm>
          <a:prstGeom prst="roundRect">
            <a:avLst/>
          </a:prstGeom>
          <a:solidFill>
            <a:schemeClr val="bg1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561821" y="1074116"/>
            <a:ext cx="62021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>
                <a:solidFill>
                  <a:srgbClr val="002060"/>
                </a:solidFill>
                <a:latin typeface="Cambria" pitchFamily="18" charset="0"/>
              </a:rPr>
              <a:t>Наклеїти (*) </a:t>
            </a:r>
            <a:r>
              <a:rPr lang="uk-UA" dirty="0">
                <a:solidFill>
                  <a:srgbClr val="002060"/>
                </a:solidFill>
                <a:latin typeface="Cambria" pitchFamily="18" charset="0"/>
              </a:rPr>
              <a:t>штрих-коди на відведені для цього місця на бланку (</a:t>
            </a:r>
            <a:r>
              <a:rPr lang="uk-UA" dirty="0" err="1">
                <a:solidFill>
                  <a:srgbClr val="002060"/>
                </a:solidFill>
                <a:latin typeface="Cambria" pitchFamily="18" charset="0"/>
              </a:rPr>
              <a:t>-ах</a:t>
            </a:r>
            <a:r>
              <a:rPr lang="uk-UA" dirty="0">
                <a:solidFill>
                  <a:srgbClr val="002060"/>
                </a:solidFill>
                <a:latin typeface="Cambria" pitchFamily="18" charset="0"/>
              </a:rPr>
              <a:t>) відповідей. Номери наліпок на штрих-кодах мають збігатися з номерами робочих місць учасників зовнішнього </a:t>
            </a:r>
            <a:r>
              <a:rPr lang="uk-UA" dirty="0" smtClean="0">
                <a:solidFill>
                  <a:srgbClr val="002060"/>
                </a:solidFill>
                <a:latin typeface="Cambria" pitchFamily="18" charset="0"/>
              </a:rPr>
              <a:t>оцінювання</a:t>
            </a:r>
            <a:endParaRPr lang="ru-RU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29395" y="5589240"/>
            <a:ext cx="423455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b="1" i="1" dirty="0">
                <a:latin typeface="Cambria" pitchFamily="18" charset="0"/>
              </a:rPr>
              <a:t>Штрих-коди, номери яких відповідають номерам місць відсутніх учасників зовнішнього незалежного оцінювання, не використовуються для кодування бланків </a:t>
            </a:r>
            <a:r>
              <a:rPr lang="uk-UA" sz="1400" b="1" i="1" dirty="0" smtClean="0">
                <a:latin typeface="Cambria" pitchFamily="18" charset="0"/>
              </a:rPr>
              <a:t>відповідей</a:t>
            </a:r>
            <a:endParaRPr lang="ru-RU" sz="1400" dirty="0">
              <a:latin typeface="Cambria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561822" y="2924943"/>
            <a:ext cx="570018" cy="360041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 rot="756244">
            <a:off x="5324494" y="2687069"/>
            <a:ext cx="570018" cy="360041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8978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-1"/>
            <a:ext cx="9144000" cy="74930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331640" y="51483"/>
            <a:ext cx="6768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ТЕХНОЛОГІЧНА КАРТА СТАРШОГО ІНСТРУКТОРА (ІНСТРУКТОРА)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pic>
        <p:nvPicPr>
          <p:cNvPr id="7" name="Picture 12" descr="Київський Регіональний Центр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2875" y="-7181"/>
            <a:ext cx="742157" cy="749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 descr="ЗНО - Київський регіональний центр оцінювання якості освіт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9" y="-53765"/>
            <a:ext cx="1475656" cy="8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Скругленная прямоугольная выноска 11"/>
          <p:cNvSpPr/>
          <p:nvPr/>
        </p:nvSpPr>
        <p:spPr>
          <a:xfrm>
            <a:off x="172067" y="2055996"/>
            <a:ext cx="2389755" cy="436899"/>
          </a:xfrm>
          <a:prstGeom prst="wedgeRoundRectCallout">
            <a:avLst>
              <a:gd name="adj1" fmla="val -13364"/>
              <a:gd name="adj2" fmla="val 131252"/>
              <a:gd name="adj3" fmla="val 16667"/>
            </a:avLst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1" name="Рисунок 20" descr="Вырезка экрана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5" y="1718895"/>
            <a:ext cx="3758282" cy="507241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51520" y="814989"/>
            <a:ext cx="87129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>
                <a:solidFill>
                  <a:srgbClr val="002060"/>
                </a:solidFill>
                <a:latin typeface="Cambria" pitchFamily="18" charset="0"/>
              </a:rPr>
              <a:t>Роздати (*) </a:t>
            </a:r>
            <a:r>
              <a:rPr lang="uk-UA" dirty="0">
                <a:solidFill>
                  <a:srgbClr val="002060"/>
                </a:solidFill>
                <a:latin typeface="Cambria" pitchFamily="18" charset="0"/>
              </a:rPr>
              <a:t>учасникам зовнішнього оцінювання зошити із завданнями сертифікаційної роботи, звертаючи увагу на те, щоб їхні номери збігалися з номерами робочих місць учасників зовнішнього оцінювання і наліпок зі штрих-кодом на бланках </a:t>
            </a:r>
            <a:r>
              <a:rPr lang="uk-UA" dirty="0" smtClean="0">
                <a:solidFill>
                  <a:srgbClr val="002060"/>
                </a:solidFill>
                <a:latin typeface="Cambria" pitchFamily="18" charset="0"/>
              </a:rPr>
              <a:t>відповідей</a:t>
            </a:r>
          </a:p>
          <a:p>
            <a:endParaRPr lang="ru-RU" dirty="0"/>
          </a:p>
          <a:p>
            <a:endParaRPr lang="uk-UA" b="1" dirty="0" smtClean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762572" y="2852936"/>
            <a:ext cx="5200064" cy="1188053"/>
          </a:xfrm>
          <a:prstGeom prst="roundRect">
            <a:avLst/>
          </a:prstGeom>
          <a:solidFill>
            <a:schemeClr val="bg1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3832727" y="2908353"/>
            <a:ext cx="50597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i="1" dirty="0">
                <a:solidFill>
                  <a:srgbClr val="C00000"/>
                </a:solidFill>
                <a:latin typeface="Cambria" pitchFamily="18" charset="0"/>
              </a:rPr>
              <a:t>У разі відсутності учасника зовнішнього оцінювання </a:t>
            </a:r>
            <a:r>
              <a:rPr lang="uk-UA" sz="1600" b="1" i="1" dirty="0" smtClean="0">
                <a:solidFill>
                  <a:srgbClr val="C00000"/>
                </a:solidFill>
                <a:latin typeface="Cambria" pitchFamily="18" charset="0"/>
              </a:rPr>
              <a:t>зошит із </a:t>
            </a:r>
            <a:r>
              <a:rPr lang="uk-UA" sz="1600" b="1" i="1" dirty="0">
                <a:solidFill>
                  <a:srgbClr val="C00000"/>
                </a:solidFill>
                <a:latin typeface="Cambria" pitchFamily="18" charset="0"/>
              </a:rPr>
              <a:t>завданнями сертифікаційної роботи залишається на робочому місці, що не використовується</a:t>
            </a:r>
            <a:endParaRPr lang="ru-RU" sz="1600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334331" y="4941168"/>
            <a:ext cx="56528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>
                <a:solidFill>
                  <a:srgbClr val="002060"/>
                </a:solidFill>
                <a:latin typeface="Cambria" pitchFamily="18" charset="0"/>
              </a:rPr>
              <a:t>Запропонувати (**)</a:t>
            </a:r>
            <a:r>
              <a:rPr lang="uk-UA" dirty="0">
                <a:solidFill>
                  <a:srgbClr val="002060"/>
                </a:solidFill>
                <a:latin typeface="Cambria" pitchFamily="18" charset="0"/>
              </a:rPr>
              <a:t> учасникам зовнішнього оцінювання перевірити якість друку зошита із завданнями сертифікаційної </a:t>
            </a:r>
            <a:r>
              <a:rPr lang="uk-UA" dirty="0" smtClean="0">
                <a:solidFill>
                  <a:srgbClr val="002060"/>
                </a:solidFill>
                <a:latin typeface="Cambria" pitchFamily="18" charset="0"/>
              </a:rPr>
              <a:t>роботи</a:t>
            </a:r>
            <a:endParaRPr lang="ru-RU" dirty="0">
              <a:solidFill>
                <a:srgbClr val="002060"/>
              </a:solidFill>
              <a:latin typeface="Cambria" pitchFamily="18" charset="0"/>
            </a:endParaRPr>
          </a:p>
        </p:txBody>
      </p:sp>
      <p:pic>
        <p:nvPicPr>
          <p:cNvPr id="22" name="Picture 2" descr="http://img-fotki.yandex.ru/get/9168/981986.4b/0_884a1_479c12fc_ori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514" y="5589240"/>
            <a:ext cx="800426" cy="101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7376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-1"/>
            <a:ext cx="9144000" cy="74930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331640" y="51483"/>
            <a:ext cx="6768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ТЕХНОЛОГІЧНА КАРТА СТАРШОГО ІНСТРУКТОРА (ІНСТРУКТОРА)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pic>
        <p:nvPicPr>
          <p:cNvPr id="7" name="Picture 12" descr="Київський Регіональний Центр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2875" y="-7181"/>
            <a:ext cx="742157" cy="749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 descr="ЗНО - Київський регіональний центр оцінювання якості освіт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9" y="-53765"/>
            <a:ext cx="1475656" cy="8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980728"/>
            <a:ext cx="86409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>
                <a:solidFill>
                  <a:srgbClr val="002060"/>
                </a:solidFill>
                <a:latin typeface="Cambria" pitchFamily="18" charset="0"/>
              </a:rPr>
              <a:t>Попросити</a:t>
            </a:r>
            <a:r>
              <a:rPr lang="uk-UA" dirty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uk-UA" b="1" dirty="0">
                <a:solidFill>
                  <a:srgbClr val="002060"/>
                </a:solidFill>
                <a:latin typeface="Cambria" pitchFamily="18" charset="0"/>
              </a:rPr>
              <a:t>(**) </a:t>
            </a:r>
            <a:r>
              <a:rPr lang="uk-UA" dirty="0">
                <a:solidFill>
                  <a:srgbClr val="002060"/>
                </a:solidFill>
                <a:latin typeface="Cambria" pitchFamily="18" charset="0"/>
              </a:rPr>
              <a:t>учасників зовнішнього оцінювання на зворотному боці бланка відповідей типу А зробити запис, зазначений на </a:t>
            </a:r>
            <a:r>
              <a:rPr lang="uk-UA" dirty="0" smtClean="0">
                <a:solidFill>
                  <a:srgbClr val="002060"/>
                </a:solidFill>
                <a:latin typeface="Cambria" pitchFamily="18" charset="0"/>
              </a:rPr>
              <a:t>дошці</a:t>
            </a:r>
            <a:endParaRPr lang="ru-RU" dirty="0">
              <a:solidFill>
                <a:srgbClr val="002060"/>
              </a:solidFill>
              <a:latin typeface="Cambria" pitchFamily="18" charset="0"/>
            </a:endParaRPr>
          </a:p>
          <a:p>
            <a:r>
              <a:rPr lang="uk-UA" b="1" dirty="0">
                <a:solidFill>
                  <a:srgbClr val="002060"/>
                </a:solidFill>
                <a:latin typeface="Cambria" pitchFamily="18" charset="0"/>
              </a:rPr>
              <a:t>Запропонувати (**)</a:t>
            </a:r>
            <a:r>
              <a:rPr lang="uk-UA" dirty="0">
                <a:solidFill>
                  <a:srgbClr val="002060"/>
                </a:solidFill>
                <a:latin typeface="Cambria" pitchFamily="18" charset="0"/>
              </a:rPr>
              <a:t> учасникам зовнішнього оцінювання позначити номер зошита із завданнями сертифікаційної роботи у відповідному місці бланка </a:t>
            </a:r>
            <a:r>
              <a:rPr lang="uk-UA" dirty="0" smtClean="0">
                <a:solidFill>
                  <a:srgbClr val="002060"/>
                </a:solidFill>
                <a:latin typeface="Cambria" pitchFamily="18" charset="0"/>
              </a:rPr>
              <a:t>відповідей</a:t>
            </a:r>
            <a:endParaRPr lang="ru-RU" dirty="0">
              <a:solidFill>
                <a:srgbClr val="002060"/>
              </a:solidFill>
              <a:latin typeface="Cambria" pitchFamily="18" charset="0"/>
            </a:endParaRPr>
          </a:p>
          <a:p>
            <a:r>
              <a:rPr lang="uk-UA" b="1" dirty="0">
                <a:solidFill>
                  <a:srgbClr val="002060"/>
                </a:solidFill>
                <a:latin typeface="Cambria" pitchFamily="18" charset="0"/>
              </a:rPr>
              <a:t>Перевірити (*)</a:t>
            </a:r>
            <a:r>
              <a:rPr lang="uk-UA" dirty="0">
                <a:solidFill>
                  <a:srgbClr val="002060"/>
                </a:solidFill>
                <a:latin typeface="Cambria" pitchFamily="18" charset="0"/>
              </a:rPr>
              <a:t> у бланках відповідей учасників зовнішнього оцінювання правильність позначення відмітки, що повинна відповідати номеру зошита із завданнями сертифікаційної </a:t>
            </a:r>
            <a:r>
              <a:rPr lang="uk-UA" dirty="0" smtClean="0">
                <a:solidFill>
                  <a:srgbClr val="002060"/>
                </a:solidFill>
                <a:latin typeface="Cambria" pitchFamily="18" charset="0"/>
              </a:rPr>
              <a:t>роботи</a:t>
            </a:r>
            <a:endParaRPr lang="ru-RU" dirty="0">
              <a:solidFill>
                <a:srgbClr val="002060"/>
              </a:solidFill>
              <a:latin typeface="Cambria" pitchFamily="18" charset="0"/>
            </a:endParaRPr>
          </a:p>
          <a:p>
            <a:endParaRPr lang="ru-RU" dirty="0"/>
          </a:p>
        </p:txBody>
      </p:sp>
      <p:pic>
        <p:nvPicPr>
          <p:cNvPr id="9" name="Picture 4" descr="Ukr_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42346">
            <a:off x="2950077" y="3325979"/>
            <a:ext cx="2357483" cy="3186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 descr="Вырезка экрана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58271">
            <a:off x="365919" y="3406522"/>
            <a:ext cx="2241593" cy="302539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 rot="751551">
            <a:off x="5959480" y="3337810"/>
            <a:ext cx="2166929" cy="2887285"/>
          </a:xfrm>
          <a:prstGeom prst="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 rot="815230">
            <a:off x="6072687" y="3492796"/>
            <a:ext cx="2076488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900" b="1" i="1" dirty="0">
                <a:solidFill>
                  <a:srgbClr val="002060"/>
                </a:solidFill>
                <a:latin typeface="Cambria" panose="02040503050406030204" pitchFamily="18" charset="0"/>
              </a:rPr>
              <a:t>Із правилами заповнення бланка (-ів) відповідей, правами та обов’язками учасника зовнішнього незалежного оцінювання під час його проходження, порядком подання апеляцій ознайомлений (-а). Номери мого робочого місця, зазначеного на індивідуальній паперовій наліпці, зошита та наліпки (</a:t>
            </a:r>
            <a:r>
              <a:rPr lang="uk-UA" sz="900" b="1" i="1" dirty="0" err="1">
                <a:solidFill>
                  <a:srgbClr val="002060"/>
                </a:solidFill>
                <a:latin typeface="Cambria" panose="02040503050406030204" pitchFamily="18" charset="0"/>
              </a:rPr>
              <a:t>-ок</a:t>
            </a:r>
            <a:r>
              <a:rPr lang="uk-UA" sz="900" b="1" i="1" dirty="0">
                <a:solidFill>
                  <a:srgbClr val="002060"/>
                </a:solidFill>
                <a:latin typeface="Cambria" panose="02040503050406030204" pitchFamily="18" charset="0"/>
              </a:rPr>
              <a:t>) зі штрих-кодом на бланку (</a:t>
            </a:r>
            <a:r>
              <a:rPr lang="uk-UA" sz="900" b="1" i="1" dirty="0" err="1">
                <a:solidFill>
                  <a:srgbClr val="002060"/>
                </a:solidFill>
                <a:latin typeface="Cambria" panose="02040503050406030204" pitchFamily="18" charset="0"/>
              </a:rPr>
              <a:t>-ах</a:t>
            </a:r>
            <a:r>
              <a:rPr lang="uk-UA" sz="900" b="1" i="1" dirty="0">
                <a:solidFill>
                  <a:srgbClr val="002060"/>
                </a:solidFill>
                <a:latin typeface="Cambria" panose="02040503050406030204" pitchFamily="18" charset="0"/>
              </a:rPr>
              <a:t>) відповідей збігаються</a:t>
            </a:r>
            <a:endParaRPr lang="ru-RU" sz="900" dirty="0"/>
          </a:p>
        </p:txBody>
      </p:sp>
      <p:sp>
        <p:nvSpPr>
          <p:cNvPr id="12" name="Овал 11"/>
          <p:cNvSpPr/>
          <p:nvPr/>
        </p:nvSpPr>
        <p:spPr>
          <a:xfrm>
            <a:off x="3984802" y="3735616"/>
            <a:ext cx="144016" cy="12543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 стрелкой 15"/>
          <p:cNvCxnSpPr>
            <a:endCxn id="12" idx="2"/>
          </p:cNvCxnSpPr>
          <p:nvPr/>
        </p:nvCxnSpPr>
        <p:spPr>
          <a:xfrm>
            <a:off x="2267744" y="3735616"/>
            <a:ext cx="1717058" cy="62716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6" descr="http://lbc.in.ua/images/52a9ef598139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07777">
            <a:off x="7209244" y="5491239"/>
            <a:ext cx="973511" cy="973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2532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-1"/>
            <a:ext cx="9144000" cy="74930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331640" y="51483"/>
            <a:ext cx="6768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ТЕХНОЛОГІЧНА КАРТА СТАРШОГО ІНСТРУКТОРА (ІНСТРУКТОРА)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pic>
        <p:nvPicPr>
          <p:cNvPr id="7" name="Picture 12" descr="Київський Регіональний Центр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2875" y="-7181"/>
            <a:ext cx="742157" cy="749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 descr="ЗНО - Київський регіональний центр оцінювання якості освіт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9" y="-53765"/>
            <a:ext cx="1475656" cy="8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1229661"/>
            <a:ext cx="367240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600" b="1" i="1" dirty="0">
                <a:solidFill>
                  <a:srgbClr val="002060"/>
                </a:solidFill>
                <a:latin typeface="Cambria" pitchFamily="18" charset="0"/>
              </a:rPr>
              <a:t>Записати (*) </a:t>
            </a:r>
            <a:r>
              <a:rPr lang="uk-UA" sz="1600" i="1" dirty="0">
                <a:solidFill>
                  <a:srgbClr val="002060"/>
                </a:solidFill>
                <a:latin typeface="Cambria" pitchFamily="18" charset="0"/>
              </a:rPr>
              <a:t>на дошці час початку й орієнтовний час закінчення виконання завдань сертифікаційної роботи, а у разі проведення зовнішнього оцінювання з математики або української мови і літератури поглибленого рівня </a:t>
            </a:r>
            <a:r>
              <a:rPr lang="uk-UA" sz="1600" b="1" i="1" dirty="0">
                <a:solidFill>
                  <a:srgbClr val="002060"/>
                </a:solidFill>
                <a:latin typeface="Cambria" pitchFamily="18" charset="0"/>
              </a:rPr>
              <a:t>записати</a:t>
            </a:r>
            <a:r>
              <a:rPr lang="uk-UA" sz="1600" i="1" dirty="0">
                <a:solidFill>
                  <a:srgbClr val="002060"/>
                </a:solidFill>
                <a:latin typeface="Cambria" pitchFamily="18" charset="0"/>
              </a:rPr>
              <a:t> окремо орієнтовний час закінчення роботи над виконанням завдань як базового рівня, так і </a:t>
            </a:r>
            <a:r>
              <a:rPr lang="uk-UA" sz="1600" i="1" dirty="0" smtClean="0">
                <a:solidFill>
                  <a:srgbClr val="002060"/>
                </a:solidFill>
                <a:latin typeface="Cambria" pitchFamily="18" charset="0"/>
              </a:rPr>
              <a:t>поглибленого</a:t>
            </a:r>
            <a:endParaRPr lang="uk-UA" sz="1600" i="1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061562" y="973861"/>
            <a:ext cx="4605991" cy="3312368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4157961" y="1068122"/>
            <a:ext cx="460599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i="1" dirty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Початок виконання завдань:  </a:t>
            </a:r>
            <a:r>
              <a:rPr lang="uk-UA" sz="1600" b="1" i="1" dirty="0" smtClean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endParaRPr lang="en-US" sz="1600" b="1" i="1" dirty="0" smtClean="0">
              <a:solidFill>
                <a:srgbClr val="00206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600" b="1" i="1" dirty="0" smtClean="0">
                <a:solidFill>
                  <a:srgbClr val="C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11</a:t>
            </a:r>
            <a:r>
              <a:rPr lang="uk-UA" sz="1600" b="1" i="1" dirty="0">
                <a:solidFill>
                  <a:srgbClr val="C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 </a:t>
            </a:r>
            <a:r>
              <a:rPr lang="en-US" sz="1600" b="1" i="1" dirty="0" smtClean="0">
                <a:solidFill>
                  <a:srgbClr val="C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sz="1600" b="1" i="1" dirty="0" smtClean="0">
                <a:solidFill>
                  <a:srgbClr val="C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год.</a:t>
            </a:r>
            <a:r>
              <a:rPr lang="en-US" sz="1600" b="1" i="1" dirty="0" smtClean="0">
                <a:solidFill>
                  <a:srgbClr val="C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20 </a:t>
            </a:r>
            <a:r>
              <a:rPr lang="uk-UA" sz="1600" b="1" i="1" dirty="0">
                <a:solidFill>
                  <a:srgbClr val="C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 хв</a:t>
            </a:r>
            <a:r>
              <a:rPr lang="uk-UA" sz="1600" b="1" i="1" dirty="0" smtClean="0">
                <a:solidFill>
                  <a:srgbClr val="C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1600" b="1" i="1" dirty="0" smtClean="0">
              <a:solidFill>
                <a:srgbClr val="00206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1600" b="1" i="1" dirty="0" smtClean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Технологічна </a:t>
            </a:r>
            <a:r>
              <a:rPr lang="uk-UA" sz="1600" b="1" i="1" dirty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перерва:</a:t>
            </a:r>
            <a:r>
              <a:rPr lang="uk-UA" sz="1600" b="1" dirty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 </a:t>
            </a:r>
            <a:endParaRPr lang="en-US" sz="1600" b="1" dirty="0" smtClean="0">
              <a:solidFill>
                <a:srgbClr val="00206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1600" b="1" i="1" dirty="0" err="1" smtClean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з</a:t>
            </a:r>
            <a:r>
              <a:rPr lang="uk-UA" sz="1600" b="1" i="1" dirty="0" err="1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___ г</a:t>
            </a:r>
            <a:r>
              <a:rPr lang="uk-UA" sz="1600" b="1" i="1" dirty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од. __ хв. до ____ год.____  хв. </a:t>
            </a:r>
            <a:endParaRPr lang="en-US" sz="1600" b="1" i="1" dirty="0" smtClean="0">
              <a:solidFill>
                <a:srgbClr val="00206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1600" b="1" i="1" dirty="0" smtClean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Закінчення </a:t>
            </a:r>
            <a:r>
              <a:rPr lang="uk-UA" sz="1600" b="1" i="1" dirty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виконання завдань базового рівня*:     </a:t>
            </a:r>
            <a:endParaRPr lang="uk-UA" sz="1600" b="1" i="1" dirty="0" smtClean="0">
              <a:solidFill>
                <a:srgbClr val="00206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1600" b="1" i="1" dirty="0" smtClean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 </a:t>
            </a:r>
            <a:r>
              <a:rPr lang="en-US" sz="1600" b="1" i="1" dirty="0" smtClean="0">
                <a:solidFill>
                  <a:srgbClr val="C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13 </a:t>
            </a:r>
            <a:r>
              <a:rPr lang="uk-UA" sz="1600" b="1" i="1" dirty="0">
                <a:solidFill>
                  <a:srgbClr val="C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 </a:t>
            </a:r>
            <a:r>
              <a:rPr lang="uk-UA" sz="1600" b="1" i="1" dirty="0" smtClean="0">
                <a:solidFill>
                  <a:srgbClr val="C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год.</a:t>
            </a:r>
            <a:r>
              <a:rPr lang="en-US" sz="1600" b="1" i="1" dirty="0" smtClean="0">
                <a:solidFill>
                  <a:srgbClr val="C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50</a:t>
            </a:r>
            <a:r>
              <a:rPr lang="uk-UA" sz="1600" b="1" i="1" dirty="0" smtClean="0">
                <a:solidFill>
                  <a:srgbClr val="C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sz="1600" b="1" i="1" dirty="0">
                <a:solidFill>
                  <a:srgbClr val="C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 хв</a:t>
            </a:r>
            <a:r>
              <a:rPr lang="uk-UA" sz="1600" b="1" i="1" dirty="0" smtClean="0">
                <a:solidFill>
                  <a:srgbClr val="C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ru-RU" sz="1600" b="1" dirty="0">
              <a:solidFill>
                <a:srgbClr val="C0000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1600" b="1" i="1" dirty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Перерва для пакування бланків відповідей на завдання базового рівня*:</a:t>
            </a:r>
            <a:r>
              <a:rPr lang="uk-UA" sz="1600" b="1" dirty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 </a:t>
            </a:r>
            <a:endParaRPr lang="ru-RU" sz="1600" b="1" dirty="0">
              <a:solidFill>
                <a:srgbClr val="00206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1600" b="1" i="1" dirty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з___ год. __ хв. до ____ год.____  хв</a:t>
            </a:r>
            <a:r>
              <a:rPr lang="uk-UA" sz="1600" b="1" i="1" dirty="0" smtClean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ru-RU" sz="1600" b="1" dirty="0">
              <a:solidFill>
                <a:srgbClr val="00206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1600" b="1" i="1" dirty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Закінчення </a:t>
            </a:r>
            <a:r>
              <a:rPr lang="uk-UA" sz="1600" b="1" i="1" dirty="0" smtClean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виконання </a:t>
            </a:r>
            <a:r>
              <a:rPr lang="uk-UA" sz="1600" b="1" i="1" dirty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завдань:          </a:t>
            </a:r>
            <a:endParaRPr lang="en-US" sz="1600" b="1" i="1" dirty="0" smtClean="0">
              <a:solidFill>
                <a:srgbClr val="00206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600" b="1" i="1" dirty="0" smtClean="0">
                <a:solidFill>
                  <a:srgbClr val="C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14 </a:t>
            </a:r>
            <a:r>
              <a:rPr lang="uk-UA" sz="1600" b="1" i="1" dirty="0">
                <a:solidFill>
                  <a:srgbClr val="C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 </a:t>
            </a:r>
            <a:r>
              <a:rPr lang="uk-UA" sz="1600" b="1" i="1" dirty="0" smtClean="0">
                <a:solidFill>
                  <a:srgbClr val="C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год.</a:t>
            </a:r>
            <a:r>
              <a:rPr lang="en-US" sz="1600" b="1" i="1" dirty="0" smtClean="0">
                <a:solidFill>
                  <a:srgbClr val="C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50 </a:t>
            </a:r>
            <a:r>
              <a:rPr lang="uk-UA" sz="1600" b="1" i="1" dirty="0" smtClean="0">
                <a:solidFill>
                  <a:srgbClr val="C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хв.</a:t>
            </a:r>
            <a:endParaRPr lang="ru-RU" sz="1600" b="1" dirty="0">
              <a:solidFill>
                <a:srgbClr val="C0000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7543" y="4509120"/>
            <a:ext cx="82964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>
                <a:solidFill>
                  <a:srgbClr val="C00000"/>
                </a:solidFill>
                <a:latin typeface="Cambria" pitchFamily="18" charset="0"/>
              </a:rPr>
              <a:t>Записати (*) в Аудиторному протоколі час початку виконання завдань сертифікаційної роботи</a:t>
            </a:r>
            <a:endParaRPr lang="ru-RU" b="1" dirty="0">
              <a:solidFill>
                <a:srgbClr val="C00000"/>
              </a:solidFill>
              <a:latin typeface="Cambria" pitchFamily="18" charset="0"/>
            </a:endParaRPr>
          </a:p>
        </p:txBody>
      </p:sp>
      <p:pic>
        <p:nvPicPr>
          <p:cNvPr id="13" name="Рисунок 12" descr="Вырезка экрана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57" y="5315101"/>
            <a:ext cx="8064896" cy="122413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419081" y="5344642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C00000"/>
                </a:solidFill>
                <a:latin typeface="Cambria" pitchFamily="18" charset="0"/>
              </a:rPr>
              <a:t>11</a:t>
            </a:r>
            <a:endParaRPr lang="ru-RU" sz="1400" b="1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03529" y="5354096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C00000"/>
                </a:solidFill>
                <a:latin typeface="Cambria" pitchFamily="18" charset="0"/>
              </a:rPr>
              <a:t>20</a:t>
            </a:r>
            <a:endParaRPr lang="ru-RU" sz="1400" b="1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682826" y="5320963"/>
            <a:ext cx="13681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smtClean="0">
                <a:solidFill>
                  <a:srgbClr val="C00000"/>
                </a:solidFill>
                <a:latin typeface="Cambria" pitchFamily="18" charset="0"/>
              </a:rPr>
              <a:t>24 </a:t>
            </a:r>
            <a:r>
              <a:rPr lang="uk-UA" sz="1600" b="1" i="1" dirty="0" smtClean="0">
                <a:solidFill>
                  <a:srgbClr val="C00000"/>
                </a:solidFill>
                <a:latin typeface="Cambria" pitchFamily="18" charset="0"/>
              </a:rPr>
              <a:t>квітня</a:t>
            </a:r>
            <a:endParaRPr lang="ru-RU" sz="1600" b="1" i="1" dirty="0">
              <a:solidFill>
                <a:srgbClr val="C00000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0920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4" y="4221088"/>
            <a:ext cx="2534208" cy="2522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-1"/>
            <a:ext cx="9144000" cy="74930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331640" y="51483"/>
            <a:ext cx="6768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ТЕХНОЛОГІЧНА КАРТА СТАРШОГО ІНСТРУКТОРА (ІНСТРУКТОРА)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pic>
        <p:nvPicPr>
          <p:cNvPr id="7" name="Picture 12" descr="Київський Регіональний Центр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2875" y="-7181"/>
            <a:ext cx="742157" cy="749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 descr="ЗНО - Київський регіональний центр оцінювання якості освіти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9" y="-53765"/>
            <a:ext cx="1475656" cy="8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18456" y="1052736"/>
            <a:ext cx="7704856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srgbClr val="C00000"/>
                </a:solidFill>
                <a:latin typeface="Cambria" pitchFamily="18" charset="0"/>
              </a:rPr>
              <a:t>Старшому інструктору та інструктору під час проведення зовнішнього оцінювання забороняється</a:t>
            </a:r>
            <a:r>
              <a:rPr lang="uk-UA" sz="2000" b="1" dirty="0" smtClean="0">
                <a:solidFill>
                  <a:srgbClr val="C00000"/>
                </a:solidFill>
                <a:latin typeface="Cambria" pitchFamily="18" charset="0"/>
              </a:rPr>
              <a:t>:</a:t>
            </a:r>
          </a:p>
          <a:p>
            <a:pPr algn="ctr"/>
            <a:endParaRPr lang="ru-RU" dirty="0">
              <a:solidFill>
                <a:srgbClr val="C00000"/>
              </a:solidFill>
              <a:latin typeface="Cambria" pitchFamily="18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uk-UA" i="1" dirty="0">
                <a:solidFill>
                  <a:srgbClr val="002060"/>
                </a:solidFill>
                <a:latin typeface="Cambria" pitchFamily="18" charset="0"/>
              </a:rPr>
              <a:t>ознайомлюватися зі змістом завдань сертифікаційних робіт</a:t>
            </a:r>
            <a:r>
              <a:rPr lang="uk-UA" dirty="0">
                <a:solidFill>
                  <a:srgbClr val="002060"/>
                </a:solidFill>
                <a:latin typeface="Cambria" pitchFamily="18" charset="0"/>
              </a:rPr>
              <a:t>;</a:t>
            </a:r>
            <a:endParaRPr lang="ru-RU" dirty="0">
              <a:solidFill>
                <a:srgbClr val="002060"/>
              </a:solidFill>
              <a:latin typeface="Cambria" pitchFamily="18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uk-UA" i="1" dirty="0">
                <a:solidFill>
                  <a:srgbClr val="002060"/>
                </a:solidFill>
                <a:latin typeface="Cambria" pitchFamily="18" charset="0"/>
              </a:rPr>
              <a:t>виносити матеріали зовнішнього оцінювання з аудиторії;</a:t>
            </a:r>
            <a:endParaRPr lang="ru-RU" dirty="0">
              <a:solidFill>
                <a:srgbClr val="002060"/>
              </a:solidFill>
              <a:latin typeface="Cambria" pitchFamily="18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uk-UA" i="1" dirty="0">
                <a:solidFill>
                  <a:srgbClr val="002060"/>
                </a:solidFill>
                <a:latin typeface="Cambria" pitchFamily="18" charset="0"/>
              </a:rPr>
              <a:t>користуватися мобільними телефонами, персональними комп’ютерами, електронними приладами, друкованими, рукописними та іншими матеріалами, що не передбачені процедурою проведення зовнішнього оцінювання;</a:t>
            </a:r>
            <a:endParaRPr lang="ru-RU" dirty="0">
              <a:solidFill>
                <a:srgbClr val="002060"/>
              </a:solidFill>
              <a:latin typeface="Cambria" pitchFamily="18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uk-UA" i="1" dirty="0">
                <a:solidFill>
                  <a:srgbClr val="002060"/>
                </a:solidFill>
                <a:latin typeface="Cambria" pitchFamily="18" charset="0"/>
              </a:rPr>
              <a:t>відповідати на запитання учасників зовнішнього оцінювання щодо змісту завдань сертифікаційної роботи, коментувати їх;</a:t>
            </a:r>
            <a:endParaRPr lang="ru-RU" dirty="0">
              <a:solidFill>
                <a:srgbClr val="002060"/>
              </a:solidFill>
              <a:latin typeface="Cambria" pitchFamily="18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uk-UA" i="1" dirty="0">
                <a:solidFill>
                  <a:srgbClr val="002060"/>
                </a:solidFill>
                <a:latin typeface="Cambria" pitchFamily="18" charset="0"/>
              </a:rPr>
              <a:t>без поважної причини відволікати учасників зовнішнього оцінювання від виконання сертифікатної роботи;</a:t>
            </a:r>
            <a:endParaRPr lang="ru-RU" dirty="0">
              <a:solidFill>
                <a:srgbClr val="002060"/>
              </a:solidFill>
              <a:latin typeface="Cambria" pitchFamily="18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uk-UA" i="1" dirty="0">
                <a:solidFill>
                  <a:srgbClr val="002060"/>
                </a:solidFill>
                <a:latin typeface="Cambria" pitchFamily="18" charset="0"/>
              </a:rPr>
              <a:t>без дозволу відповідального за пункт проведення зовнішнього незалежного оцінювання залишати аудиторію;</a:t>
            </a:r>
            <a:endParaRPr lang="ru-RU" dirty="0">
              <a:solidFill>
                <a:srgbClr val="002060"/>
              </a:solidFill>
              <a:latin typeface="Cambria" pitchFamily="18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uk-UA" i="1" dirty="0">
                <a:solidFill>
                  <a:srgbClr val="002060"/>
                </a:solidFill>
                <a:latin typeface="Cambria" pitchFamily="18" charset="0"/>
              </a:rPr>
              <a:t>надавати учасникам зовнішнього оцінювання будь-які предмети, що не передбачені процедурою проведення зовнішнього оцінювання (маркери, папір тощо</a:t>
            </a:r>
            <a:r>
              <a:rPr lang="uk-UA" i="1" dirty="0" smtClean="0">
                <a:solidFill>
                  <a:srgbClr val="002060"/>
                </a:solidFill>
                <a:latin typeface="Cambria" pitchFamily="18" charset="0"/>
              </a:rPr>
              <a:t>)</a:t>
            </a:r>
            <a:endParaRPr lang="ru-RU" dirty="0">
              <a:solidFill>
                <a:srgbClr val="002060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6445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 descr="http://sosnovskij.ru/wp-content/uploads/2013/07/seo-shpargal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861" y="2690659"/>
            <a:ext cx="2335298" cy="1620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-1"/>
            <a:ext cx="9144000" cy="74930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331640" y="51483"/>
            <a:ext cx="6768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ТЕХНОЛОГІЧНА КАРТА СТАРШОГО ІНСТРУКТОРА (ІНСТРУКТОРА)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pic>
        <p:nvPicPr>
          <p:cNvPr id="7" name="Picture 12" descr="Київський Регіональний Центр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2875" y="-7181"/>
            <a:ext cx="742157" cy="749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 descr="ЗНО - Київський регіональний центр оцінювання якості освіти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9" y="-53765"/>
            <a:ext cx="1475656" cy="8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306489" y="814989"/>
            <a:ext cx="1089759" cy="5875061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1059" y="2492896"/>
            <a:ext cx="1680621" cy="2016224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1059" y="2564904"/>
            <a:ext cx="168062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b="1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Під час виконання учасниками зовнішнього оцінювання завдань сертифікаційної роботи</a:t>
            </a:r>
            <a:endParaRPr lang="ru-RU" sz="1400" dirty="0">
              <a:solidFill>
                <a:schemeClr val="tx2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91680" y="1124744"/>
            <a:ext cx="7272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Фіксувати (*)</a:t>
            </a:r>
            <a:r>
              <a:rPr lang="uk-UA" b="1" i="1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uk-UA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на дошці фактичний час через </a:t>
            </a:r>
            <a:r>
              <a:rPr lang="uk-UA" b="1" i="1" dirty="0">
                <a:solidFill>
                  <a:srgbClr val="C00000"/>
                </a:solidFill>
                <a:latin typeface="Cambria" pitchFamily="18" charset="0"/>
              </a:rPr>
              <a:t>кожні 20 </a:t>
            </a:r>
            <a:r>
              <a:rPr lang="uk-UA" b="1" i="1" dirty="0" smtClean="0">
                <a:solidFill>
                  <a:srgbClr val="C00000"/>
                </a:solidFill>
                <a:latin typeface="Cambria" pitchFamily="18" charset="0"/>
              </a:rPr>
              <a:t>хвилин</a:t>
            </a:r>
            <a:endParaRPr lang="ru-RU" b="1" i="1" dirty="0">
              <a:solidFill>
                <a:srgbClr val="C00000"/>
              </a:solidFill>
              <a:latin typeface="Cambria" pitchFamily="18" charset="0"/>
            </a:endParaRPr>
          </a:p>
          <a:p>
            <a:endParaRPr lang="uk-UA" b="1" dirty="0" smtClean="0">
              <a:solidFill>
                <a:schemeClr val="tx2">
                  <a:lumMod val="50000"/>
                </a:schemeClr>
              </a:solidFill>
              <a:latin typeface="Cambria" pitchFamily="18" charset="0"/>
            </a:endParaRPr>
          </a:p>
          <a:p>
            <a:r>
              <a:rPr lang="uk-UA" b="1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Здійснювати </a:t>
            </a:r>
            <a:r>
              <a:rPr lang="uk-UA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контроль за процедурою проходження учасниками зовнішнього оцінювання. </a:t>
            </a:r>
            <a:endParaRPr lang="ru-RU" dirty="0">
              <a:solidFill>
                <a:schemeClr val="tx2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835697" y="5877272"/>
            <a:ext cx="6928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i="1" dirty="0">
                <a:solidFill>
                  <a:srgbClr val="C00000"/>
                </a:solidFill>
                <a:latin typeface="Cambria" pitchFamily="18" charset="0"/>
              </a:rPr>
              <a:t>Про виявлені порушення </a:t>
            </a:r>
            <a:r>
              <a:rPr lang="uk-UA" b="1" i="1" dirty="0">
                <a:solidFill>
                  <a:srgbClr val="C00000"/>
                </a:solidFill>
                <a:latin typeface="Cambria" pitchFamily="18" charset="0"/>
              </a:rPr>
              <a:t>повідомляти</a:t>
            </a:r>
            <a:r>
              <a:rPr lang="en-US" b="1" i="1" dirty="0">
                <a:solidFill>
                  <a:srgbClr val="C00000"/>
                </a:solidFill>
                <a:latin typeface="Cambria" pitchFamily="18" charset="0"/>
              </a:rPr>
              <a:t> </a:t>
            </a:r>
            <a:r>
              <a:rPr lang="uk-UA" b="1" i="1" dirty="0">
                <a:solidFill>
                  <a:srgbClr val="C00000"/>
                </a:solidFill>
                <a:latin typeface="Cambria" pitchFamily="18" charset="0"/>
              </a:rPr>
              <a:t>(*)</a:t>
            </a:r>
            <a:r>
              <a:rPr lang="uk-UA" i="1" dirty="0">
                <a:solidFill>
                  <a:srgbClr val="C00000"/>
                </a:solidFill>
                <a:latin typeface="Cambria" pitchFamily="18" charset="0"/>
              </a:rPr>
              <a:t> відповідальному за пункт проведення зовнішнього незалежного </a:t>
            </a:r>
            <a:r>
              <a:rPr lang="uk-UA" i="1" dirty="0" smtClean="0">
                <a:solidFill>
                  <a:srgbClr val="C00000"/>
                </a:solidFill>
                <a:latin typeface="Cambria" pitchFamily="18" charset="0"/>
              </a:rPr>
              <a:t>оцінювання</a:t>
            </a:r>
            <a:endParaRPr lang="ru-RU" i="1" dirty="0">
              <a:solidFill>
                <a:srgbClr val="C00000"/>
              </a:solidFill>
              <a:latin typeface="Cambria" pitchFamily="18" charset="0"/>
            </a:endParaRPr>
          </a:p>
        </p:txBody>
      </p:sp>
      <p:pic>
        <p:nvPicPr>
          <p:cNvPr id="23" name="Picture 2" descr="http://storage1.tvidi.com/Cms/News/3/1/2613/23908_129085676771558148457_Original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6239" y="2299755"/>
            <a:ext cx="1728192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0" descr="http://upload.wikimedia.org/wikipedia/commons/9/9b/Spickzettel_im_Kugelschreiber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59005">
            <a:off x="1849331" y="2920657"/>
            <a:ext cx="1861755" cy="1341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http://www.xa-xa.org/uploads/posts/2011-03/1299781859_id_464e4e0a3daffc1_studentka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7780" y="4052479"/>
            <a:ext cx="2108760" cy="1569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30" descr="http://multi-watch.ru/images/stories/111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9791" y="4509121"/>
            <a:ext cx="1890995" cy="1259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 descr="http://s018.radikal.ru/i521/1203/f6/4b4eabd34da3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46992">
            <a:off x="4143569" y="4042519"/>
            <a:ext cx="1983052" cy="1288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6060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-1"/>
            <a:ext cx="9144000" cy="74930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331640" y="51483"/>
            <a:ext cx="6768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ТЕХНОЛОГІЧНА КАРТА СТАРШОГО ІНСТРУКТОРА (ІНСТРУКТОРА)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pic>
        <p:nvPicPr>
          <p:cNvPr id="7" name="Picture 12" descr="Київський Регіональний Центр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2875" y="-7181"/>
            <a:ext cx="742157" cy="749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 descr="ЗНО - Київський регіональний центр оцінювання якості освіт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9" y="-53765"/>
            <a:ext cx="1475656" cy="8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306489" y="814989"/>
            <a:ext cx="1089759" cy="5875061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1059" y="2492896"/>
            <a:ext cx="1680621" cy="2016224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1059" y="2564904"/>
            <a:ext cx="168062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b="1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Під час виконання учасниками зовнішнього оцінювання завдань сертифікаційної роботи</a:t>
            </a:r>
            <a:endParaRPr lang="ru-RU" sz="1400" dirty="0">
              <a:solidFill>
                <a:schemeClr val="tx2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35696" y="1340768"/>
            <a:ext cx="705678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solidFill>
                  <a:srgbClr val="002060"/>
                </a:solidFill>
                <a:latin typeface="Cambria" pitchFamily="18" charset="0"/>
              </a:rPr>
              <a:t>Під час зовнішнього оцінювання учасники зовнішнього оцінювання мають право з дозволу старшого інструктора вийти з аудиторії до закінчення роботи над сертифікаційною </a:t>
            </a:r>
            <a:r>
              <a:rPr lang="uk-UA" dirty="0" smtClean="0">
                <a:solidFill>
                  <a:srgbClr val="002060"/>
                </a:solidFill>
                <a:latin typeface="Cambria" pitchFamily="18" charset="0"/>
              </a:rPr>
              <a:t>роботою</a:t>
            </a:r>
            <a:endParaRPr lang="uk-UA" dirty="0">
              <a:solidFill>
                <a:srgbClr val="002060"/>
              </a:solidFill>
              <a:latin typeface="Cambria" pitchFamily="18" charset="0"/>
            </a:endParaRPr>
          </a:p>
          <a:p>
            <a:endParaRPr lang="ru-RU" dirty="0">
              <a:solidFill>
                <a:srgbClr val="002060"/>
              </a:solidFill>
              <a:latin typeface="Cambria" pitchFamily="18" charset="0"/>
            </a:endParaRPr>
          </a:p>
          <a:p>
            <a:r>
              <a:rPr lang="uk-UA" b="1" dirty="0">
                <a:solidFill>
                  <a:srgbClr val="C00000"/>
                </a:solidFill>
                <a:latin typeface="Cambria" pitchFamily="18" charset="0"/>
              </a:rPr>
              <a:t>Одночасний вихід кількох учасників зовнішнього оцінювання з однієї аудиторії до завершення роботи </a:t>
            </a:r>
            <a:r>
              <a:rPr lang="uk-UA" b="1" dirty="0" smtClean="0">
                <a:solidFill>
                  <a:srgbClr val="C00000"/>
                </a:solidFill>
                <a:latin typeface="Cambria" pitchFamily="18" charset="0"/>
              </a:rPr>
              <a:t>заборонено</a:t>
            </a:r>
            <a:endParaRPr lang="uk-UA" dirty="0">
              <a:solidFill>
                <a:srgbClr val="C00000"/>
              </a:solidFill>
              <a:latin typeface="Cambria" pitchFamily="18" charset="0"/>
            </a:endParaRPr>
          </a:p>
          <a:p>
            <a:endParaRPr lang="ru-RU" dirty="0">
              <a:solidFill>
                <a:srgbClr val="002060"/>
              </a:solidFill>
              <a:latin typeface="Cambria" pitchFamily="18" charset="0"/>
            </a:endParaRPr>
          </a:p>
          <a:p>
            <a:r>
              <a:rPr lang="uk-UA" dirty="0">
                <a:solidFill>
                  <a:srgbClr val="002060"/>
                </a:solidFill>
                <a:latin typeface="Cambria" pitchFamily="18" charset="0"/>
              </a:rPr>
              <a:t>Якщо учаснику зовнішнього оцінювання потрібно вийти з аудиторії, то він </a:t>
            </a:r>
            <a:r>
              <a:rPr lang="uk-UA" b="1" dirty="0">
                <a:solidFill>
                  <a:srgbClr val="002060"/>
                </a:solidFill>
                <a:latin typeface="Cambria" pitchFamily="18" charset="0"/>
              </a:rPr>
              <a:t>повинен залишити зошит із завданнями сертифікаційної роботи і бланки відповідей на робочому столі, поклавши їх заповненою стороною </a:t>
            </a:r>
            <a:r>
              <a:rPr lang="uk-UA" b="1" dirty="0" smtClean="0">
                <a:solidFill>
                  <a:srgbClr val="002060"/>
                </a:solidFill>
                <a:latin typeface="Cambria" pitchFamily="18" charset="0"/>
              </a:rPr>
              <a:t>донизу</a:t>
            </a:r>
            <a:endParaRPr lang="uk-UA" dirty="0">
              <a:solidFill>
                <a:srgbClr val="002060"/>
              </a:solidFill>
              <a:latin typeface="Cambria" pitchFamily="18" charset="0"/>
            </a:endParaRPr>
          </a:p>
          <a:p>
            <a:endParaRPr lang="ru-RU" dirty="0">
              <a:solidFill>
                <a:srgbClr val="002060"/>
              </a:solidFill>
              <a:latin typeface="Cambria" pitchFamily="18" charset="0"/>
            </a:endParaRPr>
          </a:p>
          <a:p>
            <a:r>
              <a:rPr lang="uk-UA" dirty="0">
                <a:solidFill>
                  <a:srgbClr val="002060"/>
                </a:solidFill>
                <a:latin typeface="Cambria" pitchFamily="18" charset="0"/>
              </a:rPr>
              <a:t>Час, який учасник зовнішнього оцінювання провів за межами аудиторії, не додається йому до часу, відведеного для виконання сертифікаційної </a:t>
            </a:r>
            <a:r>
              <a:rPr lang="uk-UA" dirty="0" smtClean="0">
                <a:solidFill>
                  <a:srgbClr val="002060"/>
                </a:solidFill>
                <a:latin typeface="Cambria" pitchFamily="18" charset="0"/>
              </a:rPr>
              <a:t>роботи</a:t>
            </a:r>
            <a:endParaRPr lang="ru-RU" dirty="0">
              <a:solidFill>
                <a:srgbClr val="002060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4119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-1"/>
            <a:ext cx="9144000" cy="74930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331640" y="51483"/>
            <a:ext cx="6768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ТЕХНОЛОГІЧНА КАРТА СТАРШОГО ІНСТРУКТОРА (ІНСТРУКТОРА)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pic>
        <p:nvPicPr>
          <p:cNvPr id="7" name="Picture 12" descr="Київський Регіональний Центр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2875" y="-7181"/>
            <a:ext cx="742157" cy="749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 descr="ЗНО - Київський регіональний центр оцінювання якості освіт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9" y="-53765"/>
            <a:ext cx="1475656" cy="8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306489" y="814989"/>
            <a:ext cx="1089759" cy="5875061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1059" y="2492896"/>
            <a:ext cx="1680621" cy="2016224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1059" y="2564904"/>
            <a:ext cx="168062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b="1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Під час виконання учасниками зовнішнього оцінювання завдань сертифікаційної роботи</a:t>
            </a:r>
            <a:endParaRPr lang="ru-RU" sz="1400" dirty="0">
              <a:solidFill>
                <a:schemeClr val="tx2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91680" y="870684"/>
            <a:ext cx="70722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Фіксувати (*)</a:t>
            </a:r>
            <a:r>
              <a:rPr lang="uk-UA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на зворотному боці Аудиторного протоколу інформацію про вихід учасників зовнішнього оцінювання із аудиторії, порушення учасників зовнішнього оцінювання процедури проходження зовнішнього незалежного оцінювання</a:t>
            </a:r>
            <a:endParaRPr lang="ru-RU" dirty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</p:txBody>
      </p:sp>
      <p:pic>
        <p:nvPicPr>
          <p:cNvPr id="3" name="Рисунок 2" descr="Вырезка экрана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705" y="2276010"/>
            <a:ext cx="7179341" cy="453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780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-1"/>
            <a:ext cx="9144000" cy="74930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331640" y="51483"/>
            <a:ext cx="6768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ТЕХНОЛОГІЧНА КАРТА СТАРШОГО ІНСТРУКТОРА (ІНСТРУКТОРА)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pic>
        <p:nvPicPr>
          <p:cNvPr id="7" name="Picture 12" descr="Київський Регіональний Центр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2875" y="-7181"/>
            <a:ext cx="742157" cy="749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 descr="ЗНО - Київський регіональний центр оцінювання якості освіт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9" y="-53765"/>
            <a:ext cx="1475656" cy="8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306489" y="814989"/>
            <a:ext cx="1089759" cy="5875061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1059" y="2492896"/>
            <a:ext cx="1680621" cy="2016224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3088124"/>
            <a:ext cx="16806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b="1" dirty="0" smtClean="0">
                <a:solidFill>
                  <a:srgbClr val="C00000"/>
                </a:solidFill>
                <a:latin typeface="Cambria" pitchFamily="18" charset="0"/>
              </a:rPr>
              <a:t>ТЕХНОЛОГІЧНА ПЕРЕРВА</a:t>
            </a:r>
            <a:endParaRPr lang="ru-RU" sz="1400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19672" y="825734"/>
            <a:ext cx="71442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У разі оголошення уповноваженою особою Українського центру оцінювання якості освіти технологічної перерви:</a:t>
            </a:r>
            <a:endParaRPr lang="ru-RU" dirty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  <a:p>
            <a:r>
              <a:rPr lang="uk-UA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зазначити (*) </a:t>
            </a:r>
            <a:r>
              <a:rPr lang="uk-UA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час початку та закінчення технологічної перерви на дошці та в Аудиторному протоколі</a:t>
            </a:r>
            <a:r>
              <a:rPr lang="uk-UA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;</a:t>
            </a:r>
          </a:p>
        </p:txBody>
      </p:sp>
      <p:pic>
        <p:nvPicPr>
          <p:cNvPr id="6" name="Рисунок 5" descr="Вырезка экрана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236" y="2332297"/>
            <a:ext cx="6477000" cy="1097392"/>
          </a:xfrm>
          <a:prstGeom prst="rect">
            <a:avLst/>
          </a:prstGeom>
          <a:ln>
            <a:solidFill>
              <a:srgbClr val="0070C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  <p:cxnSp>
        <p:nvCxnSpPr>
          <p:cNvPr id="17" name="Прямая со стрелкой 16"/>
          <p:cNvCxnSpPr/>
          <p:nvPr/>
        </p:nvCxnSpPr>
        <p:spPr>
          <a:xfrm>
            <a:off x="5508104" y="1700808"/>
            <a:ext cx="360040" cy="1180185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5508104" y="1700808"/>
            <a:ext cx="1584176" cy="108012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6" descr="http://lbc.in.ua/images/52a9ef598139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41421">
            <a:off x="7906120" y="3001151"/>
            <a:ext cx="973511" cy="973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3" name="Прямая со стрелкой 22"/>
          <p:cNvCxnSpPr/>
          <p:nvPr/>
        </p:nvCxnSpPr>
        <p:spPr>
          <a:xfrm flipV="1">
            <a:off x="5508104" y="3066739"/>
            <a:ext cx="1656184" cy="794309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790236" y="3727843"/>
            <a:ext cx="710224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записати (*)</a:t>
            </a:r>
            <a:r>
              <a:rPr lang="uk-UA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на дошці </a:t>
            </a:r>
            <a:r>
              <a:rPr lang="uk-UA" b="1" dirty="0">
                <a:solidFill>
                  <a:srgbClr val="C00000"/>
                </a:solidFill>
                <a:latin typeface="Cambria" pitchFamily="18" charset="0"/>
              </a:rPr>
              <a:t>час закінчення роботи </a:t>
            </a:r>
            <a:r>
              <a:rPr lang="uk-UA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над завданнями сертифікаційної роботи, додавши до нього час, затрачений на технологічну перерву, а у разі проведення зовнішнього оцінювання з математики або української мови і літератури поглибленого рівня </a:t>
            </a:r>
            <a:r>
              <a:rPr lang="uk-UA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записати</a:t>
            </a:r>
            <a:r>
              <a:rPr lang="uk-UA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час закінчення роботи над виконанням завдань базового рівня та розрахунковий час закінчення виконання завдань сертифікаційної </a:t>
            </a:r>
            <a:r>
              <a:rPr lang="uk-UA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роботи;</a:t>
            </a:r>
          </a:p>
          <a:p>
            <a:endParaRPr lang="ru-RU" dirty="0" smtClean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  <a:p>
            <a:r>
              <a:rPr lang="uk-UA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повідомити</a:t>
            </a:r>
            <a:r>
              <a:rPr lang="uk-UA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uk-UA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(*)</a:t>
            </a:r>
            <a:r>
              <a:rPr lang="uk-UA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учасникам зовнішнього оцінювання про продовження роботи над виконанням </a:t>
            </a:r>
            <a:r>
              <a:rPr lang="uk-UA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завдань</a:t>
            </a:r>
            <a:endParaRPr lang="ru-RU" dirty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3543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-1"/>
            <a:ext cx="9144000" cy="74930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331640" y="51483"/>
            <a:ext cx="6768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ТЕХНОЛОГІЧНА КАРТА СТАРШОГО ІНСТРУКТОРА (ІНСТРУКТОРА)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pic>
        <p:nvPicPr>
          <p:cNvPr id="7" name="Picture 12" descr="Київський Регіональний Центр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2875" y="-7181"/>
            <a:ext cx="742157" cy="749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 descr="ЗНО - Київський регіональний центр оцінювання якості освіт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9" y="-53765"/>
            <a:ext cx="1475656" cy="8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306489" y="814989"/>
            <a:ext cx="1089759" cy="5875061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1059" y="2492896"/>
            <a:ext cx="1680621" cy="2016224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1059" y="2564904"/>
            <a:ext cx="168062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b="1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Під час виконання учасниками зовнішнього оцінювання завдань сертифікаційної роботи</a:t>
            </a:r>
            <a:endParaRPr lang="ru-RU" sz="1400" dirty="0">
              <a:solidFill>
                <a:schemeClr val="tx2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01874" y="814989"/>
            <a:ext cx="7344816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Якщо учасник зовнішнього оцінювання </a:t>
            </a:r>
            <a:r>
              <a:rPr lang="uk-UA" b="1" i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завершив роботу раніше визначеного часу та отримав у Сертифікаті відмітку</a:t>
            </a:r>
            <a:r>
              <a:rPr lang="uk-UA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уповноваженої особи </a:t>
            </a:r>
            <a:r>
              <a:rPr lang="uk-UA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УЦОЯО (але </a:t>
            </a:r>
            <a:r>
              <a:rPr lang="uk-UA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не в останні 15 хвилин або не в числі трьох останніх учасників зовнішнього оцінювання), він за дозволом </a:t>
            </a:r>
            <a:r>
              <a:rPr lang="uk-UA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старшого інструктора </a:t>
            </a:r>
            <a:r>
              <a:rPr lang="uk-UA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здає бланк (-и) відповідей, а зошит із завданнями сертифікаційної роботи </a:t>
            </a:r>
            <a:r>
              <a:rPr lang="uk-UA" b="1" i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залишає на своєму робочому місці</a:t>
            </a:r>
            <a:r>
              <a:rPr lang="uk-UA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. </a:t>
            </a:r>
            <a:endParaRPr lang="uk-UA" dirty="0" smtClean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  <a:p>
            <a:r>
              <a:rPr lang="uk-UA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Старший </a:t>
            </a:r>
            <a:r>
              <a:rPr lang="uk-UA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інструктор </a:t>
            </a:r>
            <a:r>
              <a:rPr lang="uk-UA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фіксує </a:t>
            </a:r>
            <a:r>
              <a:rPr lang="uk-UA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в Аудиторному протоколі час повернення бланка (-ів) відповідей та </a:t>
            </a:r>
            <a:r>
              <a:rPr lang="uk-UA" b="1" i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вкладає його (їх) до спеціального поліетиленового пакета, </a:t>
            </a:r>
            <a:r>
              <a:rPr lang="uk-UA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а у разі проведення зовнішнього оцінювання з математики або української мови і літератури поглибленого рівня –</a:t>
            </a:r>
            <a:r>
              <a:rPr lang="uk-UA" i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uk-UA" b="1" i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до спеціальних пакетів № 1</a:t>
            </a:r>
            <a:r>
              <a:rPr lang="uk-UA" i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uk-UA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(бланки, призначені для надання відповідей на завдання базового рівня) та</a:t>
            </a:r>
            <a:r>
              <a:rPr lang="uk-UA" i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uk-UA" b="1" i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№ 2</a:t>
            </a:r>
            <a:r>
              <a:rPr lang="uk-UA" i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uk-UA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(бланк, призначений для надання відповідей на завдання поглибленого рівня)</a:t>
            </a:r>
            <a:r>
              <a:rPr lang="uk-UA" b="1" i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.</a:t>
            </a:r>
            <a:r>
              <a:rPr lang="uk-UA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Учасник зовнішнього незалежного оцінювання має засвідчити своїм підписом в Аудиторному протоколі факт передання бланка (-ів) відповідей. Після цього він може вийти з аудиторії (інструктор повідомляє про це черговому) або перебувати в ній до моменту отримання зошита із завданнями сертифікаційної роботи, дотримуючись установлених норм поведінки.</a:t>
            </a:r>
            <a:endParaRPr lang="ru-RU" dirty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1378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Скругленный прямоугольник 29"/>
          <p:cNvSpPr/>
          <p:nvPr/>
        </p:nvSpPr>
        <p:spPr>
          <a:xfrm>
            <a:off x="2910956" y="3093764"/>
            <a:ext cx="6057983" cy="3570547"/>
          </a:xfrm>
          <a:prstGeom prst="round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014433" y="1858505"/>
            <a:ext cx="5969707" cy="778407"/>
          </a:xfrm>
          <a:prstGeom prst="roundRect">
            <a:avLst/>
          </a:prstGeom>
          <a:solidFill>
            <a:srgbClr val="FFFF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999232" y="826405"/>
            <a:ext cx="5969707" cy="818117"/>
          </a:xfrm>
          <a:prstGeom prst="roundRect">
            <a:avLst/>
          </a:prstGeom>
          <a:solidFill>
            <a:srgbClr val="FFFF00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27742" y="789250"/>
            <a:ext cx="2179517" cy="5875061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" name="Picture 4" descr="http://kr-suzirya.edukit.dp.ua/files2/images/meeting.jpg?size=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9" y="2375197"/>
            <a:ext cx="2706047" cy="20295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-1"/>
            <a:ext cx="9144000" cy="74930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331640" y="51483"/>
            <a:ext cx="6768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ТЕХНОЛОГІЧНА КАРТА СТАРШОГО ІНСТРУКТОРА (ІНСТРУКТОРА)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pic>
        <p:nvPicPr>
          <p:cNvPr id="7" name="Picture 12" descr="Київський Регіональний Центр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2875" y="-7181"/>
            <a:ext cx="742157" cy="749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 descr="ЗНО - Київський регіональний центр оцінювання якості освіти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9" y="-53765"/>
            <a:ext cx="1475656" cy="8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74444" y="1011009"/>
            <a:ext cx="2743749" cy="448908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11059" y="1011009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anose="02040503050406030204" pitchFamily="18" charset="0"/>
              </a:rPr>
              <a:t>УЧАСТЬ У НАРАДІ </a:t>
            </a:r>
          </a:p>
        </p:txBody>
      </p:sp>
      <p:sp>
        <p:nvSpPr>
          <p:cNvPr id="12" name="AutoShape 2" descr="data:image/jpeg;base64,/9j/4AAQSkZJRgABAQAAAQABAAD/2wCEAAkGBxQTEhQUExQWFRQVGBoYFxgXFhYYHBkcIBwaHBwWFx8YHCggGh4lHRgYITEhJSksLi4uGCAzODMsNygtLisBCgoKDg0OFxAQFywkIBwsLCwsLCwsLCwsLCwsLCwsLCwsLCwsLCwsLCwsLCwsLCwsLCwsLCwsLCwsLCwsLDcsLP/AABEIAIYA7gMBIgACEQEDEQH/xAAcAAACAgMBAQAAAAAAAAAAAAAFBgQHAAIDAQj/xABFEAACAQIDBQUFBgIIBAcAAAABAgMAEQQSIQUGMUFRBxMiYXEygZGhsRQjQlJiwTNyJEOCkqLR4fBTg5PSFRc0RGOywv/EABgBAAMBAQAAAAAAAAAAAAAAAAABAgME/8QAHxEBAQACAgMBAQEAAAAAAAAAAAECEQMxEiFBUSJh/9oADAMBAAIRAxEAPwCmkHhHkakbPw7ykpHYDi7nQKOpPKtMDgWmcRoDfVmOpCqBqSP98qtXd3YEQVoRlaF4Y2I/GS2bxNbkwAt6VnlZFSbJ2N2EMIunhkR47zOPD4lcnKLEC1vM6ij+8E6xma0ebvI7MS2UWVb2FteEg6Ua3zkgHcxSyIuaTxAkXCmNxmI6XIpVfELNhsPZgzNFLn1Fw14V1A4VHerVdHmDZK3uRqUyE6+z08uNbY3AQ4dFnYELhkYKB0NhoObaACj0MFDNsR99iYMMNVT+kTeim0Sn1fxf8vzrKdroPiNksqRoigrJIXnZwDofEVynmSQo6AUgbd3YVxJNgwcqMVK20a3FojzAOlvLSrnxKUt7V2XmMYDiOGMl3VRlvbVRccFBuT1qsc7Km4kPcXayO/czMFY+wx0DH8p8/rThtbZ2V4tOII+BpE3s2Yrg4zDqwjLENpa55Sr+kn6U5brbY+14aEt7UThH6qT7J81bl0II6VPLx7nlEy/HV8Hx9x/ahO1MP4EPkvyJH7U8z4Hj6fQ/60v7Vwv3XpnHwIP7msJVUtrFSttXNNOkCfmCj+ZiLn6fCnDEuERnPBVJ+AvagvZ3h1bEPiJWCrGPaYgDO9xxPA2v8a6eL7km/h1bdqAwxOsrxjDKbSRvYWXV7+tjfnTdsqdJo1kjN0YaeXIg9CDoRS0Fi2eqNhcPJN3rHMkTM4sB7fNQb5ReoibYxqzGbD7MmVX/AIyNIAJCBo4GXwuNBcXuBY8BatWn0sJY63jsQCCCDwINx8qSMLvFtLExZosBCY3BF2mJ6gqbEEHiCOIoXsrcnHYeJZ8HP3MjjO+Ga5QG+i3Ym5tYG+vnS8P2n5fizwKwmq62NvntGWV8McJD38ft5nZLD81uY9Oopp3V219phu7R96ryI6ofyuyhgCbgEAHXrSuNgmUGGao8jV0kNRXNSbjMa4o2tdJTURntQQnFLVO9pG880ksuEzq0KSA3UWJ0BytrrlJPwpl3s3rZCMLhfFiZLLca5L//AK+nGlfF7vIuJwmCvmlc95iH4k31yjyChj53vWvHPtTaaOxrDxLBI4N5mazaEZVHAAnQ3NzpViZqixAKoVRZVFgBwAHKtw1Tld3aokA1sK4K1Km9O/8ABhG7sAzSA+JVYDJ6nXXhpRJsWlbdbZjQRd5DaSVS3fRjixsCEB5Ffnm9KYMHi41MeMhNomZ4JNLFQ1jHmB4FXGWx/P0FG9nYaw4AE6m3X96jLu4ks0rBiqSMVxEdvDKuUFfRgfxDkSKJlu+xZ+KHxGIaRi7sWZjcsTck+dddnkh1IJ0IJsbXFwbfKpe8WBSHFzRIwZEdgpB5X9n1HA+lcMAnirfK6iMZuvpXZWJWaJJU9lwGH+VRtlbOaN55JCDJM99OARRZEF9dBc+rGh3ZxDMuDTvWBUm8XUJ0Y89dR60yua5WqFMtBtu4+PDx5pNSfCiDVpGPBFHMmp23trLh1XwtJI5yxRqNXb8oPADmSeAueVIscUmJeSV5QoUFZsSvsRLzw+D6t1k9LU8cd+6VoocO2KRDdY4FVlli0YlrFWjJBsqr9arfZkr4DGmK4ZHIQ3awZGIyvcXta4N9eFO+y8fgsTnwMcbRQoM+jZc+T2g55gi1/Slff9YJVjnw2qRnuCQpC6DMpXqBqL+la4/iMlvbPxokPdyKUnQEOpGh/Uh4MOB060N2phvC4/V9VP8AkKibo7zJJFBPLmjJAjZnUhGK+EkP7N9OBsaZtqYUeIjUEK1xz1t9Kw5MPG+hLtUO+MmTDW5uQv7n6VL3JwuGGDVcU0f37lwshC3A8Itf0v8A2qG9pnh7hP52PxAH700bNw+CyYeGfummCIqq/teKxAHqT860wmsJ/o+nXY2CjhjWOJQqL7IHmb/Umi8ZodAamxtUrDptkyJOJcM6xiR1+0IVurAcZFF/DJYZb8xa/Cjlcga2Bp7LRe29usMRiEnWUwnu2hkKKMzoSDlDX8J4i9idaRt6Oy5oz32AdgV17osQwP8A8b3v7j8atomuUhpzOweL5+wO+GPjmjVpGdo3t3cnMnwlXOh58zoadf8AzFCaYrCTQN6XHqMwU/WmLbm6GEnjZDEqE3IdAAwJ1vfnr1pHO18Ts1hh8Yv2jDHRHIubeV9Db8p186v+cvifcNezN7MLiCFjlGc8Fa6k+Qvxr3b+MMUEsi6lEZh6gVWW+GJwTGOTBjK5N2ygqB0Njwa/Suu0N+5nUKiqoy2Yt4ixtYnoKV4960Npu4GIgQTYqeRe9F/aIuARcsOpPDSp3Z+rYnHT4xhoLgeRawAHogt76Wdy9hxYuVo5XZSFzKFt4tddTw5VcWytnxwRrHEuVF5dfMnmfOnn6tKCANbZq5lgASSABqSeAHU1U+/m+5nzQYc2h4Mw4yeQ6L9anHG1W9CW/HaB7UGEbyeUfMR/93wqs2N+NeVlbyaRbt9Nww2quN8u0nKWhwRB5NNx/wCn/wBxqZvPs1cJgMS8ZlEgtFd5JGBV2XxKGOhym1x1NVBWWGE7VllW00pZizElmJJJ4knUk1P2DLEsy9+XER9opbMPS9Da9rWzaZdPpXd/a+FkiRcPKjKoChcwzC3Ig+K9FM9fLEbkEEaEG4PnTXge0bHx5iZRJm/4ig214i1vSsbxfi5mvDbOylxMRjcsoJBupINuYuOAK3U+RoBv+8OH2c8aqi+ELClwNeqDiSONV0/apjzmsYhfhaP2fS5+t6I7B2FLj5RNO7uthmkbpxyJy+HCpsuOtqn9B3ZrgWONiJBsA2bTSxUixph3yl72DEQJh3SOBSe8ICpmQg5UHMWvr5U84PBRQLaNbeZpa27i5XZ07uMYYoQ8zSAXupBCjqD1py7qaGdke043weIwTPllLl4RcjMSmq9LXj4HqatQQIYlyCyGPwjoLAgVR/ZDvPBgZZziGypJGAPCW8QPQetP+C7TtngBTK4AZrXie2Uk25dDVcktTFd9rS/02NeXdKfi707YZsF30aMYjiRlsCPGCACPSwFIPaXtWHEYyOSBw6d0gJFxYh3JBv5EfGrLhlwQlXMYlxDBT4hZzcC1iRroeVOT+YN+xyLr1rfEYxIkLyOqIvFmIAFV3tHGwREQbM798SBlCws2RSNLyhwV4jXQHqRxqS26eMmdJsYY8UV/9v3jRqp8rKVY+RGvpU+BzI3btbyxYwzdzfJEVAY6Z7g6gdNLUdDUE2Njy0hhOFfDlUBGYJlIBtlQoSGte/lmGmtGrVFntUr0tXF2rc1zYUjcJDQ/aGDSVSkih1PEEXFEXWo0xtQVJ+L3WwUKSN3SL4WuzXOUW1PiOlU3l1sNennT92jbzBycNEbgH71hzP5B6c669luxAc+JccCUjv8A4mH0+NbYbk3UUlYLFTYWRZFDRvbTMpFwfIjUGnnZHaZwGIi/tRn6qf2NPeO2ZHOhSVA6nkRw9Dyqlt8Nmw4fEtFDIXUcb/gP5Lj2rU5rLsuhvfnfb7SO5gJWHTMeBc8beSj52pIrK7YTCtIwVBcn5eZ8quTROccZYgAEk8AKZtnbvKBeXUn8IOg/zNENl7HWIC3ikPE/sOgphw2zxa7anpyFK0IfbLtIk4eAE5QGkYdSTlX4Wb+9VZ1c+9m6BxyQsJQssaZcxF1e9jfThrc3/VVPY3DmOR42tmRmU24XBINvhU8dmlZduFe15XtaJYKKYfd7FObLhpj/AMt7fEi1cdhQB8TAjey0qA+hYA19GRrWeefirHHapd3uzKaQq+JIiS+qcXI92gvTBvPiXSd443xixqFCxYWEMAMo/F+H09/OrBCVTPaJtQy40xYWSVr2R1RyELWtYAcTpYk+nKoxtyqrNQG2rtiFgyquJlc6ZsRiCwHoiAA/GtsDu9i8Sq5yyxoLL3hOg/SvKnHdbc1IRnkAklGUkXACKTbML8hYm/Oxo/hIO9LGNriNiuYi2hAIAXS4sRZjobX1rbWmeyLHuREAS0sjnJntGFFx+m97/wCoqS+4uHAbxT+FA34De+bwjw6nw/MUW3wgOHg7xSWVQYypbSzCwIAsLqenU15uYiSyuR4lZMy3N7feycPcQPdQC/tHs8dc/dTK2QAkOMnG9tdRy+Y61BwG28fsyQKwYWPsSrmU8PZPSwt4TVz/APhSZSSSgHiJvceHW5DXFha/uoYcAMTh888KhZyrMxDGyDQEg6xEoBrqFzE30oBN3S29icQ8keFOEwzOxchlJkckkkgk+O30HCmtd1sfJ/G2k4B5RRhfncVXO9258mDPfw5+4D+Fjo6EHRtOVxo3lVgdnG/IxS9ziCBiFGh4CRRz/mHMe+pyl+HBrd7dFcLKZftE8zFSp75gwsSDppccOtMmWhm8e8MGCiMkrDMQe7jB8Uh5Ko9ba8Bep+y8as8SSpezi9iLFTzVgeBB0rO77U3K1yZalFa5stTo0RkpO7SJcTHhWbDjT+sYXzKvVf3PIU8la4z4cMpVhcEEEHmDoRRJqh8uAE+ZNX/sHZogw0MQ/Cgv6nVj8Saw7hYEWthwCpBBDODcajW9ENq4pIY3lkNkRSx/yHmeHvrTLLaZNFjfveP7JBlQjv5NE/SOb+7l51SrsSSSbk6knn5miG39rPip3mf8R0H5VHBR7v3qBFGWYKouSbACrxmoVrpgsI0rhEFyfkOp8qedkbMEIyrqx4nmf9K02Hs0Qpa15G9o/sPKmfAYTKLn2j8vKi0mYPBhfNuZ/YUF3l2PiGcS4eRgbZSt7ADjcfCu2D2pLDiO4xIusjfdSKND+k0dx+0YoLd41i3AWJPrYa28/Op6VDThcPlRV6KBf0AF6+ddr4rvZ5ZLAZ3ZrDW1zf3+tfQu7+P7+BXJUtcglQcpN+K5tStrWPMa86o3fvCRRY6ZIQQoOo5BiASF8teFTxzVqswCva8r2tmaVswkSx5blsy5bdbgivpqNK+bt3dsNhZ0mUA5SMykDVeYHQ24Gvo/AYhZEV0N1cBlPUHWsOWdNcL6LnaPvD9jwhyG0010j6j8zj0B+JFJ/Zxu7kQ4h0LOw0WwuF8r8SePpYVD38n+27WWC944bIfQeJz6nhTxJNHCi52iUA2Ul8vL7xL8AbAAX01HCtOPHUZ5XdFk2QZk1kZbH7t1ADaG4LaWZbgeE6EC54iwfDPJHMgeNu91ifIt0mQMbSp+UoTqrEWVjqdKacFtnDyKDDLHLe2VUdCTfgLA6e/hr0qTDhQmY8Xc3Y+fQdB5e/jWiSdvNs5pYZMwVVEcnhILEnKbG4IAI99cd0tiqiJLDIfHGNCqlbGzaBcp4+fWmDbS3jkHVGHxBoL2exlcDhwWLXXNryB1C+gqTG9r4WWSIRFR3cjKJmS5tFe7jLx8QGXS9sxNMUaKVGW2W2luFvK3KuWFatcW/dK0iqWABZ0XUm2uZB+by5+tUAnbOzkVWJRWTKwyv7KZhYnyQ8Dp4RciwvVFb1bIbZ+MtE98uV1ZbjKeOQ3J1FuFybEXq0ZZsTtJtMqwA8PaiX+Yj/1Mg/KD3a31zEax99tj58I0Lyj7lcyNIFzyNbw+LQAkhlIAufD1oCNh8QcXBBjMLBHLi9Ymkl1XC2F2dr6WHEFuGbQHhUrcXa2TFNBHJPjlkJbEYgJeJJdAChAvlIFiSbeyRoDSD2dTRySvgsS7Jh8RYtlbL4k8QB8mAKn3VZeI3sjgaHBbNwhLy/w86NGgFyO9ZTZ2XQnMbXAOtTTh6NaEVkKsFAZszW1NrXPMgchW1Y2Kc8tYVrpasIpG4MlU/wBsW37uMGh0Wzy268VT3DX3irW2/tFcNh5ZnNhGhPLU8gL8ySB76+Ysbi3lkaSQ5nclmPUmrwn0rXA027r7MCL3rjxH2R0HX1NBt39nd7Lr7Cat59BT9g4MzfpHH9hWlqEzZ2G/GRryFctj7bDyGGZe6nBPhJ0YcihPHSpGz9qRySPECRIhsVYWJH5gDxFdtqd2hRzGHnvlhH4ix6dBa5J5C9SbfaOKyFURRJO38NenIux/Covx93OpOytkiO7ue8mf23I4/pUfhUchW2x9md2C7nPNJrI/0VeijgBRZVoNG3UeO0qxs8hVh3srXAZ7DSMHQKFy8ABYrxqp+07Cd3tCX9YV/iLftVw7GgEMQUtci7O55sdXc++5pD38wyY7DfbEBSWAASKQfFG2qG/JgDe3EBteV4wv9KynpV9ZWVlbM3tX/wBm2MzbOgY/gDKfRSR9BVACrf7McQf/AArEjmhmt/0g31JqOTpWPZU3HfvcXPO/EksfLMxY/SrR2HKGLMcjXsLqPCeZPO9wV/u1V3Z41hMbgWI1PAWDanypxw23ViJUjvGOoEIzHgNSvFVNuJNvOrScsLho1nLKqiwzaKAQzXBsRyIXh1N+dEZsRS1sXHNIrswVSW4K4ewyra5Gl/T51PklNFpNdoSXVvQ0B3CxF8Fh/JbfAkVM2riskbubkIpY242AvpSp2Z7SDwd1Ygxk68iGJYUpDWjh8RUsYigEElTFkpwO0EgXNHwC6qB+VrkfMMv9mhu1nPhZbXByjNw8XC9v1ZR76D737TeBomSTJmDKx/o4vYqV1nZRpduGutLDbflcrfE5hnQlc2F1swNvurnlyNME3bYbCbQLgqWjlWZctwt7hxpckC/nV2bj7JkYybQxQ/pOK1A/4cX4UF+BI+Vqp7tHgyYsDIqAxiwU6EBmFzoLHS1vKr43RxGfAYRzxMMd/wC6KkCppf2zvVHh8VBhmR3ecEgRjOy2OhKjWxs2o/KaNYidUVnchVQFmJ0AAFyT7hVNNtdmGL2nY97iGOFwQ5gHQuo8l+ZNRpW1w7P2hFOmeGRZF4XU3sejDip8jrUmlfdzZ0OysADKQuVc8z2F2Y6kdTbRQPIUX2DtL7Rh458uUSDMB0Uk5b+eW1RYau+3DbWVIsIp1f7xx+kGyg+puf7NU/amDf3av2nHzyXuobIv8q+EfQn31A2DhO8lHRPEf2HxrWTUTTPsfA91Go/EdW9Ty93CmTCzJGyRFgHcEgdbcf8AflUDZ65mueX1qZi9jRTMrsCJFtldSQwtqPL4ikSVtDZsLFZpfCYfHnBykAcieY8qlbFwxdjiJBZ2Fo1P9XHyH8zcT8OVD8ZhhiW+zMT3agGYjQsT7CacPzH3dambs4pkZsJKbyRaox/rI/wt5kcD6UzMSLXYLXiCuoFIy1t3aC/ZsofSY5CwPBBcyMD5IrW87DnQvbGLMWC7plA75ZJZ/wBJKXWJepUGMeQVetRcE0eJhBAVIYo1CczmJ8cLc8pCqp5m4Iob2oYop3EV7tkdpD1LlLn/AAH3VGM+KtV7WVlZWzNgp57PNrSQJPmF8K3hl6xlhl70eQ0DeopHFWX2VqO6kLgFGl7pr8CHTgeuqqPfU5dHATs9ezyrp+E9eo9/EU64DA94zsJpAdL9yyqp0tzVjxU8+VJi4ZcFtN4V0jY2W5vYHVR7jpTri8Y8a54yCxAv4L5FPA8cpN7+0QBcngKoh3ZGAEbOgZ2zWe7sC35TwA00X40UbDUo7t50lGIc+A+FndgDLf8ADHcZpWvwChU1soJJNWGYwRcag8DRoi7icPoaTOzVB3MwFvDO406WW371YmPw9wQCRcEXFrjzF+lKO5u6ZwRlvKXztoLWFhwJ/VqaQM8ENTFgrphY6mZQBc6Aak9B1pgDxEAMoBAOVCdQD7TAD/6N8KhbWhHdsLDxeEWAGrEKPrS9tDa7viGnidlzEJHYghlU2C2LGOTUkmPwSgs1r3AEuLbhnBV0IyeJ2jzMNOHht3kbAlWysulr6jWg1bdopH2oZVdfu7kOSTcu5uLsdOHDSre3I27D3OFwQJMy4aN2AUkLp7LEaBuHHqKpPfHE95i5LOZAtlDG1yAP0gDryq2Ozba2BZWECCLEMF7xCbk5QBdL8V52HM0B07T9rFlj2fAwM+KZVYA3Kpcat0B8+QNCdhYKObHgggYLZSZUJtlMguWkYn9V2v8ApWi2yM+PmxMk8XdRxOY8O+UxzobWYhuNiDwII1tyrXZG6/dMuEDq+FRjNLraSRyR3az8itlOgOuUXFr3mmHdos74jAy4l8ywgquGjNwWJYXxEg46gEKp4A3OpFmnGYn7HsosNDDhgF/myhV/xEUC7WZ7x4WAEXlxCC3kPL1Irzthxnd4ARg/xHVfcuv7Cp70akSaad2YcsWY8XPyGg/elcC5tTzh48qog5ACrqRbDwBoypJGcG5BsRfoa8wLTQK/euJIkW6N+P8AlPXkKj42aaMq0aCRAPEo9r1Xr6V3abvTAtiA33rAixsuoB/tFdPKpMObYePVmnhmGeTxMl7a/l8Whtw1tULaW3sbG0TzwZZYWusmUrcH2ka11IPlVgwNU1LEWIBHQ09jQPsnf7By2DOYmPJwQP7w0+NNeGxKOAyMrA8CpBHyqttv7sYdcUryKVgxBy5kNu6k5HplbzGhrXEdnU8Z/o2JIB5Esh+KaGjUAFOjYGXMg7zDuwJU8iDcA9CDwPOuu9uPTEQCVXzkzaA8Y1yWyH3rfzoo+HcgqVVgdCGYAH5mlvbe7jxIZQVyXHhzXIufTUVOM32dL9ZWVlaJeirP3NcxbOR4lEhOIzSLlzG2YKco/MFAIqr6PLt/Eughh8C21ES2LGwF2PG+nlU5TZwW7SjF9pEkcoMnhDKPw24MT14aU27tbSXEQC5JWxDooBLG2qdQb2YWtVbpsKS2Z+JPAG5+I5+lS9kYyXATASqyo9iQRy5OPMdKeIylXLsXAhpw8iKvcACMe0xYjWZjqeBygcvFU2bbYjxXcKjOpAzZdSrm7WUcxlGY9Li2rWpe2ftRcokRlCgM5bxMWvbQDmD05WFqiQNJGMVLJ4Ze7ds3DQjMzIerEKnVVjF9SKpJ4edXF1YMPL/elRlOtQYYEEUakaqii4JB4C+o140v4PaTf0cM8h7x5EY5tBlJVb6XFzYe+pB8imVRdiAOpNq3hk74A/1XEdXt1HJb8jqefQjMCiKb2uerEsfixJFDWmfCSzSIS8BfPLFxKhh/Gh94cMnPJca8aAnvBsCGUM/8JyDmcAFWHSVG8Egt+YXAvYik3HT/AGLDSOXKzaMAVYqy8EiQvcgXJNsxKljyAppx+1M2oF0VlzLeza2OdgeAAIbKdSNfKqb323gOJkEMTs8MZIUnUuxJ16tYeEX1PHW9ARd0dlfa8UBIGaPVpSvHUGxJ5XapO3t2J8LI0kIkMSN4XGjD9Rtrbzq1Oz7YK4LCgSj76Q55CRe2nhS40sB8yaZJnjYEeGxFjw56UGqjdjtOZQI8XdhwEqjUebrz9RThuRGqrNIuJGJM8ufvBobZQArDkRY6UD29uZhJ7gMMPiRobWCydHynTUc153vSBjNm4vZ75gxTXSSNwVb4fQios2e1lbPkXH4zEGaJDHhZFEMgBWQMDe2a+q3BNiLa0vdsm1A8kMAOsYLv6tbL8r/Goexu0qVNJ0WTq62Vj5kcD8qX98tpR4nEmaIvZ1XMHFiGGlh5WAok9jfoN2XHmlQfqv8ADX9qdsMvjHxpS3fS8t+ik/t+9NuCbUk9KKTth9rIXMZurg2AYWv5r1qVs9s0sr9CIx7hc/Nj8K4MqNZiAcuoPG3mK92MfuwfzEt/eJP0NIzDC9TonoRC9TYpKRxLx+ESeJ4pBdXFj5dCPMHWleHefEQD7KYWmni4sODR/hf1sVFM6zWFzwFDN2vvDLim4zNZPKNdFHvsW99EFIEmMbNxqPtbFkxlTesrKcIv1sF0r2sqyaVOwOMZSFBsCa8rKVOXR63P2vEcVHB3bM8hyiVrXBtpZeAHmNaY95Njx4pDG4sy3yOOKn9weYr2so+C3as9m7YlwUjRk5kVrFQefVCeFWFhMUJkFxdZDmYNrcWtbX2eA4VlZTJOgx7kLY3zMwAbW2W/Ma8ud/WhSYGQxuPBcsWjNyMrd60gNrHgSo91ZWUEPxY6Th4VNiebcLenWuK4kuVfUmSIkObZkPEZQPCLZjbS9+ZrKygK63t3teYtGnhW2SRrANJa+htwW5OnnTL2U7pxlFxstmOYiJeSkGxdupvew5cePD2spw1lvLUWUg8h8BWVlFCHPh0biin3Cox2dHyRR7qysqQTdubAwrsx7so1z4kNviOB+FIG2sCIZTGpLAAG5FjqPKsrKy48rbpeU9JW7Y8T+g+tM+FW4a/A6GsrK0qEcYEQh2RmC5G8BNxe3EXols0/dpbhlH0rKylTglE1So2rKykaJvFiCMO4GhcrHfpmYKT8CaMYRQiKq6BQAPdpXtZR8H1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3" name="AutoShape 6" descr="data:image/jpeg;base64,/9j/4AAQSkZJRgABAQAAAQABAAD/2wCEAAkGBxQTEhQUExQWFRQVGBoYFxgXFhYYHBkcIBwaHBwWFx8YHCggGh4lHRgYITEhJSksLi4uGCAzODMsNygtLisBCgoKDg0OFxAQFywkIBwsLCwsLCwsLCwsLCwsLCwsLCwsLCwsLCwsLCwsLCwsLCwsLCwsLCwsLCwsLCwsLDcsLP/AABEIAIYA7gMBIgACEQEDEQH/xAAcAAACAgMBAQAAAAAAAAAAAAAFBgQHAAIDAQj/xABFEAACAQIDBQUFBgIIBAcAAAABAgMAEQQSIQUGMUFRBxMiYXEygZGhsRQjQlJiwTNyJEOCkqLR4fBTg5PSFRc0RGOywv/EABgBAAMBAQAAAAAAAAAAAAAAAAABAgME/8QAHxEBAQACAgMBAQEAAAAAAAAAAAECEQMxEiFBUSJh/9oADAMBAAIRAxEAPwCmkHhHkakbPw7ykpHYDi7nQKOpPKtMDgWmcRoDfVmOpCqBqSP98qtXd3YEQVoRlaF4Y2I/GS2bxNbkwAt6VnlZFSbJ2N2EMIunhkR47zOPD4lcnKLEC1vM6ij+8E6xma0ebvI7MS2UWVb2FteEg6Ua3zkgHcxSyIuaTxAkXCmNxmI6XIpVfELNhsPZgzNFLn1Fw14V1A4VHerVdHmDZK3uRqUyE6+z08uNbY3AQ4dFnYELhkYKB0NhoObaACj0MFDNsR99iYMMNVT+kTeim0Sn1fxf8vzrKdroPiNksqRoigrJIXnZwDofEVynmSQo6AUgbd3YVxJNgwcqMVK20a3FojzAOlvLSrnxKUt7V2XmMYDiOGMl3VRlvbVRccFBuT1qsc7Km4kPcXayO/czMFY+wx0DH8p8/rThtbZ2V4tOII+BpE3s2Yrg4zDqwjLENpa55Sr+kn6U5brbY+14aEt7UThH6qT7J81bl0II6VPLx7nlEy/HV8Hx9x/ahO1MP4EPkvyJH7U8z4Hj6fQ/60v7Vwv3XpnHwIP7msJVUtrFSttXNNOkCfmCj+ZiLn6fCnDEuERnPBVJ+AvagvZ3h1bEPiJWCrGPaYgDO9xxPA2v8a6eL7km/h1bdqAwxOsrxjDKbSRvYWXV7+tjfnTdsqdJo1kjN0YaeXIg9CDoRS0Fi2eqNhcPJN3rHMkTM4sB7fNQb5ReoibYxqzGbD7MmVX/AIyNIAJCBo4GXwuNBcXuBY8BatWn0sJY63jsQCCCDwINx8qSMLvFtLExZosBCY3BF2mJ6gqbEEHiCOIoXsrcnHYeJZ8HP3MjjO+Ga5QG+i3Ym5tYG+vnS8P2n5fizwKwmq62NvntGWV8McJD38ft5nZLD81uY9Oopp3V219phu7R96ryI6ofyuyhgCbgEAHXrSuNgmUGGao8jV0kNRXNSbjMa4o2tdJTURntQQnFLVO9pG880ksuEzq0KSA3UWJ0BytrrlJPwpl3s3rZCMLhfFiZLLca5L//AK+nGlfF7vIuJwmCvmlc95iH4k31yjyChj53vWvHPtTaaOxrDxLBI4N5mazaEZVHAAnQ3NzpViZqixAKoVRZVFgBwAHKtw1Tld3aokA1sK4K1Km9O/8ABhG7sAzSA+JVYDJ6nXXhpRJsWlbdbZjQRd5DaSVS3fRjixsCEB5Ffnm9KYMHi41MeMhNomZ4JNLFQ1jHmB4FXGWx/P0FG9nYaw4AE6m3X96jLu4ks0rBiqSMVxEdvDKuUFfRgfxDkSKJlu+xZ+KHxGIaRi7sWZjcsTck+dddnkh1IJ0IJsbXFwbfKpe8WBSHFzRIwZEdgpB5X9n1HA+lcMAnirfK6iMZuvpXZWJWaJJU9lwGH+VRtlbOaN55JCDJM99OARRZEF9dBc+rGh3ZxDMuDTvWBUm8XUJ0Y89dR60yua5WqFMtBtu4+PDx5pNSfCiDVpGPBFHMmp23trLh1XwtJI5yxRqNXb8oPADmSeAueVIscUmJeSV5QoUFZsSvsRLzw+D6t1k9LU8cd+6VoocO2KRDdY4FVlli0YlrFWjJBsqr9arfZkr4DGmK4ZHIQ3awZGIyvcXta4N9eFO+y8fgsTnwMcbRQoM+jZc+T2g55gi1/Slff9YJVjnw2qRnuCQpC6DMpXqBqL+la4/iMlvbPxokPdyKUnQEOpGh/Uh4MOB060N2phvC4/V9VP8AkKibo7zJJFBPLmjJAjZnUhGK+EkP7N9OBsaZtqYUeIjUEK1xz1t9Kw5MPG+hLtUO+MmTDW5uQv7n6VL3JwuGGDVcU0f37lwshC3A8Itf0v8A2qG9pnh7hP52PxAH700bNw+CyYeGfummCIqq/teKxAHqT860wmsJ/o+nXY2CjhjWOJQqL7IHmb/Umi8ZodAamxtUrDptkyJOJcM6xiR1+0IVurAcZFF/DJYZb8xa/Cjlcga2Bp7LRe29usMRiEnWUwnu2hkKKMzoSDlDX8J4i9idaRt6Oy5oz32AdgV17osQwP8A8b3v7j8atomuUhpzOweL5+wO+GPjmjVpGdo3t3cnMnwlXOh58zoadf8AzFCaYrCTQN6XHqMwU/WmLbm6GEnjZDEqE3IdAAwJ1vfnr1pHO18Ts1hh8Yv2jDHRHIubeV9Db8p186v+cvifcNezN7MLiCFjlGc8Fa6k+Qvxr3b+MMUEsi6lEZh6gVWW+GJwTGOTBjK5N2ygqB0Njwa/Suu0N+5nUKiqoy2Yt4ixtYnoKV4960Npu4GIgQTYqeRe9F/aIuARcsOpPDSp3Z+rYnHT4xhoLgeRawAHogt76Wdy9hxYuVo5XZSFzKFt4tddTw5VcWytnxwRrHEuVF5dfMnmfOnn6tKCANbZq5lgASSABqSeAHU1U+/m+5nzQYc2h4Mw4yeQ6L9anHG1W9CW/HaB7UGEbyeUfMR/93wqs2N+NeVlbyaRbt9Nww2quN8u0nKWhwRB5NNx/wCn/wBxqZvPs1cJgMS8ZlEgtFd5JGBV2XxKGOhym1x1NVBWWGE7VllW00pZizElmJJJ4knUk1P2DLEsy9+XER9opbMPS9Da9rWzaZdPpXd/a+FkiRcPKjKoChcwzC3Ig+K9FM9fLEbkEEaEG4PnTXge0bHx5iZRJm/4ig214i1vSsbxfi5mvDbOylxMRjcsoJBupINuYuOAK3U+RoBv+8OH2c8aqi+ELClwNeqDiSONV0/apjzmsYhfhaP2fS5+t6I7B2FLj5RNO7uthmkbpxyJy+HCpsuOtqn9B3ZrgWONiJBsA2bTSxUixph3yl72DEQJh3SOBSe8ICpmQg5UHMWvr5U84PBRQLaNbeZpa27i5XZ07uMYYoQ8zSAXupBCjqD1py7qaGdke043weIwTPllLl4RcjMSmq9LXj4HqatQQIYlyCyGPwjoLAgVR/ZDvPBgZZziGypJGAPCW8QPQetP+C7TtngBTK4AZrXie2Uk25dDVcktTFd9rS/02NeXdKfi707YZsF30aMYjiRlsCPGCACPSwFIPaXtWHEYyOSBw6d0gJFxYh3JBv5EfGrLhlwQlXMYlxDBT4hZzcC1iRroeVOT+YN+xyLr1rfEYxIkLyOqIvFmIAFV3tHGwREQbM798SBlCws2RSNLyhwV4jXQHqRxqS26eMmdJsYY8UV/9v3jRqp8rKVY+RGvpU+BzI3btbyxYwzdzfJEVAY6Z7g6gdNLUdDUE2Njy0hhOFfDlUBGYJlIBtlQoSGte/lmGmtGrVFntUr0tXF2rc1zYUjcJDQ/aGDSVSkih1PEEXFEXWo0xtQVJ+L3WwUKSN3SL4WuzXOUW1PiOlU3l1sNennT92jbzBycNEbgH71hzP5B6c669luxAc+JccCUjv8A4mH0+NbYbk3UUlYLFTYWRZFDRvbTMpFwfIjUGnnZHaZwGIi/tRn6qf2NPeO2ZHOhSVA6nkRw9Dyqlt8Nmw4fEtFDIXUcb/gP5Lj2rU5rLsuhvfnfb7SO5gJWHTMeBc8beSj52pIrK7YTCtIwVBcn5eZ8quTROccZYgAEk8AKZtnbvKBeXUn8IOg/zNENl7HWIC3ikPE/sOgphw2zxa7anpyFK0IfbLtIk4eAE5QGkYdSTlX4Wb+9VZ1c+9m6BxyQsJQssaZcxF1e9jfThrc3/VVPY3DmOR42tmRmU24XBINvhU8dmlZduFe15XtaJYKKYfd7FObLhpj/AMt7fEi1cdhQB8TAjey0qA+hYA19GRrWeefirHHapd3uzKaQq+JIiS+qcXI92gvTBvPiXSd443xixqFCxYWEMAMo/F+H09/OrBCVTPaJtQy40xYWSVr2R1RyELWtYAcTpYk+nKoxtyqrNQG2rtiFgyquJlc6ZsRiCwHoiAA/GtsDu9i8Sq5yyxoLL3hOg/SvKnHdbc1IRnkAklGUkXACKTbML8hYm/Oxo/hIO9LGNriNiuYi2hAIAXS4sRZjobX1rbWmeyLHuREAS0sjnJntGFFx+m97/wCoqS+4uHAbxT+FA34De+bwjw6nw/MUW3wgOHg7xSWVQYypbSzCwIAsLqenU15uYiSyuR4lZMy3N7feycPcQPdQC/tHs8dc/dTK2QAkOMnG9tdRy+Y61BwG28fsyQKwYWPsSrmU8PZPSwt4TVz/APhSZSSSgHiJvceHW5DXFha/uoYcAMTh888KhZyrMxDGyDQEg6xEoBrqFzE30oBN3S29icQ8keFOEwzOxchlJkckkkgk+O30HCmtd1sfJ/G2k4B5RRhfncVXO9258mDPfw5+4D+Fjo6EHRtOVxo3lVgdnG/IxS9ziCBiFGh4CRRz/mHMe+pyl+HBrd7dFcLKZftE8zFSp75gwsSDppccOtMmWhm8e8MGCiMkrDMQe7jB8Uh5Ko9ba8Bep+y8as8SSpezi9iLFTzVgeBB0rO77U3K1yZalFa5stTo0RkpO7SJcTHhWbDjT+sYXzKvVf3PIU8la4z4cMpVhcEEEHmDoRRJqh8uAE+ZNX/sHZogw0MQ/Cgv6nVj8Saw7hYEWthwCpBBDODcajW9ENq4pIY3lkNkRSx/yHmeHvrTLLaZNFjfveP7JBlQjv5NE/SOb+7l51SrsSSSbk6knn5miG39rPip3mf8R0H5VHBR7v3qBFGWYKouSbACrxmoVrpgsI0rhEFyfkOp8qedkbMEIyrqx4nmf9K02Hs0Qpa15G9o/sPKmfAYTKLn2j8vKi0mYPBhfNuZ/YUF3l2PiGcS4eRgbZSt7ADjcfCu2D2pLDiO4xIusjfdSKND+k0dx+0YoLd41i3AWJPrYa28/Op6VDThcPlRV6KBf0AF6+ddr4rvZ5ZLAZ3ZrDW1zf3+tfQu7+P7+BXJUtcglQcpN+K5tStrWPMa86o3fvCRRY6ZIQQoOo5BiASF8teFTxzVqswCva8r2tmaVswkSx5blsy5bdbgivpqNK+bt3dsNhZ0mUA5SMykDVeYHQ24Gvo/AYhZEV0N1cBlPUHWsOWdNcL6LnaPvD9jwhyG0010j6j8zj0B+JFJ/Zxu7kQ4h0LOw0WwuF8r8SePpYVD38n+27WWC944bIfQeJz6nhTxJNHCi52iUA2Ul8vL7xL8AbAAX01HCtOPHUZ5XdFk2QZk1kZbH7t1ADaG4LaWZbgeE6EC54iwfDPJHMgeNu91ifIt0mQMbSp+UoTqrEWVjqdKacFtnDyKDDLHLe2VUdCTfgLA6e/hr0qTDhQmY8Xc3Y+fQdB5e/jWiSdvNs5pYZMwVVEcnhILEnKbG4IAI99cd0tiqiJLDIfHGNCqlbGzaBcp4+fWmDbS3jkHVGHxBoL2exlcDhwWLXXNryB1C+gqTG9r4WWSIRFR3cjKJmS5tFe7jLx8QGXS9sxNMUaKVGW2W2luFvK3KuWFatcW/dK0iqWABZ0XUm2uZB+by5+tUAnbOzkVWJRWTKwyv7KZhYnyQ8Dp4RciwvVFb1bIbZ+MtE98uV1ZbjKeOQ3J1FuFybEXq0ZZsTtJtMqwA8PaiX+Yj/1Mg/KD3a31zEax99tj58I0Lyj7lcyNIFzyNbw+LQAkhlIAufD1oCNh8QcXBBjMLBHLi9Ymkl1XC2F2dr6WHEFuGbQHhUrcXa2TFNBHJPjlkJbEYgJeJJdAChAvlIFiSbeyRoDSD2dTRySvgsS7Jh8RYtlbL4k8QB8mAKn3VZeI3sjgaHBbNwhLy/w86NGgFyO9ZTZ2XQnMbXAOtTTh6NaEVkKsFAZszW1NrXPMgchW1Y2Kc8tYVrpasIpG4MlU/wBsW37uMGh0Wzy268VT3DX3irW2/tFcNh5ZnNhGhPLU8gL8ySB76+Ysbi3lkaSQ5nclmPUmrwn0rXA027r7MCL3rjxH2R0HX1NBt39nd7Lr7Cat59BT9g4MzfpHH9hWlqEzZ2G/GRryFctj7bDyGGZe6nBPhJ0YcihPHSpGz9qRySPECRIhsVYWJH5gDxFdtqd2hRzGHnvlhH4ix6dBa5J5C9SbfaOKyFURRJO38NenIux/Covx93OpOytkiO7ue8mf23I4/pUfhUchW2x9md2C7nPNJrI/0VeijgBRZVoNG3UeO0qxs8hVh3srXAZ7DSMHQKFy8ABYrxqp+07Cd3tCX9YV/iLftVw7GgEMQUtci7O55sdXc++5pD38wyY7DfbEBSWAASKQfFG2qG/JgDe3EBteV4wv9KynpV9ZWVlbM3tX/wBm2MzbOgY/gDKfRSR9BVACrf7McQf/AArEjmhmt/0g31JqOTpWPZU3HfvcXPO/EksfLMxY/SrR2HKGLMcjXsLqPCeZPO9wV/u1V3Z41hMbgWI1PAWDanypxw23ViJUjvGOoEIzHgNSvFVNuJNvOrScsLho1nLKqiwzaKAQzXBsRyIXh1N+dEZsRS1sXHNIrswVSW4K4ewyra5Gl/T51PklNFpNdoSXVvQ0B3CxF8Fh/JbfAkVM2riskbubkIpY242AvpSp2Z7SDwd1Ygxk68iGJYUpDWjh8RUsYigEElTFkpwO0EgXNHwC6qB+VrkfMMv9mhu1nPhZbXByjNw8XC9v1ZR76D737TeBomSTJmDKx/o4vYqV1nZRpduGutLDbflcrfE5hnQlc2F1swNvurnlyNME3bYbCbQLgqWjlWZctwt7hxpckC/nV2bj7JkYybQxQ/pOK1A/4cX4UF+BI+Vqp7tHgyYsDIqAxiwU6EBmFzoLHS1vKr43RxGfAYRzxMMd/wC6KkCppf2zvVHh8VBhmR3ecEgRjOy2OhKjWxs2o/KaNYidUVnchVQFmJ0AAFyT7hVNNtdmGL2nY97iGOFwQ5gHQuo8l+ZNRpW1w7P2hFOmeGRZF4XU3sejDip8jrUmlfdzZ0OysADKQuVc8z2F2Y6kdTbRQPIUX2DtL7Rh458uUSDMB0Uk5b+eW1RYau+3DbWVIsIp1f7xx+kGyg+puf7NU/amDf3av2nHzyXuobIv8q+EfQn31A2DhO8lHRPEf2HxrWTUTTPsfA91Go/EdW9Ty93CmTCzJGyRFgHcEgdbcf8AflUDZ65mueX1qZi9jRTMrsCJFtldSQwtqPL4ikSVtDZsLFZpfCYfHnBykAcieY8qlbFwxdjiJBZ2Fo1P9XHyH8zcT8OVD8ZhhiW+zMT3agGYjQsT7CacPzH3dambs4pkZsJKbyRaox/rI/wt5kcD6UzMSLXYLXiCuoFIy1t3aC/ZsofSY5CwPBBcyMD5IrW87DnQvbGLMWC7plA75ZJZ/wBJKXWJepUGMeQVetRcE0eJhBAVIYo1CczmJ8cLc8pCqp5m4Iob2oYop3EV7tkdpD1LlLn/AAH3VGM+KtV7WVlZWzNgp57PNrSQJPmF8K3hl6xlhl70eQ0DeopHFWX2VqO6kLgFGl7pr8CHTgeuqqPfU5dHATs9ezyrp+E9eo9/EU64DA94zsJpAdL9yyqp0tzVjxU8+VJi4ZcFtN4V0jY2W5vYHVR7jpTri8Y8a54yCxAv4L5FPA8cpN7+0QBcngKoh3ZGAEbOgZ2zWe7sC35TwA00X40UbDUo7t50lGIc+A+FndgDLf8ADHcZpWvwChU1soJJNWGYwRcag8DRoi7icPoaTOzVB3MwFvDO406WW371YmPw9wQCRcEXFrjzF+lKO5u6ZwRlvKXztoLWFhwJ/VqaQM8ENTFgrphY6mZQBc6Aak9B1pgDxEAMoBAOVCdQD7TAD/6N8KhbWhHdsLDxeEWAGrEKPrS9tDa7viGnidlzEJHYghlU2C2LGOTUkmPwSgs1r3AEuLbhnBV0IyeJ2jzMNOHht3kbAlWysulr6jWg1bdopH2oZVdfu7kOSTcu5uLsdOHDSre3I27D3OFwQJMy4aN2AUkLp7LEaBuHHqKpPfHE95i5LOZAtlDG1yAP0gDryq2Ozba2BZWECCLEMF7xCbk5QBdL8V52HM0B07T9rFlj2fAwM+KZVYA3Kpcat0B8+QNCdhYKObHgggYLZSZUJtlMguWkYn9V2v8ApWi2yM+PmxMk8XdRxOY8O+UxzobWYhuNiDwII1tyrXZG6/dMuEDq+FRjNLraSRyR3az8itlOgOuUXFr3mmHdos74jAy4l8ywgquGjNwWJYXxEg46gEKp4A3OpFmnGYn7HsosNDDhgF/myhV/xEUC7WZ7x4WAEXlxCC3kPL1Irzthxnd4ARg/xHVfcuv7Cp70akSaad2YcsWY8XPyGg/elcC5tTzh48qog5ACrqRbDwBoypJGcG5BsRfoa8wLTQK/euJIkW6N+P8AlPXkKj42aaMq0aCRAPEo9r1Xr6V3abvTAtiA33rAixsuoB/tFdPKpMObYePVmnhmGeTxMl7a/l8Whtw1tULaW3sbG0TzwZZYWusmUrcH2ka11IPlVgwNU1LEWIBHQ09jQPsnf7By2DOYmPJwQP7w0+NNeGxKOAyMrA8CpBHyqttv7sYdcUryKVgxBy5kNu6k5HplbzGhrXEdnU8Z/o2JIB5Esh+KaGjUAFOjYGXMg7zDuwJU8iDcA9CDwPOuu9uPTEQCVXzkzaA8Y1yWyH3rfzoo+HcgqVVgdCGYAH5mlvbe7jxIZQVyXHhzXIufTUVOM32dL9ZWVlaJeirP3NcxbOR4lEhOIzSLlzG2YKco/MFAIqr6PLt/Eughh8C21ES2LGwF2PG+nlU5TZwW7SjF9pEkcoMnhDKPw24MT14aU27tbSXEQC5JWxDooBLG2qdQb2YWtVbpsKS2Z+JPAG5+I5+lS9kYyXATASqyo9iQRy5OPMdKeIylXLsXAhpw8iKvcACMe0xYjWZjqeBygcvFU2bbYjxXcKjOpAzZdSrm7WUcxlGY9Li2rWpe2ftRcokRlCgM5bxMWvbQDmD05WFqiQNJGMVLJ4Ze7ds3DQjMzIerEKnVVjF9SKpJ4edXF1YMPL/elRlOtQYYEEUakaqii4JB4C+o140v4PaTf0cM8h7x5EY5tBlJVb6XFzYe+pB8imVRdiAOpNq3hk74A/1XEdXt1HJb8jqefQjMCiKb2uerEsfixJFDWmfCSzSIS8BfPLFxKhh/Gh94cMnPJca8aAnvBsCGUM/8JyDmcAFWHSVG8Egt+YXAvYik3HT/AGLDSOXKzaMAVYqy8EiQvcgXJNsxKljyAppx+1M2oF0VlzLeza2OdgeAAIbKdSNfKqb323gOJkEMTs8MZIUnUuxJ16tYeEX1PHW9ARd0dlfa8UBIGaPVpSvHUGxJ5XapO3t2J8LI0kIkMSN4XGjD9Rtrbzq1Oz7YK4LCgSj76Q55CRe2nhS40sB8yaZJnjYEeGxFjw56UGqjdjtOZQI8XdhwEqjUebrz9RThuRGqrNIuJGJM8ufvBobZQArDkRY6UD29uZhJ7gMMPiRobWCydHynTUc153vSBjNm4vZ75gxTXSSNwVb4fQios2e1lbPkXH4zEGaJDHhZFEMgBWQMDe2a+q3BNiLa0vdsm1A8kMAOsYLv6tbL8r/Goexu0qVNJ0WTq62Vj5kcD8qX98tpR4nEmaIvZ1XMHFiGGlh5WAok9jfoN2XHmlQfqv8ADX9qdsMvjHxpS3fS8t+ik/t+9NuCbUk9KKTth9rIXMZurg2AYWv5r1qVs9s0sr9CIx7hc/Nj8K4MqNZiAcuoPG3mK92MfuwfzEt/eJP0NIzDC9TonoRC9TYpKRxLx+ESeJ4pBdXFj5dCPMHWleHefEQD7KYWmni4sODR/hf1sVFM6zWFzwFDN2vvDLim4zNZPKNdFHvsW99EFIEmMbNxqPtbFkxlTesrKcIv1sF0r2sqyaVOwOMZSFBsCa8rKVOXR63P2vEcVHB3bM8hyiVrXBtpZeAHmNaY95Njx4pDG4sy3yOOKn9weYr2so+C3as9m7YlwUjRk5kVrFQefVCeFWFhMUJkFxdZDmYNrcWtbX2eA4VlZTJOgx7kLY3zMwAbW2W/Ma8ud/WhSYGQxuPBcsWjNyMrd60gNrHgSo91ZWUEPxY6Th4VNiebcLenWuK4kuVfUmSIkObZkPEZQPCLZjbS9+ZrKygK63t3teYtGnhW2SRrANJa+htwW5OnnTL2U7pxlFxstmOYiJeSkGxdupvew5cePD2spw1lvLUWUg8h8BWVlFCHPh0biin3Cox2dHyRR7qysqQTdubAwrsx7so1z4kNviOB+FIG2sCIZTGpLAAG5FjqPKsrKy48rbpeU9JW7Y8T+g+tM+FW4a/A6GsrK0qEcYEQh2RmC5G8BNxe3EXols0/dpbhlH0rKylTglE1So2rKykaJvFiCMO4GhcrHfpmYKT8CaMYRQiKq6BQAPdpXtZR8H1/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6" name="Скругленная прямоугольная выноска 15"/>
          <p:cNvSpPr/>
          <p:nvPr/>
        </p:nvSpPr>
        <p:spPr>
          <a:xfrm>
            <a:off x="172067" y="1837547"/>
            <a:ext cx="2389755" cy="436899"/>
          </a:xfrm>
          <a:prstGeom prst="wedgeRoundRectCallout">
            <a:avLst>
              <a:gd name="adj1" fmla="val -13364"/>
              <a:gd name="adj2" fmla="val 131252"/>
              <a:gd name="adj3" fmla="val 16667"/>
            </a:avLst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 flipH="1">
            <a:off x="335370" y="1837547"/>
            <a:ext cx="2016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9.10 - 9.45</a:t>
            </a:r>
            <a:endParaRPr lang="ru-RU" sz="2400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773677" y="903182"/>
            <a:ext cx="52277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C00000"/>
              </a:buClr>
            </a:pPr>
            <a:r>
              <a:rPr lang="uk-UA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ПЕРЕСВІДЧИТИСЯ</a:t>
            </a:r>
            <a:r>
              <a:rPr lang="uk-UA" sz="20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uk-UA" sz="2000" dirty="0">
                <a:solidFill>
                  <a:srgbClr val="002060"/>
                </a:solidFill>
                <a:latin typeface="Cambria" panose="02040503050406030204" pitchFamily="18" charset="0"/>
              </a:rPr>
              <a:t>в неушкодженості адміністративного </a:t>
            </a:r>
            <a:r>
              <a:rPr lang="uk-UA" sz="20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пакета</a:t>
            </a:r>
            <a:endParaRPr lang="ru-RU" sz="2000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910956" y="1909154"/>
            <a:ext cx="609047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ПРОЙТИ ПРОЦЕДУРУ ЖЕРЕБКУВАННЯ </a:t>
            </a:r>
          </a:p>
          <a:p>
            <a:pPr algn="ctr"/>
            <a:r>
              <a:rPr lang="uk-UA" sz="20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щодо </a:t>
            </a:r>
            <a:r>
              <a:rPr lang="uk-UA" sz="2000" dirty="0">
                <a:solidFill>
                  <a:srgbClr val="002060"/>
                </a:solidFill>
                <a:latin typeface="Cambria" panose="02040503050406030204" pitchFamily="18" charset="0"/>
              </a:rPr>
              <a:t>розподілу персоналу </a:t>
            </a:r>
            <a:r>
              <a:rPr lang="uk-UA" sz="20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за </a:t>
            </a:r>
            <a:r>
              <a:rPr lang="uk-UA" sz="2000" dirty="0">
                <a:solidFill>
                  <a:srgbClr val="002060"/>
                </a:solidFill>
                <a:latin typeface="Cambria" panose="02040503050406030204" pitchFamily="18" charset="0"/>
              </a:rPr>
              <a:t>аудиторіями</a:t>
            </a:r>
            <a:endParaRPr lang="ru-RU" sz="2000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pic>
        <p:nvPicPr>
          <p:cNvPr id="26" name="Рисунок 25" descr="C:\Documents and Settings\Admin\Рабочий стол\0_884a1_479c12fc_orig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192" y="826405"/>
            <a:ext cx="554485" cy="69321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Picture 14" descr="http://club.shopotam.ru/uploads/images/12/43/15/62013/07/18/c4f3b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301" y="5455789"/>
            <a:ext cx="2382397" cy="14022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рямоугольник 22"/>
          <p:cNvSpPr/>
          <p:nvPr/>
        </p:nvSpPr>
        <p:spPr>
          <a:xfrm>
            <a:off x="0" y="4797152"/>
            <a:ext cx="2818193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13921" y="4900518"/>
            <a:ext cx="2706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ЗВІРИТИ ГОДИННИКИ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463783" y="2862932"/>
            <a:ext cx="2952328" cy="461665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ОТРИМАТИ</a:t>
            </a:r>
            <a:endParaRPr lang="ru-RU" sz="240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999232" y="3389965"/>
            <a:ext cx="609047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uk-UA" sz="2000" b="1" i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Аудиторний список 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uk-UA" sz="2000" b="1" i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Аудиторний протокол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uk-UA" sz="2000" b="1" i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Індивідуальні паперові наліпки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uk-UA" sz="2000" b="1" i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Технологічну карту старшого інструктора (інструктора),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uk-UA" sz="2000" b="1" i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Типову промову інструктора, 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uk-UA" sz="2000" b="1" i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Інструкцію щодо роботи в зошиті із завданнями сертифікаційної роботи та заповнення бланка (-ів) відповідей 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uk-UA" sz="2000" b="1" i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Інші інструктивно</a:t>
            </a:r>
            <a:r>
              <a:rPr lang="uk-UA" sz="2000" b="1" i="1" strike="sngStrike" dirty="0" smtClean="0">
                <a:solidFill>
                  <a:srgbClr val="0070C0"/>
                </a:solidFill>
                <a:latin typeface="Cambria" panose="02040503050406030204" pitchFamily="18" charset="0"/>
              </a:rPr>
              <a:t>-</a:t>
            </a:r>
            <a:r>
              <a:rPr lang="uk-UA" sz="2000" b="1" i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методичні матеріали;</a:t>
            </a:r>
            <a:endParaRPr lang="ru-RU" sz="2000" b="1" i="1" dirty="0">
              <a:solidFill>
                <a:srgbClr val="0070C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8238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-1"/>
            <a:ext cx="9144000" cy="74930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331640" y="51483"/>
            <a:ext cx="6768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ТЕХНОЛОГІЧНА КАРТА СТАРШОГО ІНСТРУКТОРА (ІНСТРУКТОРА)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pic>
        <p:nvPicPr>
          <p:cNvPr id="7" name="Picture 12" descr="Київський Регіональний Центр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2875" y="-7181"/>
            <a:ext cx="742157" cy="749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 descr="ЗНО - Київський регіональний центр оцінювання якості освіт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9" y="-53765"/>
            <a:ext cx="1475656" cy="8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306489" y="814989"/>
            <a:ext cx="1089759" cy="5875061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1059" y="2492896"/>
            <a:ext cx="1680621" cy="1368152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2966236" y="908720"/>
            <a:ext cx="57102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rgbClr val="002060"/>
                </a:solidFill>
                <a:latin typeface="Cambria" pitchFamily="18" charset="0"/>
              </a:rPr>
              <a:t>В </a:t>
            </a:r>
            <a:r>
              <a:rPr lang="uk-UA" b="1" dirty="0">
                <a:solidFill>
                  <a:srgbClr val="002060"/>
                </a:solidFill>
                <a:latin typeface="Cambria" pitchFamily="18" charset="0"/>
              </a:rPr>
              <a:t>аудиторіях, де учасники виконують </a:t>
            </a:r>
            <a:r>
              <a:rPr lang="uk-UA" b="1" i="1" dirty="0">
                <a:solidFill>
                  <a:srgbClr val="C00000"/>
                </a:solidFill>
                <a:latin typeface="Cambria" pitchFamily="18" charset="0"/>
              </a:rPr>
              <a:t>сертифікаційну роботу поглибленого рівня</a:t>
            </a:r>
            <a:r>
              <a:rPr lang="uk-UA" b="1" dirty="0">
                <a:solidFill>
                  <a:srgbClr val="002060"/>
                </a:solidFill>
                <a:latin typeface="Cambria" pitchFamily="18" charset="0"/>
              </a:rPr>
              <a:t>, </a:t>
            </a:r>
            <a:r>
              <a:rPr lang="ru-RU" dirty="0">
                <a:solidFill>
                  <a:srgbClr val="002060"/>
                </a:solidFill>
                <a:latin typeface="Cambria" pitchFamily="18" charset="0"/>
              </a:rPr>
              <a:t> </a:t>
            </a:r>
            <a:endParaRPr lang="ru-RU" dirty="0" smtClean="0">
              <a:solidFill>
                <a:srgbClr val="002060"/>
              </a:solidFill>
              <a:latin typeface="Cambria" pitchFamily="18" charset="0"/>
            </a:endParaRPr>
          </a:p>
          <a:p>
            <a:pPr algn="ctr"/>
            <a:r>
              <a:rPr lang="uk-UA" b="1" dirty="0" smtClean="0">
                <a:solidFill>
                  <a:srgbClr val="002060"/>
                </a:solidFill>
                <a:latin typeface="Cambria" pitchFamily="18" charset="0"/>
              </a:rPr>
              <a:t>за </a:t>
            </a:r>
            <a:r>
              <a:rPr lang="uk-UA" b="1" dirty="0">
                <a:solidFill>
                  <a:srgbClr val="C00000"/>
                </a:solidFill>
                <a:latin typeface="Cambria" pitchFamily="18" charset="0"/>
              </a:rPr>
              <a:t>15 </a:t>
            </a:r>
            <a:r>
              <a:rPr lang="uk-UA" b="1" dirty="0" err="1">
                <a:solidFill>
                  <a:srgbClr val="C00000"/>
                </a:solidFill>
                <a:latin typeface="Cambria" pitchFamily="18" charset="0"/>
              </a:rPr>
              <a:t>хв</a:t>
            </a:r>
            <a:r>
              <a:rPr lang="uk-UA" b="1" dirty="0">
                <a:solidFill>
                  <a:srgbClr val="002060"/>
                </a:solidFill>
                <a:latin typeface="Cambria" pitchFamily="18" charset="0"/>
              </a:rPr>
              <a:t> до закінчення часу, відведеного на виконання завдань базового рівня</a:t>
            </a:r>
            <a:endParaRPr lang="ru-RU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24643" y="2581654"/>
            <a:ext cx="676875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Повідомити (*) </a:t>
            </a:r>
            <a:r>
              <a:rPr lang="uk-UA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учасникам зовнішнього оцінювання час, що залишився до закінчення виконання завдань базового </a:t>
            </a:r>
            <a:r>
              <a:rPr lang="uk-UA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рівня</a:t>
            </a:r>
          </a:p>
          <a:p>
            <a:endParaRPr lang="ru-RU" dirty="0">
              <a:solidFill>
                <a:schemeClr val="tx2">
                  <a:lumMod val="50000"/>
                </a:schemeClr>
              </a:solidFill>
              <a:latin typeface="Cambria" pitchFamily="18" charset="0"/>
            </a:endParaRPr>
          </a:p>
          <a:p>
            <a:r>
              <a:rPr lang="uk-UA" b="1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Попередити (*)</a:t>
            </a:r>
            <a:r>
              <a:rPr lang="uk-UA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 про необхідність завершити заповнення бланка (-ів) відповідей, призначених для надання відповідей на завдання базового рівня (бланки А та Б з української мови і літератури, бланк А з математики</a:t>
            </a:r>
            <a:r>
              <a:rPr lang="uk-UA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)</a:t>
            </a:r>
            <a:endParaRPr lang="ru-RU" dirty="0">
              <a:solidFill>
                <a:schemeClr val="tx2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60949" y="2884584"/>
            <a:ext cx="18246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ПОГЛИБЛЕНИЙ РІВЕНЬ</a:t>
            </a:r>
            <a:endParaRPr lang="ru-RU" sz="1600" b="1" dirty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</p:txBody>
      </p:sp>
      <p:pic>
        <p:nvPicPr>
          <p:cNvPr id="12" name="Picture 4" descr="http://2.bp.blogspot.com/-sVqcVpea-K0/UT9bs3-tUaI/AAAAAAAAAHA/0Dj5oD0P2U8/s1600/s_uvag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76652">
            <a:off x="1541026" y="1214668"/>
            <a:ext cx="1318917" cy="950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2411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schoollife.org.ua/wp-content/uploads/2013/06/143-298x3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0686">
            <a:off x="7128753" y="2416534"/>
            <a:ext cx="1874479" cy="1887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-1"/>
            <a:ext cx="9144000" cy="74930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331640" y="51483"/>
            <a:ext cx="6768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ТЕХНОЛОГІЧНА КАРТА СТАРШОГО ІНСТРУКТОРА (ІНСТРУКТОРА)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pic>
        <p:nvPicPr>
          <p:cNvPr id="7" name="Picture 12" descr="Київський Регіональний Центр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2875" y="-7181"/>
            <a:ext cx="742157" cy="749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 descr="ЗНО - Київський регіональний центр оцінювання якості освіти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9" y="-53765"/>
            <a:ext cx="1475656" cy="8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306489" y="814989"/>
            <a:ext cx="1089759" cy="5875061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1059" y="2492896"/>
            <a:ext cx="1680621" cy="1368152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2771800" y="908720"/>
            <a:ext cx="59046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В </a:t>
            </a:r>
            <a:r>
              <a:rPr lang="uk-UA" b="1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аудиторіях, де учасники виконують сертифікаційну роботу поглибленого рівня, </a:t>
            </a:r>
            <a:endParaRPr lang="ru-RU" dirty="0">
              <a:solidFill>
                <a:schemeClr val="tx2">
                  <a:lumMod val="50000"/>
                </a:schemeClr>
              </a:solidFill>
              <a:latin typeface="Cambria" pitchFamily="18" charset="0"/>
            </a:endParaRPr>
          </a:p>
          <a:p>
            <a:pPr algn="ctr"/>
            <a:r>
              <a:rPr lang="uk-UA" b="1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в </a:t>
            </a:r>
            <a:r>
              <a:rPr lang="uk-UA" b="1" dirty="0">
                <a:solidFill>
                  <a:srgbClr val="C00000"/>
                </a:solidFill>
                <a:latin typeface="Cambria" pitchFamily="18" charset="0"/>
              </a:rPr>
              <a:t>момент закінчення часу</a:t>
            </a:r>
            <a:r>
              <a:rPr lang="uk-UA" b="1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, відведеного на виконання завдань базового рівня</a:t>
            </a:r>
            <a:endParaRPr lang="ru-RU" dirty="0">
              <a:solidFill>
                <a:schemeClr val="tx2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60949" y="2884584"/>
            <a:ext cx="18246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ПОГЛИБЛЕНИЙ РІВЕНЬ</a:t>
            </a:r>
            <a:endParaRPr lang="ru-RU" sz="1600" b="1" dirty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</p:txBody>
      </p:sp>
      <p:pic>
        <p:nvPicPr>
          <p:cNvPr id="12" name="Picture 4" descr="http://2.bp.blogspot.com/-sVqcVpea-K0/UT9bs3-tUaI/AAAAAAAAAHA/0Dj5oD0P2U8/s1600/s_uvag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76652">
            <a:off x="1541026" y="1214668"/>
            <a:ext cx="1318917" cy="950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923193" y="2568386"/>
            <a:ext cx="684076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>
                <a:solidFill>
                  <a:srgbClr val="002060"/>
                </a:solidFill>
                <a:latin typeface="Cambria" pitchFamily="18" charset="0"/>
              </a:rPr>
              <a:t>Повідомити</a:t>
            </a:r>
            <a:r>
              <a:rPr lang="uk-UA" dirty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uk-UA" b="1" dirty="0">
                <a:solidFill>
                  <a:srgbClr val="002060"/>
                </a:solidFill>
                <a:latin typeface="Cambria" pitchFamily="18" charset="0"/>
              </a:rPr>
              <a:t>(**) </a:t>
            </a:r>
            <a:r>
              <a:rPr lang="uk-UA" dirty="0">
                <a:solidFill>
                  <a:srgbClr val="002060"/>
                </a:solidFill>
                <a:latin typeface="Cambria" pitchFamily="18" charset="0"/>
              </a:rPr>
              <a:t>учасникам зовнішнього оцінювання про завершення роботи над виконанням завдань базового рівня та оголосити </a:t>
            </a:r>
            <a:r>
              <a:rPr lang="uk-UA" dirty="0" smtClean="0">
                <a:solidFill>
                  <a:srgbClr val="002060"/>
                </a:solidFill>
                <a:latin typeface="Cambria" pitchFamily="18" charset="0"/>
              </a:rPr>
              <a:t>перерву</a:t>
            </a:r>
          </a:p>
          <a:p>
            <a:endParaRPr lang="ru-RU" dirty="0">
              <a:solidFill>
                <a:srgbClr val="002060"/>
              </a:solidFill>
              <a:latin typeface="Cambria" pitchFamily="18" charset="0"/>
            </a:endParaRPr>
          </a:p>
          <a:p>
            <a:endParaRPr lang="uk-UA" b="1" dirty="0" smtClean="0">
              <a:solidFill>
                <a:srgbClr val="002060"/>
              </a:solidFill>
              <a:latin typeface="Cambria" pitchFamily="18" charset="0"/>
            </a:endParaRPr>
          </a:p>
          <a:p>
            <a:endParaRPr lang="uk-UA" b="1" dirty="0">
              <a:solidFill>
                <a:srgbClr val="002060"/>
              </a:solidFill>
              <a:latin typeface="Cambria" pitchFamily="18" charset="0"/>
            </a:endParaRPr>
          </a:p>
          <a:p>
            <a:r>
              <a:rPr lang="uk-UA" b="1" dirty="0" smtClean="0">
                <a:solidFill>
                  <a:srgbClr val="002060"/>
                </a:solidFill>
                <a:latin typeface="Cambria" pitchFamily="18" charset="0"/>
              </a:rPr>
              <a:t>Попросити</a:t>
            </a:r>
            <a:r>
              <a:rPr lang="uk-UA" dirty="0" smtClean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uk-UA" b="1" dirty="0">
                <a:solidFill>
                  <a:srgbClr val="002060"/>
                </a:solidFill>
                <a:latin typeface="Cambria" pitchFamily="18" charset="0"/>
              </a:rPr>
              <a:t>(**) </a:t>
            </a:r>
            <a:r>
              <a:rPr lang="uk-UA" dirty="0">
                <a:solidFill>
                  <a:srgbClr val="002060"/>
                </a:solidFill>
                <a:latin typeface="Cambria" pitchFamily="18" charset="0"/>
              </a:rPr>
              <a:t>учасників зовнішнього оцінювання покласти на край стола бланк (-и) відповідей, призначені для надання відповідей на завдання базового рівня (бланки А та Б з української мови і літератури, бланк А з математики</a:t>
            </a:r>
            <a:r>
              <a:rPr lang="uk-UA" dirty="0" smtClean="0">
                <a:solidFill>
                  <a:srgbClr val="002060"/>
                </a:solidFill>
                <a:latin typeface="Cambria" pitchFamily="18" charset="0"/>
              </a:rPr>
              <a:t>)</a:t>
            </a:r>
          </a:p>
          <a:p>
            <a:endParaRPr lang="ru-RU" dirty="0">
              <a:solidFill>
                <a:srgbClr val="002060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3633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-1"/>
            <a:ext cx="9144000" cy="74930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331640" y="51483"/>
            <a:ext cx="6768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ТЕХНОЛОГІЧНА КАРТА СТАРШОГО ІНСТРУКТОРА (ІНСТРУКТОРА)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pic>
        <p:nvPicPr>
          <p:cNvPr id="7" name="Picture 12" descr="Київський Регіональний Центр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2875" y="-7181"/>
            <a:ext cx="742157" cy="749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 descr="ЗНО - Київський регіональний центр оцінювання якості освіт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9" y="-53765"/>
            <a:ext cx="1475656" cy="8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306489" y="814989"/>
            <a:ext cx="1089759" cy="5875061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1059" y="2492896"/>
            <a:ext cx="1680621" cy="1368152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-60949" y="2884584"/>
            <a:ext cx="18246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ПОГЛИБЛЕНИЙ РІВЕНЬ</a:t>
            </a:r>
            <a:endParaRPr lang="ru-RU" sz="1600" b="1" dirty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19673" y="814989"/>
            <a:ext cx="7144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>
                <a:solidFill>
                  <a:srgbClr val="002060"/>
                </a:solidFill>
                <a:latin typeface="Cambria" pitchFamily="18" charset="0"/>
              </a:rPr>
              <a:t>Зазначити (*)</a:t>
            </a:r>
            <a:r>
              <a:rPr lang="uk-UA" dirty="0">
                <a:solidFill>
                  <a:srgbClr val="002060"/>
                </a:solidFill>
                <a:latin typeface="Cambria" pitchFamily="18" charset="0"/>
              </a:rPr>
              <a:t> в Аудиторному протоколі фактичний час </a:t>
            </a:r>
            <a:r>
              <a:rPr lang="uk-UA" b="1" dirty="0">
                <a:solidFill>
                  <a:srgbClr val="C00000"/>
                </a:solidFill>
                <a:latin typeface="Cambria" pitchFamily="18" charset="0"/>
              </a:rPr>
              <a:t>завершення учасниками зовнішнього оцінювання роботи</a:t>
            </a:r>
            <a:r>
              <a:rPr lang="uk-UA" dirty="0">
                <a:solidFill>
                  <a:srgbClr val="002060"/>
                </a:solidFill>
                <a:latin typeface="Cambria" pitchFamily="18" charset="0"/>
              </a:rPr>
              <a:t> над виконанням завдань </a:t>
            </a:r>
            <a:r>
              <a:rPr lang="uk-UA" dirty="0" smtClean="0">
                <a:solidFill>
                  <a:srgbClr val="002060"/>
                </a:solidFill>
                <a:latin typeface="Cambria" pitchFamily="18" charset="0"/>
              </a:rPr>
              <a:t>базового </a:t>
            </a:r>
            <a:r>
              <a:rPr lang="uk-UA" dirty="0">
                <a:solidFill>
                  <a:srgbClr val="002060"/>
                </a:solidFill>
                <a:latin typeface="Cambria" pitchFamily="18" charset="0"/>
              </a:rPr>
              <a:t>рівня та час початку </a:t>
            </a:r>
            <a:r>
              <a:rPr lang="uk-UA" dirty="0" smtClean="0">
                <a:solidFill>
                  <a:srgbClr val="002060"/>
                </a:solidFill>
                <a:latin typeface="Cambria" pitchFamily="18" charset="0"/>
              </a:rPr>
              <a:t>перерви</a:t>
            </a:r>
          </a:p>
          <a:p>
            <a:endParaRPr lang="ru-RU" dirty="0">
              <a:solidFill>
                <a:srgbClr val="002060"/>
              </a:solidFill>
              <a:latin typeface="Cambria" pitchFamily="18" charset="0"/>
            </a:endParaRPr>
          </a:p>
        </p:txBody>
      </p:sp>
      <p:pic>
        <p:nvPicPr>
          <p:cNvPr id="14" name="Рисунок 13" descr="Вырезка экрана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313" y="2079580"/>
            <a:ext cx="6477000" cy="1097392"/>
          </a:xfrm>
          <a:prstGeom prst="rect">
            <a:avLst/>
          </a:prstGeom>
          <a:ln>
            <a:solidFill>
              <a:srgbClr val="0070C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15" name="TextBox 14"/>
          <p:cNvSpPr txBox="1"/>
          <p:nvPr/>
        </p:nvSpPr>
        <p:spPr>
          <a:xfrm>
            <a:off x="1840108" y="4075684"/>
            <a:ext cx="69939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>
                <a:solidFill>
                  <a:srgbClr val="002060"/>
                </a:solidFill>
                <a:latin typeface="Cambria" pitchFamily="18" charset="0"/>
              </a:rPr>
              <a:t>Зазначити</a:t>
            </a:r>
            <a:r>
              <a:rPr lang="uk-UA" dirty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uk-UA" b="1" dirty="0">
                <a:solidFill>
                  <a:srgbClr val="002060"/>
                </a:solidFill>
                <a:latin typeface="Cambria" pitchFamily="18" charset="0"/>
              </a:rPr>
              <a:t>(*)</a:t>
            </a:r>
            <a:r>
              <a:rPr lang="uk-UA" dirty="0">
                <a:solidFill>
                  <a:srgbClr val="002060"/>
                </a:solidFill>
                <a:latin typeface="Cambria" pitchFamily="18" charset="0"/>
              </a:rPr>
              <a:t> на дошці час початку перерви</a:t>
            </a:r>
          </a:p>
          <a:p>
            <a:pPr algn="ctr"/>
            <a:endParaRPr lang="ru-RU" dirty="0"/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5148064" y="1415153"/>
            <a:ext cx="2126286" cy="1365775"/>
          </a:xfrm>
          <a:prstGeom prst="straightConnector1">
            <a:avLst/>
          </a:prstGeom>
          <a:ln>
            <a:solidFill>
              <a:srgbClr val="C0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Скругленный прямоугольник 18"/>
          <p:cNvSpPr/>
          <p:nvPr/>
        </p:nvSpPr>
        <p:spPr>
          <a:xfrm>
            <a:off x="1905809" y="4722015"/>
            <a:ext cx="6815855" cy="1440160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2195735" y="4722015"/>
            <a:ext cx="619713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i="1" dirty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Закінчення виконання завдань базового рівня*:     </a:t>
            </a:r>
          </a:p>
          <a:p>
            <a:pPr algn="ctr"/>
            <a:r>
              <a:rPr lang="uk-UA" b="1" i="1" dirty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 </a:t>
            </a:r>
            <a:r>
              <a:rPr lang="en-US" b="1" i="1" dirty="0">
                <a:solidFill>
                  <a:srgbClr val="C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13 </a:t>
            </a:r>
            <a:r>
              <a:rPr lang="uk-UA" b="1" i="1" dirty="0">
                <a:solidFill>
                  <a:srgbClr val="C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 год.</a:t>
            </a:r>
            <a:r>
              <a:rPr lang="en-US" b="1" i="1" dirty="0">
                <a:solidFill>
                  <a:srgbClr val="C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50</a:t>
            </a:r>
            <a:r>
              <a:rPr lang="uk-UA" b="1" i="1" dirty="0">
                <a:solidFill>
                  <a:srgbClr val="C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 хв.</a:t>
            </a:r>
            <a:endParaRPr lang="ru-RU" b="1" dirty="0">
              <a:solidFill>
                <a:srgbClr val="C0000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b="1" i="1" dirty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Перерва для пакування бланків відповідей на завдання базового рівня*:</a:t>
            </a:r>
            <a:r>
              <a:rPr lang="uk-UA" b="1" dirty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 </a:t>
            </a:r>
            <a:endParaRPr lang="ru-RU" b="1" dirty="0">
              <a:solidFill>
                <a:srgbClr val="00206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b="1" i="1" dirty="0" err="1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з___ г</a:t>
            </a:r>
            <a:r>
              <a:rPr lang="uk-UA" b="1" i="1" dirty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од. __ хв. до </a:t>
            </a:r>
            <a:r>
              <a:rPr lang="uk-UA" b="1" i="1" dirty="0" err="1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____ год.__</a:t>
            </a:r>
            <a:r>
              <a:rPr lang="uk-UA" b="1" i="1" dirty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__  хв</a:t>
            </a:r>
            <a:r>
              <a:rPr lang="uk-UA" b="1" i="1" dirty="0" smtClean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ru-RU" b="1" dirty="0">
              <a:solidFill>
                <a:srgbClr val="00206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7296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-1"/>
            <a:ext cx="9144000" cy="74930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331640" y="51483"/>
            <a:ext cx="6768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ТЕХНОЛОГІЧНА КАРТА СТАРШОГО ІНСТРУКТОРА (ІНСТРУКТОРА)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pic>
        <p:nvPicPr>
          <p:cNvPr id="7" name="Picture 12" descr="Київський Регіональний Центр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2875" y="-7181"/>
            <a:ext cx="742157" cy="749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 descr="ЗНО - Київський регіональний центр оцінювання якості освіт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9" y="-53765"/>
            <a:ext cx="1475656" cy="8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306489" y="814989"/>
            <a:ext cx="1089759" cy="5875061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1059" y="2492896"/>
            <a:ext cx="1680621" cy="1368152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-60949" y="2884584"/>
            <a:ext cx="18246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ПОГЛИБЛЕНИЙ РІВЕНЬ</a:t>
            </a:r>
            <a:endParaRPr lang="ru-RU" sz="1600" b="1" dirty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91679" y="789210"/>
            <a:ext cx="727280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rgbClr val="002060"/>
                </a:solidFill>
                <a:latin typeface="Cambria" pitchFamily="18" charset="0"/>
              </a:rPr>
              <a:t>Зібрати</a:t>
            </a:r>
            <a:r>
              <a:rPr lang="uk-UA" dirty="0" smtClean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uk-UA" b="1" dirty="0">
                <a:solidFill>
                  <a:srgbClr val="002060"/>
                </a:solidFill>
                <a:latin typeface="Cambria" pitchFamily="18" charset="0"/>
              </a:rPr>
              <a:t>(*)</a:t>
            </a:r>
            <a:r>
              <a:rPr lang="uk-UA" dirty="0">
                <a:solidFill>
                  <a:srgbClr val="002060"/>
                </a:solidFill>
                <a:latin typeface="Cambria" pitchFamily="18" charset="0"/>
              </a:rPr>
              <a:t> в усіх учасників зовнішнього оцінювання бланк (-и) відповідей, призначені для надання відповідей на завдання базового </a:t>
            </a:r>
            <a:r>
              <a:rPr lang="uk-UA" dirty="0" smtClean="0">
                <a:solidFill>
                  <a:srgbClr val="002060"/>
                </a:solidFill>
                <a:latin typeface="Cambria" pitchFamily="18" charset="0"/>
              </a:rPr>
              <a:t>рівня</a:t>
            </a:r>
          </a:p>
          <a:p>
            <a:endParaRPr lang="ru-RU" dirty="0">
              <a:solidFill>
                <a:srgbClr val="002060"/>
              </a:solidFill>
              <a:latin typeface="Cambria" pitchFamily="18" charset="0"/>
            </a:endParaRPr>
          </a:p>
          <a:p>
            <a:r>
              <a:rPr lang="uk-UA" b="1" dirty="0">
                <a:solidFill>
                  <a:srgbClr val="C00000"/>
                </a:solidFill>
                <a:latin typeface="Cambria" pitchFamily="18" charset="0"/>
              </a:rPr>
              <a:t>Перевірити</a:t>
            </a:r>
            <a:r>
              <a:rPr lang="uk-UA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uk-UA" b="1" dirty="0">
                <a:solidFill>
                  <a:srgbClr val="C00000"/>
                </a:solidFill>
                <a:latin typeface="Cambria" pitchFamily="18" charset="0"/>
              </a:rPr>
              <a:t>(*)</a:t>
            </a:r>
            <a:r>
              <a:rPr lang="uk-UA" dirty="0">
                <a:solidFill>
                  <a:srgbClr val="C00000"/>
                </a:solidFill>
                <a:latin typeface="Cambria" pitchFamily="18" charset="0"/>
              </a:rPr>
              <a:t> наявність бланків відповідей усіх учасників зовнішнього оцінювання та помістити їх до спеціального поліетиленового пакета № 1, закрити його у присутності учасників зовнішнього </a:t>
            </a:r>
            <a:r>
              <a:rPr lang="uk-UA" dirty="0" smtClean="0">
                <a:solidFill>
                  <a:srgbClr val="C00000"/>
                </a:solidFill>
                <a:latin typeface="Cambria" pitchFamily="18" charset="0"/>
              </a:rPr>
              <a:t>оцінювання</a:t>
            </a:r>
          </a:p>
        </p:txBody>
      </p:sp>
      <p:pic>
        <p:nvPicPr>
          <p:cNvPr id="3" name="Рисунок 2" descr="Вырезка экрана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057" y="4251254"/>
            <a:ext cx="6496050" cy="260032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727682" y="3176972"/>
            <a:ext cx="72008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>
                <a:solidFill>
                  <a:srgbClr val="002060"/>
                </a:solidFill>
                <a:latin typeface="Cambria" pitchFamily="18" charset="0"/>
              </a:rPr>
              <a:t>Зафіксувати (*) </a:t>
            </a:r>
            <a:r>
              <a:rPr lang="uk-UA" dirty="0">
                <a:solidFill>
                  <a:srgbClr val="002060"/>
                </a:solidFill>
                <a:latin typeface="Cambria" pitchFamily="18" charset="0"/>
              </a:rPr>
              <a:t>кількість зданих бланків, призначених для надання відповідей на завдання базового рівня, в Аудиторному </a:t>
            </a:r>
            <a:r>
              <a:rPr lang="uk-UA" dirty="0" smtClean="0">
                <a:solidFill>
                  <a:srgbClr val="002060"/>
                </a:solidFill>
                <a:latin typeface="Cambria" pitchFamily="18" charset="0"/>
              </a:rPr>
              <a:t>протоколі</a:t>
            </a:r>
            <a:endParaRPr lang="ru-RU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763687" y="3097534"/>
            <a:ext cx="7164796" cy="1153721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4351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-1"/>
            <a:ext cx="9144000" cy="74930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331640" y="51483"/>
            <a:ext cx="6768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ТЕХНОЛОГІЧНА КАРТА СТАРШОГО ІНСТРУКТОРА (ІНСТРУКТОРА)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pic>
        <p:nvPicPr>
          <p:cNvPr id="7" name="Picture 12" descr="Київський Регіональний Центр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2875" y="-7181"/>
            <a:ext cx="742157" cy="749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 descr="ЗНО - Київський регіональний центр оцінювання якості освіт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9" y="-53765"/>
            <a:ext cx="1475656" cy="8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306489" y="814989"/>
            <a:ext cx="1089759" cy="5875061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1059" y="2492896"/>
            <a:ext cx="1680621" cy="1368152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-60949" y="2884584"/>
            <a:ext cx="18246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ПОГЛИБЛЕНИЙ РІВЕНЬ</a:t>
            </a:r>
            <a:endParaRPr lang="ru-RU" sz="1600" b="1" dirty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47664" y="1124744"/>
            <a:ext cx="72679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Повідомити (**)</a:t>
            </a:r>
            <a:r>
              <a:rPr lang="uk-UA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учасникам зовнішнього оцінювання про продовження роботи над виконанням завдань поглибленого </a:t>
            </a:r>
            <a:r>
              <a:rPr lang="uk-UA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рівня</a:t>
            </a:r>
            <a:endParaRPr lang="ru-RU" dirty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</p:txBody>
      </p:sp>
      <p:pic>
        <p:nvPicPr>
          <p:cNvPr id="29698" name="Picture 2" descr="http://cs403616.vk.me/v403616933/2302/ThaepVIpvVk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5654" y="1988840"/>
            <a:ext cx="1802434" cy="1338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Скругленный прямоугольник 13"/>
          <p:cNvSpPr/>
          <p:nvPr/>
        </p:nvSpPr>
        <p:spPr>
          <a:xfrm>
            <a:off x="2051720" y="4587167"/>
            <a:ext cx="2520280" cy="936104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968088" y="4570656"/>
            <a:ext cx="2520280" cy="936104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2123728" y="4725144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УКРАЇНСЬКА МОВА І ЛІТЕРАТУРА</a:t>
            </a:r>
            <a:endParaRPr lang="ru-RU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016611" y="4854042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МАТЕМАТИКА</a:t>
            </a:r>
            <a:endParaRPr lang="ru-RU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3023828" y="3469359"/>
            <a:ext cx="1116124" cy="92563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6372200" y="3519073"/>
            <a:ext cx="1116124" cy="92563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3095836" y="3568660"/>
            <a:ext cx="9721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 smtClean="0">
                <a:solidFill>
                  <a:schemeClr val="bg1"/>
                </a:solidFill>
                <a:latin typeface="Cambria" pitchFamily="18" charset="0"/>
              </a:rPr>
              <a:t>60 хвилин</a:t>
            </a:r>
            <a:endParaRPr lang="ru-RU" sz="1600" b="1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444208" y="3689501"/>
            <a:ext cx="9721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 smtClean="0">
                <a:solidFill>
                  <a:schemeClr val="bg1"/>
                </a:solidFill>
                <a:latin typeface="Cambria" pitchFamily="18" charset="0"/>
              </a:rPr>
              <a:t>80 хвилин</a:t>
            </a:r>
            <a:endParaRPr lang="ru-RU" sz="1600" b="1" dirty="0">
              <a:solidFill>
                <a:schemeClr val="bg1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5452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-1"/>
            <a:ext cx="9144000" cy="74930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331640" y="51483"/>
            <a:ext cx="6768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ТЕХНОЛОГІЧНА КАРТА СТАРШОГО ІНСТРУКТОРА (ІНСТРУКТОРА)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pic>
        <p:nvPicPr>
          <p:cNvPr id="7" name="Picture 12" descr="Київський Регіональний Центр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2875" y="-7181"/>
            <a:ext cx="742157" cy="749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 descr="ЗНО - Київський регіональний центр оцінювання якості освіт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9" y="-53765"/>
            <a:ext cx="1475656" cy="8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306489" y="814989"/>
            <a:ext cx="1089759" cy="5875061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1059" y="2492896"/>
            <a:ext cx="1680621" cy="1368152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-60949" y="2884584"/>
            <a:ext cx="18246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ПОГЛИБЛЕНИЙ РІВЕНЬ</a:t>
            </a:r>
            <a:endParaRPr lang="ru-RU" sz="1600" b="1" dirty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80531" y="841776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Зазначити</a:t>
            </a:r>
            <a:r>
              <a:rPr lang="uk-UA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uk-UA" b="1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(*)</a:t>
            </a:r>
            <a:r>
              <a:rPr lang="uk-UA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 час закінчення перерви </a:t>
            </a:r>
            <a:r>
              <a:rPr lang="uk-UA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в </a:t>
            </a:r>
            <a:r>
              <a:rPr lang="uk-UA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Аудиторному </a:t>
            </a:r>
            <a:r>
              <a:rPr lang="uk-UA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протоколі</a:t>
            </a:r>
            <a:endParaRPr lang="ru-RU" dirty="0">
              <a:solidFill>
                <a:schemeClr val="tx2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358496" y="3377682"/>
            <a:ext cx="4605991" cy="3312368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4349254" y="3469359"/>
            <a:ext cx="460599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i="1" dirty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Початок виконання завдань:  </a:t>
            </a:r>
            <a:r>
              <a:rPr lang="uk-UA" sz="1600" b="1" i="1" dirty="0" smtClean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endParaRPr lang="en-US" sz="1600" b="1" i="1" dirty="0" smtClean="0">
              <a:solidFill>
                <a:srgbClr val="00206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600" b="1" i="1" dirty="0" smtClean="0">
                <a:solidFill>
                  <a:srgbClr val="C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11</a:t>
            </a:r>
            <a:r>
              <a:rPr lang="uk-UA" sz="1600" b="1" i="1" dirty="0">
                <a:solidFill>
                  <a:srgbClr val="C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 </a:t>
            </a:r>
            <a:r>
              <a:rPr lang="en-US" sz="1600" b="1" i="1" dirty="0" smtClean="0">
                <a:solidFill>
                  <a:srgbClr val="C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sz="1600" b="1" i="1" dirty="0" smtClean="0">
                <a:solidFill>
                  <a:srgbClr val="C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год.</a:t>
            </a:r>
            <a:r>
              <a:rPr lang="en-US" sz="1600" b="1" i="1" dirty="0" smtClean="0">
                <a:solidFill>
                  <a:srgbClr val="C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20 </a:t>
            </a:r>
            <a:r>
              <a:rPr lang="uk-UA" sz="1600" b="1" i="1" dirty="0">
                <a:solidFill>
                  <a:srgbClr val="C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 хв</a:t>
            </a:r>
            <a:r>
              <a:rPr lang="uk-UA" sz="1600" b="1" i="1" dirty="0" smtClean="0">
                <a:solidFill>
                  <a:srgbClr val="C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1600" b="1" i="1" dirty="0" smtClean="0">
              <a:solidFill>
                <a:srgbClr val="00206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1600" b="1" i="1" dirty="0" smtClean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Технологічна </a:t>
            </a:r>
            <a:r>
              <a:rPr lang="uk-UA" sz="1600" b="1" i="1" dirty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перерва:</a:t>
            </a:r>
            <a:r>
              <a:rPr lang="uk-UA" sz="1600" b="1" dirty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 </a:t>
            </a:r>
            <a:endParaRPr lang="en-US" sz="1600" b="1" dirty="0" smtClean="0">
              <a:solidFill>
                <a:srgbClr val="00206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1600" b="1" i="1" dirty="0" smtClean="0">
                <a:solidFill>
                  <a:srgbClr val="C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з 12</a:t>
            </a:r>
            <a:r>
              <a:rPr lang="uk-UA" sz="1600" b="1" i="1" dirty="0">
                <a:solidFill>
                  <a:srgbClr val="C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 год. </a:t>
            </a:r>
            <a:r>
              <a:rPr lang="uk-UA" sz="1600" b="1" i="1" dirty="0" smtClean="0">
                <a:solidFill>
                  <a:srgbClr val="C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15</a:t>
            </a:r>
            <a:r>
              <a:rPr lang="uk-UA" sz="1600" b="1" i="1" dirty="0">
                <a:solidFill>
                  <a:srgbClr val="C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 хв. до </a:t>
            </a:r>
            <a:r>
              <a:rPr lang="uk-UA" sz="1600" b="1" i="1" dirty="0" smtClean="0">
                <a:solidFill>
                  <a:srgbClr val="C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12</a:t>
            </a:r>
            <a:r>
              <a:rPr lang="uk-UA" sz="1600" b="1" i="1" dirty="0">
                <a:solidFill>
                  <a:srgbClr val="C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 год</a:t>
            </a:r>
            <a:r>
              <a:rPr lang="uk-UA" sz="1600" b="1" i="1" dirty="0" smtClean="0">
                <a:solidFill>
                  <a:srgbClr val="C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. 20 </a:t>
            </a:r>
            <a:r>
              <a:rPr lang="uk-UA" sz="1600" b="1" i="1" dirty="0">
                <a:solidFill>
                  <a:srgbClr val="C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 хв. </a:t>
            </a:r>
            <a:endParaRPr lang="en-US" sz="1600" b="1" i="1" dirty="0" smtClean="0">
              <a:solidFill>
                <a:srgbClr val="C0000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1600" b="1" i="1" dirty="0" smtClean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Закінчення </a:t>
            </a:r>
            <a:r>
              <a:rPr lang="uk-UA" sz="1600" b="1" i="1" dirty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виконання завдань базового рівня*:     </a:t>
            </a:r>
            <a:endParaRPr lang="uk-UA" sz="1600" b="1" i="1" dirty="0" smtClean="0">
              <a:solidFill>
                <a:srgbClr val="00206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1600" b="1" i="1" dirty="0" smtClean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 </a:t>
            </a:r>
            <a:r>
              <a:rPr lang="en-US" sz="1600" b="1" i="1" dirty="0" smtClean="0">
                <a:solidFill>
                  <a:srgbClr val="C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13 </a:t>
            </a:r>
            <a:r>
              <a:rPr lang="uk-UA" sz="1600" b="1" i="1" dirty="0">
                <a:solidFill>
                  <a:srgbClr val="C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 </a:t>
            </a:r>
            <a:r>
              <a:rPr lang="uk-UA" sz="1600" b="1" i="1" dirty="0" smtClean="0">
                <a:solidFill>
                  <a:srgbClr val="C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год.</a:t>
            </a:r>
            <a:r>
              <a:rPr lang="en-US" sz="1600" b="1" i="1" dirty="0" smtClean="0">
                <a:solidFill>
                  <a:srgbClr val="C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5</a:t>
            </a:r>
            <a:r>
              <a:rPr lang="uk-UA" sz="1600" b="1" i="1" dirty="0" smtClean="0">
                <a:solidFill>
                  <a:srgbClr val="C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5 </a:t>
            </a:r>
            <a:r>
              <a:rPr lang="uk-UA" sz="1600" b="1" i="1" dirty="0">
                <a:solidFill>
                  <a:srgbClr val="C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 хв</a:t>
            </a:r>
            <a:r>
              <a:rPr lang="uk-UA" sz="1600" b="1" i="1" dirty="0" smtClean="0">
                <a:solidFill>
                  <a:srgbClr val="C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ru-RU" sz="1600" b="1" dirty="0">
              <a:solidFill>
                <a:srgbClr val="C0000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1600" b="1" i="1" dirty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Перерва для пакування бланків відповідей на завдання базового рівня*:</a:t>
            </a:r>
            <a:r>
              <a:rPr lang="uk-UA" sz="1600" b="1" dirty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 </a:t>
            </a:r>
            <a:endParaRPr lang="ru-RU" sz="1600" b="1" dirty="0">
              <a:solidFill>
                <a:srgbClr val="00206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1600" b="1" i="1" dirty="0" smtClean="0">
                <a:solidFill>
                  <a:srgbClr val="C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з 13 год. 55</a:t>
            </a:r>
            <a:r>
              <a:rPr lang="uk-UA" sz="1600" b="1" i="1" dirty="0">
                <a:solidFill>
                  <a:srgbClr val="C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 хв. до  </a:t>
            </a:r>
            <a:r>
              <a:rPr lang="uk-UA" sz="1600" b="1" i="1" dirty="0" smtClean="0">
                <a:solidFill>
                  <a:srgbClr val="C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14 год. 05 </a:t>
            </a:r>
            <a:r>
              <a:rPr lang="uk-UA" sz="1600" b="1" i="1" dirty="0">
                <a:solidFill>
                  <a:srgbClr val="C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 хв</a:t>
            </a:r>
            <a:r>
              <a:rPr lang="uk-UA" sz="1600" b="1" i="1" dirty="0" smtClean="0">
                <a:solidFill>
                  <a:srgbClr val="C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ru-RU" sz="1600" b="1" dirty="0">
              <a:solidFill>
                <a:srgbClr val="C0000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1600" b="1" i="1" dirty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Закінчення </a:t>
            </a:r>
            <a:r>
              <a:rPr lang="uk-UA" sz="1600" b="1" i="1" dirty="0" smtClean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виконання </a:t>
            </a:r>
            <a:r>
              <a:rPr lang="uk-UA" sz="1600" b="1" i="1" dirty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завдань:          </a:t>
            </a:r>
            <a:endParaRPr lang="en-US" sz="1600" b="1" i="1" dirty="0" smtClean="0">
              <a:solidFill>
                <a:srgbClr val="00206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600" b="1" i="1" dirty="0" smtClean="0">
                <a:solidFill>
                  <a:srgbClr val="C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1</a:t>
            </a:r>
            <a:r>
              <a:rPr lang="uk-UA" sz="1600" b="1" i="1" dirty="0" smtClean="0">
                <a:solidFill>
                  <a:srgbClr val="C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5</a:t>
            </a:r>
            <a:r>
              <a:rPr lang="en-US" sz="1600" b="1" i="1" dirty="0" smtClean="0">
                <a:solidFill>
                  <a:srgbClr val="C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sz="1600" b="1" i="1" dirty="0">
                <a:solidFill>
                  <a:srgbClr val="C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 </a:t>
            </a:r>
            <a:r>
              <a:rPr lang="uk-UA" sz="1600" b="1" i="1" dirty="0" smtClean="0">
                <a:solidFill>
                  <a:srgbClr val="C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год.</a:t>
            </a:r>
            <a:r>
              <a:rPr lang="en-US" sz="1600" b="1" i="1" dirty="0" smtClean="0">
                <a:solidFill>
                  <a:srgbClr val="C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sz="1600" b="1" i="1" dirty="0" smtClean="0">
                <a:solidFill>
                  <a:srgbClr val="C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05</a:t>
            </a:r>
            <a:r>
              <a:rPr lang="en-US" sz="1600" b="1" i="1" dirty="0" smtClean="0">
                <a:solidFill>
                  <a:srgbClr val="C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sz="1600" b="1" i="1" dirty="0" smtClean="0">
                <a:solidFill>
                  <a:srgbClr val="C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хв.</a:t>
            </a:r>
            <a:endParaRPr lang="ru-RU" sz="1600" b="1" dirty="0">
              <a:solidFill>
                <a:srgbClr val="C0000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04894" y="3573016"/>
            <a:ext cx="259228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Зазначити</a:t>
            </a:r>
            <a:r>
              <a:rPr lang="uk-UA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uk-UA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(*)</a:t>
            </a:r>
            <a:r>
              <a:rPr lang="uk-UA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на дошці час закінчення виконання сертифікаційної роботи, додавши до нього час, затрачений на </a:t>
            </a:r>
            <a:r>
              <a:rPr lang="uk-UA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перерву</a:t>
            </a:r>
            <a:endParaRPr lang="ru-RU" dirty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</p:txBody>
      </p:sp>
      <p:pic>
        <p:nvPicPr>
          <p:cNvPr id="19" name="Picture 6" descr="http://lbc.in.ua/images/52a9ef598139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41421">
            <a:off x="3610427" y="5625580"/>
            <a:ext cx="973511" cy="9735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 descr="Вырезка экрана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112" y="1412368"/>
            <a:ext cx="6477000" cy="1097392"/>
          </a:xfrm>
          <a:prstGeom prst="rect">
            <a:avLst/>
          </a:prstGeom>
          <a:ln>
            <a:solidFill>
              <a:srgbClr val="0070C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  <p:cxnSp>
        <p:nvCxnSpPr>
          <p:cNvPr id="10" name="Прямая со стрелкой 9"/>
          <p:cNvCxnSpPr/>
          <p:nvPr/>
        </p:nvCxnSpPr>
        <p:spPr>
          <a:xfrm>
            <a:off x="2555776" y="1124744"/>
            <a:ext cx="4608512" cy="1296144"/>
          </a:xfrm>
          <a:prstGeom prst="straightConnector1">
            <a:avLst/>
          </a:prstGeom>
          <a:ln>
            <a:solidFill>
              <a:srgbClr val="C0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9675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-1"/>
            <a:ext cx="9144000" cy="74930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331640" y="51483"/>
            <a:ext cx="6768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ТЕХНОЛОГІЧНА КАРТА СТАРШОГО ІНСТРУКТОРА (ІНСТРУКТОРА)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pic>
        <p:nvPicPr>
          <p:cNvPr id="7" name="Picture 12" descr="Київський Регіональний Центр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2875" y="-7181"/>
            <a:ext cx="742157" cy="749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 descr="ЗНО - Київський регіональний центр оцінювання якості освіт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9" y="-53765"/>
            <a:ext cx="1475656" cy="8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306489" y="814989"/>
            <a:ext cx="1089759" cy="5875061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0" y="2492896"/>
            <a:ext cx="1680621" cy="1368152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-60950" y="2780928"/>
            <a:ext cx="18246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за 15 хвилин до закінчення часу</a:t>
            </a:r>
            <a:endParaRPr lang="ru-RU" sz="1600" b="1" dirty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09171" y="1196752"/>
            <a:ext cx="685624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Повідомити (*) </a:t>
            </a:r>
            <a:r>
              <a:rPr lang="uk-UA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учасникам зовнішнього оцінювання  час, що залишився до закінчення зовнішнього незалежного </a:t>
            </a:r>
            <a:r>
              <a:rPr lang="uk-UA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оцінювання</a:t>
            </a:r>
          </a:p>
          <a:p>
            <a:endParaRPr lang="ru-RU" dirty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  <a:p>
            <a:endParaRPr lang="uk-UA" b="1" dirty="0" smtClean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  <a:p>
            <a:r>
              <a:rPr lang="uk-UA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Попередити</a:t>
            </a:r>
            <a:r>
              <a:rPr lang="uk-UA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 (*)</a:t>
            </a:r>
            <a:r>
              <a:rPr lang="uk-UA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про необхідність завершити заповнення бланка (-ів) відповідей</a:t>
            </a:r>
            <a:endParaRPr lang="ru-RU" dirty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</p:txBody>
      </p:sp>
      <p:pic>
        <p:nvPicPr>
          <p:cNvPr id="32770" name="Picture 2" descr="http://academia.in.ua/sites/default/files/field/image/uvag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284984"/>
            <a:ext cx="3098728" cy="3098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6887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virtuni.education.zp.ua/info_cpu/sites/default/files/fl3basOIB2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45876">
            <a:off x="6362337" y="3367614"/>
            <a:ext cx="1830569" cy="3101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-1"/>
            <a:ext cx="9144000" cy="74930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331640" y="51483"/>
            <a:ext cx="6768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ТЕХНОЛОГІЧНА КАРТА СТАРШОГО ІНСТРУКТОРА (ІНСТРУКТОРА)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pic>
        <p:nvPicPr>
          <p:cNvPr id="7" name="Picture 12" descr="Київський Регіональний Центр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2875" y="-7181"/>
            <a:ext cx="742157" cy="749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 descr="ЗНО - Київський регіональний центр оцінювання якості освіти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9" y="-53765"/>
            <a:ext cx="1475656" cy="8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306489" y="814989"/>
            <a:ext cx="1089759" cy="5875061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0" y="2492896"/>
            <a:ext cx="1680621" cy="1368152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106701" y="2761473"/>
            <a:ext cx="13792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ЗАВЕРШЕННЯ ЗОВНІШНЬОГО НЕЗАЛЕЖНОГО ОЦІНЮВАННЯ</a:t>
            </a:r>
            <a:endParaRPr lang="ru-RU" sz="12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80621" y="1124744"/>
            <a:ext cx="721185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Повідомити (*) </a:t>
            </a:r>
            <a:r>
              <a:rPr lang="uk-UA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учасників зовнішнього оцінювання про закінчення виконання сертифікаційної </a:t>
            </a:r>
            <a:r>
              <a:rPr lang="uk-UA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роботи</a:t>
            </a:r>
          </a:p>
          <a:p>
            <a:endParaRPr lang="ru-RU" dirty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  <a:p>
            <a:r>
              <a:rPr lang="uk-UA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Попросити (*) </a:t>
            </a:r>
            <a:r>
              <a:rPr lang="uk-UA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учасників зовнішнього оцінювання закрити зошити, відкласти бланки відповідей та покласти ручки на </a:t>
            </a:r>
            <a:r>
              <a:rPr lang="uk-UA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стіл</a:t>
            </a:r>
          </a:p>
          <a:p>
            <a:endParaRPr lang="ru-RU" dirty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  <a:p>
            <a:r>
              <a:rPr lang="uk-UA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Запросити (*) </a:t>
            </a:r>
            <a:r>
              <a:rPr lang="uk-UA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учасників зовнішнього оцінювання по одному підійти із бланками відповідей до столу інструкторів (зошити із завданнями сертифікаційної роботи учасники зовнішнього оцінювання залишають на своїх робочих місцях</a:t>
            </a:r>
            <a:r>
              <a:rPr lang="uk-UA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)</a:t>
            </a:r>
            <a:endParaRPr lang="ru-RU" dirty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215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-1"/>
            <a:ext cx="9144000" cy="74930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331640" y="51483"/>
            <a:ext cx="6768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ТЕХНОЛОГІЧНА КАРТА СТАРШОГО ІНСТРУКТОРА (ІНСТРУКТОРА)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pic>
        <p:nvPicPr>
          <p:cNvPr id="7" name="Picture 12" descr="Київський Регіональний Центр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2875" y="-7181"/>
            <a:ext cx="742157" cy="749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 descr="ЗНО - Київський регіональний центр оцінювання якості освіт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9" y="-53765"/>
            <a:ext cx="1475656" cy="8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306489" y="814989"/>
            <a:ext cx="1089759" cy="5875061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0" y="2492896"/>
            <a:ext cx="1680621" cy="1368152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106701" y="2761473"/>
            <a:ext cx="13792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ЗАВЕРШЕННЯ ЗОВНІШНЬОГО НЕЗАЛЕЖНОГО ОЦІНЮВАННЯ</a:t>
            </a:r>
            <a:endParaRPr lang="ru-RU" sz="12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19672" y="814989"/>
            <a:ext cx="7355875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Прийняти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 </a:t>
            </a:r>
            <a:r>
              <a:rPr lang="uk-UA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(*) </a:t>
            </a:r>
            <a:r>
              <a:rPr lang="uk-UA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від учасників зовнішнього оцінювання бланки </a:t>
            </a:r>
            <a:r>
              <a:rPr lang="uk-UA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відповідей</a:t>
            </a:r>
            <a:endParaRPr lang="uk-UA" dirty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  <a:p>
            <a:endParaRPr lang="ru-RU" dirty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  <a:p>
            <a:pPr algn="ctr"/>
            <a:r>
              <a:rPr lang="uk-UA" b="1" i="1" dirty="0">
                <a:solidFill>
                  <a:srgbClr val="C00000"/>
                </a:solidFill>
                <a:latin typeface="Cambria" pitchFamily="18" charset="0"/>
              </a:rPr>
              <a:t>Учасники зовнішнього оцінювання мають засвідчити своїм підписом в Аудиторному протоколі факт передання бланків відповідей старшому інструктору та повернутися на своє робоче </a:t>
            </a:r>
            <a:r>
              <a:rPr lang="uk-UA" b="1" i="1" dirty="0" smtClean="0">
                <a:solidFill>
                  <a:srgbClr val="C00000"/>
                </a:solidFill>
                <a:latin typeface="Cambria" pitchFamily="18" charset="0"/>
              </a:rPr>
              <a:t>місце</a:t>
            </a:r>
            <a:endParaRPr lang="ru-RU" b="1" dirty="0">
              <a:solidFill>
                <a:srgbClr val="C00000"/>
              </a:solidFill>
              <a:latin typeface="Cambria" pitchFamily="18" charset="0"/>
            </a:endParaRPr>
          </a:p>
          <a:p>
            <a:endParaRPr lang="uk-UA" b="1" dirty="0" smtClean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  <a:p>
            <a:r>
              <a:rPr lang="uk-UA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Перерахувати</a:t>
            </a:r>
            <a:r>
              <a:rPr lang="uk-UA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 (*) </a:t>
            </a:r>
            <a:r>
              <a:rPr lang="uk-UA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отримані від учасників зовнішнього оцінювання бланки відповідей та </a:t>
            </a:r>
            <a:r>
              <a:rPr lang="uk-UA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вкласти (*) </a:t>
            </a:r>
            <a:r>
              <a:rPr lang="uk-UA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їх до захищеного поліетиленового пакета (окремо вкладаються бланки кожного типу</a:t>
            </a:r>
            <a:r>
              <a:rPr lang="uk-UA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)</a:t>
            </a:r>
          </a:p>
          <a:p>
            <a:endParaRPr lang="ru-RU" dirty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  <a:p>
            <a:r>
              <a:rPr lang="uk-UA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Зафіксувати (*) </a:t>
            </a:r>
            <a:r>
              <a:rPr lang="uk-UA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кількість зданих бланків відповідей в Аудиторному </a:t>
            </a:r>
            <a:r>
              <a:rPr lang="uk-UA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протоколі</a:t>
            </a:r>
          </a:p>
          <a:p>
            <a:endParaRPr lang="ru-RU" dirty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  <a:p>
            <a:r>
              <a:rPr lang="uk-UA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Зібрати (**) </a:t>
            </a:r>
            <a:r>
              <a:rPr lang="uk-UA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зошити із завданнями сертифікаційної роботи, що не </a:t>
            </a:r>
            <a:r>
              <a:rPr lang="uk-UA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використовувалися</a:t>
            </a:r>
          </a:p>
          <a:p>
            <a:endParaRPr lang="ru-RU" dirty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  <a:p>
            <a:r>
              <a:rPr lang="uk-UA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Перерахувати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 </a:t>
            </a:r>
            <a:r>
              <a:rPr lang="uk-UA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(*)</a:t>
            </a:r>
            <a:r>
              <a:rPr lang="uk-UA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невикористані зошити із завданнями сертифікаційної роботи та </a:t>
            </a:r>
            <a:r>
              <a:rPr lang="uk-UA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зазначити (*) </a:t>
            </a:r>
            <a:r>
              <a:rPr lang="uk-UA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їхню кількість в Аудиторному </a:t>
            </a:r>
            <a:r>
              <a:rPr lang="uk-UA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протоколі</a:t>
            </a:r>
            <a:endParaRPr lang="ru-RU" dirty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763688" y="1628800"/>
            <a:ext cx="7211859" cy="1224136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5080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-1"/>
            <a:ext cx="9144000" cy="74930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331640" y="51483"/>
            <a:ext cx="6768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ТЕХНОЛОГІЧНА КАРТА СТАРШОГО ІНСТРУКТОРА (ІНСТРУКТОРА)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pic>
        <p:nvPicPr>
          <p:cNvPr id="7" name="Picture 12" descr="Київський Регіональний Центр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2875" y="-7181"/>
            <a:ext cx="742157" cy="749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 descr="ЗНО - Київський регіональний центр оцінювання якості освіт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9" y="-53765"/>
            <a:ext cx="1475656" cy="8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306489" y="814989"/>
            <a:ext cx="1089759" cy="5875061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0" y="2492896"/>
            <a:ext cx="1680621" cy="1368152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106701" y="2761473"/>
            <a:ext cx="13792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ЗАВЕРШЕННЯ ЗОВНІШНЬОГО НЕЗАЛЕЖНОГО ОЦІНЮВАННЯ</a:t>
            </a:r>
            <a:endParaRPr lang="ru-RU" sz="12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62290" y="846999"/>
            <a:ext cx="7272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>
                <a:solidFill>
                  <a:srgbClr val="002060"/>
                </a:solidFill>
                <a:latin typeface="Cambria" pitchFamily="18" charset="0"/>
              </a:rPr>
              <a:t>Вкласти</a:t>
            </a:r>
            <a:r>
              <a:rPr lang="en-US" b="1" dirty="0">
                <a:solidFill>
                  <a:srgbClr val="002060"/>
                </a:solidFill>
                <a:latin typeface="Cambria" pitchFamily="18" charset="0"/>
              </a:rPr>
              <a:t> </a:t>
            </a:r>
            <a:r>
              <a:rPr lang="uk-UA" b="1" dirty="0">
                <a:solidFill>
                  <a:srgbClr val="002060"/>
                </a:solidFill>
                <a:latin typeface="Cambria" pitchFamily="18" charset="0"/>
              </a:rPr>
              <a:t>(*) </a:t>
            </a:r>
            <a:r>
              <a:rPr lang="uk-UA" dirty="0">
                <a:solidFill>
                  <a:srgbClr val="002060"/>
                </a:solidFill>
                <a:latin typeface="Cambria" pitchFamily="18" charset="0"/>
              </a:rPr>
              <a:t>до спеціального поліетиленового пакета невикористані зошити, використану стрічку маркованих наліпок (штрих-кодів) і пакет, у якому надсилалися матеріали зовнішнього </a:t>
            </a:r>
            <a:r>
              <a:rPr lang="uk-UA" dirty="0" smtClean="0">
                <a:solidFill>
                  <a:srgbClr val="002060"/>
                </a:solidFill>
                <a:latin typeface="Cambria" pitchFamily="18" charset="0"/>
              </a:rPr>
              <a:t>оцінювання</a:t>
            </a:r>
            <a:endParaRPr lang="ru-RU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89940" y="2497773"/>
            <a:ext cx="692825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solidFill>
                  <a:srgbClr val="002060"/>
                </a:solidFill>
                <a:latin typeface="Cambria" pitchFamily="18" charset="0"/>
              </a:rPr>
              <a:t>У разі проведення в аудиторії зовнішнього оцінювання з математики або української мови і літератури поглибленого рівня </a:t>
            </a:r>
            <a:r>
              <a:rPr lang="uk-UA" b="1" dirty="0">
                <a:solidFill>
                  <a:srgbClr val="002060"/>
                </a:solidFill>
                <a:latin typeface="Cambria" pitchFamily="18" charset="0"/>
              </a:rPr>
              <a:t>вкласти</a:t>
            </a:r>
            <a:r>
              <a:rPr lang="en-US" b="1" dirty="0">
                <a:solidFill>
                  <a:srgbClr val="002060"/>
                </a:solidFill>
                <a:latin typeface="Cambria" pitchFamily="18" charset="0"/>
              </a:rPr>
              <a:t> </a:t>
            </a:r>
            <a:r>
              <a:rPr lang="uk-UA" b="1" dirty="0">
                <a:solidFill>
                  <a:srgbClr val="002060"/>
                </a:solidFill>
                <a:latin typeface="Cambria" pitchFamily="18" charset="0"/>
              </a:rPr>
              <a:t>(*) </a:t>
            </a:r>
            <a:r>
              <a:rPr lang="uk-UA" dirty="0">
                <a:solidFill>
                  <a:srgbClr val="002060"/>
                </a:solidFill>
                <a:latin typeface="Cambria" pitchFamily="18" charset="0"/>
              </a:rPr>
              <a:t>до спеціального поліетиленового </a:t>
            </a:r>
            <a:r>
              <a:rPr lang="uk-UA" b="1" dirty="0">
                <a:solidFill>
                  <a:srgbClr val="002060"/>
                </a:solidFill>
                <a:latin typeface="Cambria" pitchFamily="18" charset="0"/>
              </a:rPr>
              <a:t>пакета № 2 </a:t>
            </a:r>
            <a:r>
              <a:rPr lang="uk-UA" dirty="0">
                <a:solidFill>
                  <a:srgbClr val="002060"/>
                </a:solidFill>
                <a:latin typeface="Cambria" pitchFamily="18" charset="0"/>
              </a:rPr>
              <a:t>бланки відповідей, призначені для надання відповідей на завдання поглибленого рівня (</a:t>
            </a:r>
            <a:r>
              <a:rPr lang="uk-UA" b="1" dirty="0">
                <a:solidFill>
                  <a:srgbClr val="C00000"/>
                </a:solidFill>
                <a:latin typeface="Cambria" pitchFamily="18" charset="0"/>
              </a:rPr>
              <a:t>бланки А+, Б+ з української мови і літератури, бланк Б з математики</a:t>
            </a:r>
            <a:r>
              <a:rPr lang="uk-UA" dirty="0">
                <a:solidFill>
                  <a:srgbClr val="002060"/>
                </a:solidFill>
                <a:latin typeface="Cambria" pitchFamily="18" charset="0"/>
              </a:rPr>
              <a:t>), закритий спеціальний поліетиленовий пакет № 1, до якого раніше було вкладено бланки відповідей, призначені для надання відповідей на завдання базового рівня, невикористані матеріали зовнішнього оцінювання, Аудиторний протокол і пакет, у якому надсилалися матеріали зовнішнього оцінювання</a:t>
            </a:r>
            <a:r>
              <a:rPr lang="uk-UA" dirty="0" smtClean="0">
                <a:solidFill>
                  <a:srgbClr val="002060"/>
                </a:solidFill>
                <a:latin typeface="Cambria" pitchFamily="18" charset="0"/>
              </a:rPr>
              <a:t>.</a:t>
            </a:r>
            <a:endParaRPr lang="ru-RU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726831" y="2348880"/>
            <a:ext cx="7254477" cy="36004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198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-1"/>
            <a:ext cx="9144000" cy="74930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331640" y="51483"/>
            <a:ext cx="6768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ТЕХНОЛОГІЧНА КАРТА СТАРШОГО ІНСТРУКТОРА (ІНСТРУКТОРА)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pic>
        <p:nvPicPr>
          <p:cNvPr id="7" name="Picture 12" descr="Київський Регіональний Центр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2875" y="-7181"/>
            <a:ext cx="742157" cy="749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 descr="ЗНО - Київський регіональний центр оцінювання якості освіт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9" y="-53765"/>
            <a:ext cx="1475656" cy="8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241881" y="814989"/>
            <a:ext cx="1809839" cy="5875061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4445" y="1011009"/>
            <a:ext cx="2227619" cy="707886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35552" y="1011009"/>
            <a:ext cx="2243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anose="02040503050406030204" pitchFamily="18" charset="0"/>
              </a:rPr>
              <a:t>ПІДГОТОВКА АУДИТОРІЇ</a:t>
            </a:r>
          </a:p>
        </p:txBody>
      </p:sp>
      <p:sp>
        <p:nvSpPr>
          <p:cNvPr id="12" name="Скругленная прямоугольная выноска 11"/>
          <p:cNvSpPr/>
          <p:nvPr/>
        </p:nvSpPr>
        <p:spPr>
          <a:xfrm>
            <a:off x="172067" y="2055996"/>
            <a:ext cx="2389755" cy="436899"/>
          </a:xfrm>
          <a:prstGeom prst="wedgeRoundRectCallout">
            <a:avLst>
              <a:gd name="adj1" fmla="val -13364"/>
              <a:gd name="adj2" fmla="val 131252"/>
              <a:gd name="adj3" fmla="val 16667"/>
            </a:avLst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63544" y="2087308"/>
            <a:ext cx="2166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9.45 -  10.15</a:t>
            </a:r>
            <a:endParaRPr lang="ru-RU" sz="2400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64159" y="1012084"/>
            <a:ext cx="666242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Перевірити </a:t>
            </a:r>
            <a:r>
              <a:rPr lang="uk-UA" sz="20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готовність аудиторії до проведення зовнішнього </a:t>
            </a:r>
            <a:r>
              <a:rPr lang="uk-UA" sz="2000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оцінювання </a:t>
            </a:r>
          </a:p>
          <a:p>
            <a:endParaRPr lang="ru-RU" sz="2000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r>
              <a:rPr lang="uk-UA" sz="2000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Переконатися </a:t>
            </a:r>
            <a:r>
              <a:rPr lang="uk-UA" sz="20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у відсутності факторів, що можуть негативно вплинути на об’єктивність проведення зовнішнього </a:t>
            </a:r>
            <a:r>
              <a:rPr lang="uk-UA" sz="2000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оцінювання</a:t>
            </a:r>
          </a:p>
          <a:p>
            <a:endParaRPr lang="ru-RU" sz="2000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r>
              <a:rPr lang="uk-UA" sz="2000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Звірити</a:t>
            </a:r>
            <a:r>
              <a:rPr lang="uk-UA" sz="20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 час на годиннику в </a:t>
            </a:r>
            <a:r>
              <a:rPr lang="uk-UA" sz="2000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аудиторії</a:t>
            </a:r>
            <a:endParaRPr lang="uk-UA" sz="2000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endParaRPr lang="ru-RU" sz="2000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6" name="AutoShape 2" descr="Image result for годинни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13316" name="Picture 4" descr="http://vse.rv.ua/sites/default/files/field/image/2010060210183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6957" y="2782019"/>
            <a:ext cx="1496996" cy="1496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464159" y="4077072"/>
            <a:ext cx="65856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Розмістити (**) </a:t>
            </a:r>
            <a:r>
              <a:rPr lang="uk-UA" sz="2000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на (біля) вхідних дверях (-ей) до аудиторії Аудиторний список</a:t>
            </a:r>
            <a:endParaRPr lang="ru-RU" sz="2000" dirty="0" smtClean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8430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-1"/>
            <a:ext cx="9144000" cy="74930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331640" y="51483"/>
            <a:ext cx="6768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ТЕХНОЛОГІЧНА КАРТА СТАРШОГО ІНСТРУКТОРА (ІНСТРУКТОРА)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pic>
        <p:nvPicPr>
          <p:cNvPr id="7" name="Picture 12" descr="Київський Регіональний Центр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2875" y="-7181"/>
            <a:ext cx="742157" cy="749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 descr="ЗНО - Київський регіональний центр оцінювання якості освіт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9" y="-53765"/>
            <a:ext cx="1475656" cy="8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306489" y="814989"/>
            <a:ext cx="1089759" cy="5875061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0" y="1842147"/>
            <a:ext cx="1680621" cy="1368152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106701" y="2087830"/>
            <a:ext cx="13792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ЗАВЕРШЕННЯ ЗОВНІШНЬОГО НЕЗАЛЕЖНОГО ОЦІНЮВАННЯ</a:t>
            </a:r>
            <a:endParaRPr lang="ru-RU" sz="12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90815" y="789210"/>
            <a:ext cx="69958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>
                <a:solidFill>
                  <a:srgbClr val="C00000"/>
                </a:solidFill>
                <a:latin typeface="Cambria" pitchFamily="18" charset="0"/>
              </a:rPr>
              <a:t>Підписати </a:t>
            </a:r>
            <a:r>
              <a:rPr lang="uk-UA" dirty="0">
                <a:solidFill>
                  <a:srgbClr val="C00000"/>
                </a:solidFill>
                <a:latin typeface="Cambria" pitchFamily="18" charset="0"/>
              </a:rPr>
              <a:t>Аудиторний протокол і</a:t>
            </a:r>
            <a:r>
              <a:rPr lang="uk-UA" b="1" dirty="0">
                <a:solidFill>
                  <a:srgbClr val="C00000"/>
                </a:solidFill>
                <a:latin typeface="Cambria" pitchFamily="18" charset="0"/>
              </a:rPr>
              <a:t> вкласти (*) </a:t>
            </a:r>
            <a:r>
              <a:rPr lang="uk-UA" dirty="0">
                <a:solidFill>
                  <a:srgbClr val="C00000"/>
                </a:solidFill>
                <a:latin typeface="Cambria" pitchFamily="18" charset="0"/>
              </a:rPr>
              <a:t>його до спеціального поліетиленового </a:t>
            </a:r>
            <a:r>
              <a:rPr lang="uk-UA" dirty="0" smtClean="0">
                <a:solidFill>
                  <a:srgbClr val="C00000"/>
                </a:solidFill>
                <a:latin typeface="Cambria" pitchFamily="18" charset="0"/>
              </a:rPr>
              <a:t>пакета</a:t>
            </a:r>
            <a:endParaRPr lang="ru-RU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39879" y="4290639"/>
            <a:ext cx="570412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Заклеїти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 </a:t>
            </a:r>
            <a:r>
              <a:rPr lang="uk-UA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(*) </a:t>
            </a:r>
            <a:r>
              <a:rPr lang="uk-UA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у присутності не менше трьох учасників зовнішнього оцінювання пакет із матеріалами зовнішнього </a:t>
            </a:r>
            <a:r>
              <a:rPr lang="uk-UA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оцінювання</a:t>
            </a:r>
          </a:p>
          <a:p>
            <a:endParaRPr lang="ru-RU" dirty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  <a:p>
            <a:r>
              <a:rPr lang="uk-UA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Продемонструвати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 </a:t>
            </a:r>
            <a:r>
              <a:rPr lang="uk-UA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(*) </a:t>
            </a:r>
            <a:r>
              <a:rPr lang="uk-UA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пакет із матеріалами зовнішнього оцінювання присутнім учасникам зовнішнього оцінювання</a:t>
            </a:r>
            <a:endParaRPr lang="ru-RU" dirty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  <a:p>
            <a:endParaRPr lang="ru-RU" dirty="0"/>
          </a:p>
        </p:txBody>
      </p:sp>
      <p:pic>
        <p:nvPicPr>
          <p:cNvPr id="12" name="Рисунок 11" descr="Вырезка экрана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621" y="1579127"/>
            <a:ext cx="6496050" cy="2600325"/>
          </a:xfrm>
          <a:prstGeom prst="rect">
            <a:avLst/>
          </a:prstGeom>
        </p:spPr>
      </p:pic>
      <p:sp>
        <p:nvSpPr>
          <p:cNvPr id="10" name="Овал 9"/>
          <p:cNvSpPr/>
          <p:nvPr/>
        </p:nvSpPr>
        <p:spPr>
          <a:xfrm>
            <a:off x="3371549" y="3573715"/>
            <a:ext cx="1224136" cy="57466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5868144" y="3592470"/>
            <a:ext cx="1224136" cy="57466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7" descr="1426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32120">
            <a:off x="368370" y="4150376"/>
            <a:ext cx="2055755" cy="1644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1436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02826">
            <a:off x="1205313" y="4946810"/>
            <a:ext cx="2047017" cy="1637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0355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-1"/>
            <a:ext cx="9144000" cy="74930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331640" y="51483"/>
            <a:ext cx="6768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ТЕХНОЛОГІЧНА КАРТА СТАРШОГО ІНСТРУКТОРА (ІНСТРУКТОРА)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pic>
        <p:nvPicPr>
          <p:cNvPr id="7" name="Picture 12" descr="Київський Регіональний Центр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2875" y="-7181"/>
            <a:ext cx="742157" cy="749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 descr="ЗНО - Київський регіональний центр оцінювання якості освіт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9" y="-53765"/>
            <a:ext cx="1475656" cy="8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306489" y="814989"/>
            <a:ext cx="1089759" cy="5875061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0" y="2492896"/>
            <a:ext cx="1680621" cy="1368152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137796" y="2552190"/>
            <a:ext cx="13792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2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ПІСЛЯ ЗАКІНЧЕННЯ ЗОВНІШНЬОГО НЕЗАЛЕЖНОГО ОЦІНЮВАННЯ В АУДИТОРІЇ</a:t>
            </a:r>
            <a:endParaRPr lang="ru-RU" sz="1200" dirty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80621" y="1052736"/>
            <a:ext cx="721185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>
                <a:solidFill>
                  <a:srgbClr val="002060"/>
                </a:solidFill>
                <a:latin typeface="Cambria" pitchFamily="18" charset="0"/>
              </a:rPr>
              <a:t>Передати (*) </a:t>
            </a:r>
            <a:r>
              <a:rPr lang="uk-UA" dirty="0">
                <a:solidFill>
                  <a:srgbClr val="002060"/>
                </a:solidFill>
                <a:latin typeface="Cambria" pitchFamily="18" charset="0"/>
              </a:rPr>
              <a:t>відповідальному за пункт проведення зовнішнього незалежного оцінювання сформований для відправлення пакет із матеріалами зовнішнього </a:t>
            </a:r>
            <a:r>
              <a:rPr lang="uk-UA" dirty="0" smtClean="0">
                <a:solidFill>
                  <a:srgbClr val="002060"/>
                </a:solidFill>
                <a:latin typeface="Cambria" pitchFamily="18" charset="0"/>
              </a:rPr>
              <a:t>оцінювання</a:t>
            </a:r>
          </a:p>
          <a:p>
            <a:endParaRPr lang="ru-RU" dirty="0">
              <a:solidFill>
                <a:srgbClr val="002060"/>
              </a:solidFill>
              <a:latin typeface="Cambria" pitchFamily="18" charset="0"/>
            </a:endParaRPr>
          </a:p>
          <a:p>
            <a:r>
              <a:rPr lang="uk-UA" b="1" dirty="0">
                <a:solidFill>
                  <a:srgbClr val="002060"/>
                </a:solidFill>
                <a:latin typeface="Cambria" pitchFamily="18" charset="0"/>
              </a:rPr>
              <a:t>Засвідчити (*) </a:t>
            </a:r>
            <a:r>
              <a:rPr lang="uk-UA" dirty="0">
                <a:solidFill>
                  <a:srgbClr val="002060"/>
                </a:solidFill>
                <a:latin typeface="Cambria" pitchFamily="18" charset="0"/>
              </a:rPr>
              <a:t>цей факт</a:t>
            </a:r>
            <a:r>
              <a:rPr lang="uk-UA" b="1" dirty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uk-UA" dirty="0">
                <a:solidFill>
                  <a:srgbClr val="002060"/>
                </a:solidFill>
                <a:latin typeface="Cambria" pitchFamily="18" charset="0"/>
              </a:rPr>
              <a:t>своїм підписом у Відомості видачі/приймання аудиторних </a:t>
            </a:r>
            <a:r>
              <a:rPr lang="uk-UA" dirty="0" smtClean="0">
                <a:solidFill>
                  <a:srgbClr val="002060"/>
                </a:solidFill>
                <a:latin typeface="Cambria" pitchFamily="18" charset="0"/>
              </a:rPr>
              <a:t>пакетів</a:t>
            </a:r>
            <a:endParaRPr lang="ru-RU" dirty="0">
              <a:solidFill>
                <a:srgbClr val="002060"/>
              </a:solidFill>
              <a:latin typeface="Cambria" pitchFamily="18" charset="0"/>
            </a:endParaRPr>
          </a:p>
        </p:txBody>
      </p:sp>
      <p:pic>
        <p:nvPicPr>
          <p:cNvPr id="12" name="Рисунок 11" descr="Вырезка экрана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5" y="2882727"/>
            <a:ext cx="6877577" cy="3355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306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ttp://virtuni.education.zp.ua/info_cpu/sites/default/files/fl3basOIB2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752519"/>
            <a:ext cx="1629032" cy="2760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-1"/>
            <a:ext cx="9144000" cy="74930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331640" y="51483"/>
            <a:ext cx="6768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ТЕХНОЛОГІЧНА КАРТА СТАРШОГО ІНСТРУКТОРА (ІНСТРУКТОРА)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pic>
        <p:nvPicPr>
          <p:cNvPr id="7" name="Picture 12" descr="Київський Регіональний Центр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2875" y="-7181"/>
            <a:ext cx="742157" cy="749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 descr="ЗНО - Київський регіональний центр оцінювання якості освіти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9" y="-53765"/>
            <a:ext cx="1475656" cy="8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306489" y="814989"/>
            <a:ext cx="1089759" cy="5875061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0" y="2492896"/>
            <a:ext cx="1680621" cy="1368152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137796" y="2552190"/>
            <a:ext cx="13792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2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ПІСЛЯ ЗАКІНЧЕННЯ ЗОВНІШНЬОГО НЕЗАЛЕЖНОГО ОЦІНЮВАННЯ В АУДИТОРІЇ</a:t>
            </a:r>
            <a:endParaRPr lang="ru-RU" sz="1200" dirty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35695" y="1196752"/>
            <a:ext cx="692825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rgbClr val="002060"/>
                </a:solidFill>
                <a:latin typeface="Cambria" pitchFamily="18" charset="0"/>
              </a:rPr>
              <a:t>ІНСТРУКТОР</a:t>
            </a:r>
            <a:r>
              <a:rPr lang="uk-UA" dirty="0" smtClean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uk-UA" dirty="0">
                <a:solidFill>
                  <a:srgbClr val="002060"/>
                </a:solidFill>
                <a:latin typeface="Cambria" pitchFamily="18" charset="0"/>
              </a:rPr>
              <a:t>залишається у приміщенні, де відбувалось передання пакетів, до моменту повідомлення відповідальним за пункт проведення зовнішнього незалежного оцінювання про завершення зовнішнього оцінювання в пункті зовнішнього оцінюванні (у разі проведення зовнішнього оцінювання з математики (поглиблений рівень) або української мови і літератури (поглиблений рівень) – до завершення зовнішнього оцінювання в усіх аудиторіях, де учасники зовнішнього оцінювання виконували роботи відповідного рівня складності).</a:t>
            </a:r>
            <a:endParaRPr lang="ru-RU" dirty="0">
              <a:solidFill>
                <a:srgbClr val="002060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8814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-1"/>
            <a:ext cx="9144000" cy="74930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331640" y="51483"/>
            <a:ext cx="6768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ТЕХНОЛОГІЧНА КАРТА СТАРШОГО ІНСТРУКТОРА (ІНСТРУКТОРА)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pic>
        <p:nvPicPr>
          <p:cNvPr id="7" name="Picture 12" descr="Київський Регіональний Центр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2875" y="-7181"/>
            <a:ext cx="742157" cy="749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 descr="ЗНО - Київський регіональний центр оцінювання якості освіт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9" y="-53765"/>
            <a:ext cx="1475656" cy="8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306489" y="814989"/>
            <a:ext cx="1089759" cy="5875061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0" y="2492896"/>
            <a:ext cx="1680621" cy="1368152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137796" y="2552190"/>
            <a:ext cx="13792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2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ПІСЛЯ ЗАКІНЧЕННЯ ЗОВНІШНЬОГО НЕЗАЛЕЖНОГО ОЦІНЮВАННЯ В ПУНКТІ</a:t>
            </a:r>
            <a:endParaRPr lang="ru-RU" sz="1200" dirty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79711" y="1412776"/>
            <a:ext cx="678424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>
                <a:solidFill>
                  <a:srgbClr val="002060"/>
                </a:solidFill>
                <a:latin typeface="Cambria" pitchFamily="18" charset="0"/>
              </a:rPr>
              <a:t>Роздати </a:t>
            </a:r>
            <a:r>
              <a:rPr lang="uk-UA" dirty="0">
                <a:solidFill>
                  <a:srgbClr val="002060"/>
                </a:solidFill>
                <a:latin typeface="Cambria" pitchFamily="18" charset="0"/>
              </a:rPr>
              <a:t>в аудиторії або у вестибюлі пункту зовнішнього оцінювання</a:t>
            </a:r>
            <a:r>
              <a:rPr lang="uk-UA" b="1" dirty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uk-UA" dirty="0">
                <a:solidFill>
                  <a:srgbClr val="002060"/>
                </a:solidFill>
                <a:latin typeface="Cambria" pitchFamily="18" charset="0"/>
              </a:rPr>
              <a:t>учасникам зовнішнього незалежного оцінювання зошити із завданнями сертифікаційної роботи, із якими вони </a:t>
            </a:r>
            <a:r>
              <a:rPr lang="uk-UA" dirty="0" smtClean="0">
                <a:solidFill>
                  <a:srgbClr val="002060"/>
                </a:solidFill>
                <a:latin typeface="Cambria" pitchFamily="18" charset="0"/>
              </a:rPr>
              <a:t>працювали</a:t>
            </a:r>
          </a:p>
          <a:p>
            <a:endParaRPr lang="ru-RU" dirty="0">
              <a:solidFill>
                <a:srgbClr val="002060"/>
              </a:solidFill>
              <a:latin typeface="Cambria" pitchFamily="18" charset="0"/>
            </a:endParaRPr>
          </a:p>
          <a:p>
            <a:r>
              <a:rPr lang="uk-UA" b="1" dirty="0">
                <a:solidFill>
                  <a:srgbClr val="002060"/>
                </a:solidFill>
                <a:latin typeface="Cambria" pitchFamily="18" charset="0"/>
              </a:rPr>
              <a:t>Зібрати </a:t>
            </a:r>
            <a:r>
              <a:rPr lang="uk-UA" dirty="0">
                <a:solidFill>
                  <a:srgbClr val="002060"/>
                </a:solidFill>
                <a:latin typeface="Cambria" pitchFamily="18" charset="0"/>
              </a:rPr>
              <a:t>решту зошитів із завданнями сертифікаційної </a:t>
            </a:r>
            <a:r>
              <a:rPr lang="uk-UA" dirty="0" smtClean="0">
                <a:solidFill>
                  <a:srgbClr val="002060"/>
                </a:solidFill>
                <a:latin typeface="Cambria" pitchFamily="18" charset="0"/>
              </a:rPr>
              <a:t>роботи</a:t>
            </a:r>
          </a:p>
          <a:p>
            <a:endParaRPr lang="ru-RU" dirty="0">
              <a:solidFill>
                <a:srgbClr val="002060"/>
              </a:solidFill>
              <a:latin typeface="Cambria" pitchFamily="18" charset="0"/>
            </a:endParaRPr>
          </a:p>
          <a:p>
            <a:r>
              <a:rPr lang="uk-UA" b="1" dirty="0">
                <a:solidFill>
                  <a:srgbClr val="002060"/>
                </a:solidFill>
                <a:latin typeface="Cambria" pitchFamily="18" charset="0"/>
              </a:rPr>
              <a:t>Передати</a:t>
            </a:r>
            <a:r>
              <a:rPr lang="uk-UA" dirty="0">
                <a:solidFill>
                  <a:srgbClr val="002060"/>
                </a:solidFill>
                <a:latin typeface="Cambria" pitchFamily="18" charset="0"/>
              </a:rPr>
              <a:t> аудиторію</a:t>
            </a:r>
            <a:r>
              <a:rPr lang="uk-UA" b="1" dirty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uk-UA" dirty="0">
                <a:solidFill>
                  <a:srgbClr val="002060"/>
                </a:solidFill>
                <a:latin typeface="Cambria" pitchFamily="18" charset="0"/>
              </a:rPr>
              <a:t>помічнику відповідального за пункт проведення зовнішнього незалежного </a:t>
            </a:r>
            <a:r>
              <a:rPr lang="uk-UA" dirty="0" smtClean="0">
                <a:solidFill>
                  <a:srgbClr val="002060"/>
                </a:solidFill>
                <a:latin typeface="Cambria" pitchFamily="18" charset="0"/>
              </a:rPr>
              <a:t>оцінювання</a:t>
            </a:r>
          </a:p>
          <a:p>
            <a:endParaRPr lang="ru-RU" dirty="0">
              <a:solidFill>
                <a:srgbClr val="002060"/>
              </a:solidFill>
              <a:latin typeface="Cambria" pitchFamily="18" charset="0"/>
            </a:endParaRPr>
          </a:p>
          <a:p>
            <a:r>
              <a:rPr lang="uk-UA" b="1" dirty="0">
                <a:solidFill>
                  <a:srgbClr val="002060"/>
                </a:solidFill>
                <a:latin typeface="Cambria" pitchFamily="18" charset="0"/>
              </a:rPr>
              <a:t>Віддати </a:t>
            </a:r>
            <a:r>
              <a:rPr lang="uk-UA" dirty="0">
                <a:solidFill>
                  <a:srgbClr val="002060"/>
                </a:solidFill>
                <a:latin typeface="Cambria" pitchFamily="18" charset="0"/>
              </a:rPr>
              <a:t>зошити із завданнями сертифікаційної роботи, що не були отримані учасниками зовнішнього оцінювання, відповідальному за пункт проведення  зовнішнього незалежного оцінювання</a:t>
            </a:r>
            <a:endParaRPr lang="ru-RU" dirty="0">
              <a:solidFill>
                <a:srgbClr val="002060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34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-1"/>
            <a:ext cx="9144000" cy="74930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331640" y="51483"/>
            <a:ext cx="6768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ТЕХНОЛОГІЧНА КАРТА СТАРШОГО ІНСТРУКТОРА (ІНСТРУКТОРА)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pic>
        <p:nvPicPr>
          <p:cNvPr id="7" name="Picture 12" descr="Київський Регіональний Центр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2875" y="-7181"/>
            <a:ext cx="742157" cy="749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 descr="ЗНО - Київський регіональний центр оцінювання якості освіт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9" y="-53765"/>
            <a:ext cx="1475656" cy="8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241881" y="814989"/>
            <a:ext cx="1809839" cy="5875061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4445" y="1011009"/>
            <a:ext cx="2227619" cy="707886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35552" y="1011009"/>
            <a:ext cx="2243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anose="02040503050406030204" pitchFamily="18" charset="0"/>
              </a:rPr>
              <a:t>ПІДГОТОВКА АУДИТОРІЇ</a:t>
            </a:r>
          </a:p>
        </p:txBody>
      </p:sp>
      <p:sp>
        <p:nvSpPr>
          <p:cNvPr id="12" name="Скругленная прямоугольная выноска 11"/>
          <p:cNvSpPr/>
          <p:nvPr/>
        </p:nvSpPr>
        <p:spPr>
          <a:xfrm>
            <a:off x="172067" y="2055996"/>
            <a:ext cx="2389755" cy="436899"/>
          </a:xfrm>
          <a:prstGeom prst="wedgeRoundRectCallout">
            <a:avLst>
              <a:gd name="adj1" fmla="val -13364"/>
              <a:gd name="adj2" fmla="val 131252"/>
              <a:gd name="adj3" fmla="val 16667"/>
            </a:avLst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63544" y="2087308"/>
            <a:ext cx="2166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9.45 -  10.15</a:t>
            </a:r>
            <a:endParaRPr lang="ru-RU" sz="2400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61822" y="949867"/>
            <a:ext cx="63851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srgbClr val="002060"/>
                </a:solidFill>
                <a:latin typeface="Cambria" panose="02040503050406030204" pitchFamily="18" charset="0"/>
              </a:rPr>
              <a:t>Зробити (**) на дошці відповідні </a:t>
            </a:r>
            <a:r>
              <a:rPr lang="uk-UA" sz="20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записи</a:t>
            </a:r>
            <a:endParaRPr lang="ru-RU" sz="2000" b="1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292703" y="1671485"/>
            <a:ext cx="6662424" cy="222734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2443571" y="1726751"/>
            <a:ext cx="636068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i="1" dirty="0">
                <a:solidFill>
                  <a:srgbClr val="002060"/>
                </a:solidFill>
                <a:latin typeface="Cambria" panose="02040503050406030204" pitchFamily="18" charset="0"/>
              </a:rPr>
              <a:t>Із правилами заповнення бланка (-ів) відповідей, правами та обов’язками учасника зовнішнього незалежного оцінювання під час його проходження, порядком подання апеляцій ознайомлений (-а). Номери мого робочого місця, зазначеного на індивідуальній паперовій наліпці, зошита та наліпки (-ок) зі штрих-кодом на бланку (-ах) відповідей збігаються.</a:t>
            </a:r>
            <a:endParaRPr lang="ru-RU" b="1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378852" y="4293096"/>
            <a:ext cx="6662424" cy="2396954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-1172" y="4149080"/>
            <a:ext cx="2231228" cy="2062103"/>
          </a:xfrm>
          <a:prstGeom prst="rect">
            <a:avLst/>
          </a:prstGeom>
          <a:ln>
            <a:solidFill>
              <a:srgbClr val="FFFF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uk-UA" sz="1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ФАКТИЧНИЙ ЧАС</a:t>
            </a:r>
            <a:endParaRPr lang="uk-UA" sz="1600" b="1" i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160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зазначається </a:t>
            </a:r>
            <a:r>
              <a:rPr lang="uk-UA" sz="16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через кожні 20 хвилин після початку виконанням завдань сертифікаційної </a:t>
            </a:r>
            <a:r>
              <a:rPr lang="uk-UA" sz="160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endParaRPr lang="ru-RU" sz="1600" b="1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53504" y="4369770"/>
            <a:ext cx="67561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i="1" dirty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Початок виконання завдань:               _____ год._____ хв</a:t>
            </a:r>
            <a:r>
              <a:rPr lang="uk-UA" b="1" i="1" dirty="0" smtClean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ru-RU" b="1" dirty="0">
              <a:solidFill>
                <a:srgbClr val="00206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b="1" i="1" dirty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Технологічна перерва:</a:t>
            </a:r>
            <a:r>
              <a:rPr lang="uk-UA" b="1" dirty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 </a:t>
            </a:r>
            <a:r>
              <a:rPr lang="uk-UA" b="1" i="1" dirty="0" smtClean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з</a:t>
            </a:r>
            <a:r>
              <a:rPr lang="uk-UA" b="1" i="1" dirty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___ год. __ хв. до ____ год.____  хв. </a:t>
            </a:r>
            <a:endParaRPr lang="ru-RU" b="1" dirty="0">
              <a:solidFill>
                <a:srgbClr val="00206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b="1" i="1" dirty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Закінчення виконання завдань базового рівня*:     </a:t>
            </a:r>
            <a:endParaRPr lang="uk-UA" b="1" i="1" dirty="0" smtClean="0">
              <a:solidFill>
                <a:srgbClr val="00206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b="1" i="1" dirty="0" smtClean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 _____</a:t>
            </a:r>
            <a:r>
              <a:rPr lang="uk-UA" b="1" i="1" dirty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 год._______ хв</a:t>
            </a:r>
            <a:r>
              <a:rPr lang="uk-UA" b="1" i="1" dirty="0" smtClean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ru-RU" b="1" dirty="0">
              <a:solidFill>
                <a:srgbClr val="00206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b="1" i="1" dirty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Перерва для пакування бланків відповідей на завдання базового рівня*:</a:t>
            </a:r>
            <a:r>
              <a:rPr lang="uk-UA" b="1" dirty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 </a:t>
            </a:r>
            <a:endParaRPr lang="ru-RU" b="1" dirty="0">
              <a:solidFill>
                <a:srgbClr val="00206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b="1" i="1" dirty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з___ год. __ хв. до ____ год.____  хв</a:t>
            </a:r>
            <a:r>
              <a:rPr lang="uk-UA" b="1" i="1" dirty="0" smtClean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ru-RU" b="1" dirty="0">
              <a:solidFill>
                <a:srgbClr val="00206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b="1" i="1" dirty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Закінчення виконання завдань:          _____ год._______ хв.</a:t>
            </a:r>
            <a:endParaRPr lang="ru-RU" b="1" dirty="0">
              <a:solidFill>
                <a:srgbClr val="00206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2" descr="http://xn--h1adbcon6c3c.com.ua/images/1%20%20%20%20%20%20%20201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24142">
            <a:off x="630573" y="3930834"/>
            <a:ext cx="808586" cy="436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8229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-1"/>
            <a:ext cx="9144000" cy="74930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331640" y="51483"/>
            <a:ext cx="6768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ТЕХНОЛОГІЧНА КАРТА СТАРШОГО ІНСТРУКТОРА (ІНСТРУКТОРА)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pic>
        <p:nvPicPr>
          <p:cNvPr id="7" name="Picture 12" descr="Київський Регіональний Центр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2875" y="-7181"/>
            <a:ext cx="742157" cy="749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 descr="ЗНО - Київський регіональний центр оцінювання якості освіт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9" y="-53765"/>
            <a:ext cx="1475656" cy="8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241881" y="814989"/>
            <a:ext cx="1809839" cy="5875061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4445" y="1011009"/>
            <a:ext cx="2227619" cy="707886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35552" y="1011009"/>
            <a:ext cx="2243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anose="02040503050406030204" pitchFamily="18" charset="0"/>
              </a:rPr>
              <a:t>ПІДГОТОВКА АУДИТОРІЇ</a:t>
            </a:r>
          </a:p>
        </p:txBody>
      </p:sp>
      <p:sp>
        <p:nvSpPr>
          <p:cNvPr id="12" name="Скругленная прямоугольная выноска 11"/>
          <p:cNvSpPr/>
          <p:nvPr/>
        </p:nvSpPr>
        <p:spPr>
          <a:xfrm>
            <a:off x="172067" y="2055996"/>
            <a:ext cx="2389755" cy="436899"/>
          </a:xfrm>
          <a:prstGeom prst="wedgeRoundRectCallout">
            <a:avLst>
              <a:gd name="adj1" fmla="val -13364"/>
              <a:gd name="adj2" fmla="val 131252"/>
              <a:gd name="adj3" fmla="val 16667"/>
            </a:avLst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63544" y="2087308"/>
            <a:ext cx="2166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9.45 -  10.15</a:t>
            </a:r>
            <a:endParaRPr lang="ru-RU" sz="2400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78852" y="852425"/>
            <a:ext cx="63851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Наклеїти (**) на робочі місця учасників </a:t>
            </a:r>
            <a:r>
              <a:rPr lang="uk-UA" sz="2000" b="1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ЗНО</a:t>
            </a:r>
          </a:p>
          <a:p>
            <a:pPr algn="ctr"/>
            <a:r>
              <a:rPr lang="uk-UA" sz="2000" b="1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uk-UA" sz="2000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індивідуальні паперові наліпки </a:t>
            </a:r>
            <a:endParaRPr lang="uk-UA" sz="2000" b="1" dirty="0" smtClean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algn="ctr"/>
            <a:r>
              <a:rPr lang="uk-UA" sz="2000" b="1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відповідно </a:t>
            </a:r>
            <a:r>
              <a:rPr lang="uk-UA" sz="2000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до однієї з поданих </a:t>
            </a:r>
            <a:r>
              <a:rPr lang="uk-UA" sz="2000" b="1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схем:</a:t>
            </a:r>
            <a:endParaRPr lang="ru-RU" sz="2000" b="1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grpSp>
        <p:nvGrpSpPr>
          <p:cNvPr id="15" name="Group 4"/>
          <p:cNvGrpSpPr>
            <a:grpSpLocks/>
          </p:cNvGrpSpPr>
          <p:nvPr/>
        </p:nvGrpSpPr>
        <p:grpSpPr bwMode="auto">
          <a:xfrm>
            <a:off x="2144426" y="2417999"/>
            <a:ext cx="6816984" cy="3999000"/>
            <a:chOff x="1507" y="1027"/>
            <a:chExt cx="9460" cy="6275"/>
          </a:xfrm>
        </p:grpSpPr>
        <p:sp>
          <p:nvSpPr>
            <p:cNvPr id="16" name="Rectangle 5"/>
            <p:cNvSpPr>
              <a:spLocks noChangeArrowheads="1"/>
            </p:cNvSpPr>
            <p:nvPr/>
          </p:nvSpPr>
          <p:spPr bwMode="auto">
            <a:xfrm>
              <a:off x="1619" y="1152"/>
              <a:ext cx="2903" cy="4759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0" name="Text Box 9"/>
            <p:cNvSpPr txBox="1">
              <a:spLocks noChangeArrowheads="1"/>
            </p:cNvSpPr>
            <p:nvPr/>
          </p:nvSpPr>
          <p:spPr bwMode="auto">
            <a:xfrm>
              <a:off x="1992" y="2129"/>
              <a:ext cx="554" cy="4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sz="1600" b="1" dirty="0">
                  <a:solidFill>
                    <a:srgbClr val="111111"/>
                  </a:solidFill>
                </a:rPr>
                <a:t>1</a:t>
              </a:r>
              <a:endParaRPr lang="ru-RU" sz="1600" dirty="0">
                <a:solidFill>
                  <a:srgbClr val="111111"/>
                </a:solidFill>
              </a:endParaRPr>
            </a:p>
          </p:txBody>
        </p:sp>
        <p:sp>
          <p:nvSpPr>
            <p:cNvPr id="21" name="Text Box 10"/>
            <p:cNvSpPr txBox="1">
              <a:spLocks noChangeArrowheads="1"/>
            </p:cNvSpPr>
            <p:nvPr/>
          </p:nvSpPr>
          <p:spPr bwMode="auto">
            <a:xfrm>
              <a:off x="1992" y="3382"/>
              <a:ext cx="554" cy="4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uk-UA" sz="1600" b="1" dirty="0">
                  <a:solidFill>
                    <a:srgbClr val="111111"/>
                  </a:solidFill>
                </a:rPr>
                <a:t>3</a:t>
              </a:r>
              <a:endParaRPr lang="ru-RU" sz="1600" dirty="0">
                <a:solidFill>
                  <a:srgbClr val="111111"/>
                </a:solidFill>
              </a:endParaRPr>
            </a:p>
          </p:txBody>
        </p:sp>
        <p:sp>
          <p:nvSpPr>
            <p:cNvPr id="22" name="Text Box 11"/>
            <p:cNvSpPr txBox="1">
              <a:spLocks noChangeArrowheads="1"/>
            </p:cNvSpPr>
            <p:nvPr/>
          </p:nvSpPr>
          <p:spPr bwMode="auto">
            <a:xfrm>
              <a:off x="1992" y="2783"/>
              <a:ext cx="554" cy="4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uk-UA" sz="1600" b="1" dirty="0">
                  <a:solidFill>
                    <a:srgbClr val="111111"/>
                  </a:solidFill>
                </a:rPr>
                <a:t>2</a:t>
              </a:r>
              <a:endParaRPr lang="ru-RU" sz="1600" dirty="0">
                <a:solidFill>
                  <a:srgbClr val="111111"/>
                </a:solidFill>
              </a:endParaRPr>
            </a:p>
          </p:txBody>
        </p:sp>
        <p:sp>
          <p:nvSpPr>
            <p:cNvPr id="23" name="Text Box 12"/>
            <p:cNvSpPr txBox="1">
              <a:spLocks noChangeArrowheads="1"/>
            </p:cNvSpPr>
            <p:nvPr/>
          </p:nvSpPr>
          <p:spPr bwMode="auto">
            <a:xfrm>
              <a:off x="1992" y="4591"/>
              <a:ext cx="554" cy="4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uk-UA" sz="1600" b="1" dirty="0">
                  <a:solidFill>
                    <a:srgbClr val="111111"/>
                  </a:solidFill>
                </a:rPr>
                <a:t>5</a:t>
              </a:r>
              <a:endParaRPr lang="ru-RU" sz="1600" dirty="0">
                <a:solidFill>
                  <a:srgbClr val="111111"/>
                </a:solidFill>
              </a:endParaRPr>
            </a:p>
          </p:txBody>
        </p:sp>
        <p:sp>
          <p:nvSpPr>
            <p:cNvPr id="24" name="Text Box 13"/>
            <p:cNvSpPr txBox="1">
              <a:spLocks noChangeArrowheads="1"/>
            </p:cNvSpPr>
            <p:nvPr/>
          </p:nvSpPr>
          <p:spPr bwMode="auto">
            <a:xfrm>
              <a:off x="1992" y="4015"/>
              <a:ext cx="554" cy="4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uk-UA" sz="1600" b="1" dirty="0">
                  <a:solidFill>
                    <a:srgbClr val="111111"/>
                  </a:solidFill>
                </a:rPr>
                <a:t>4</a:t>
              </a:r>
              <a:endParaRPr lang="ru-RU" sz="1600" dirty="0">
                <a:solidFill>
                  <a:srgbClr val="111111"/>
                </a:solidFill>
              </a:endParaRPr>
            </a:p>
          </p:txBody>
        </p:sp>
        <p:sp>
          <p:nvSpPr>
            <p:cNvPr id="25" name="Text Box 14"/>
            <p:cNvSpPr txBox="1">
              <a:spLocks noChangeArrowheads="1"/>
            </p:cNvSpPr>
            <p:nvPr/>
          </p:nvSpPr>
          <p:spPr bwMode="auto">
            <a:xfrm>
              <a:off x="2810" y="2129"/>
              <a:ext cx="554" cy="4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uk-UA" sz="1600" b="1" dirty="0">
                  <a:solidFill>
                    <a:srgbClr val="111111"/>
                  </a:solidFill>
                </a:rPr>
                <a:t>6</a:t>
              </a:r>
              <a:endParaRPr lang="ru-RU" sz="1600" dirty="0">
                <a:solidFill>
                  <a:srgbClr val="111111"/>
                </a:solidFill>
              </a:endParaRPr>
            </a:p>
          </p:txBody>
        </p:sp>
        <p:sp>
          <p:nvSpPr>
            <p:cNvPr id="26" name="Text Box 15"/>
            <p:cNvSpPr txBox="1">
              <a:spLocks noChangeArrowheads="1"/>
            </p:cNvSpPr>
            <p:nvPr/>
          </p:nvSpPr>
          <p:spPr bwMode="auto">
            <a:xfrm>
              <a:off x="2810" y="2783"/>
              <a:ext cx="554" cy="4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uk-UA" sz="1600" b="1" dirty="0">
                  <a:solidFill>
                    <a:srgbClr val="111111"/>
                  </a:solidFill>
                </a:rPr>
                <a:t>7</a:t>
              </a:r>
              <a:endParaRPr lang="ru-RU" sz="1600" dirty="0">
                <a:solidFill>
                  <a:srgbClr val="111111"/>
                </a:solidFill>
              </a:endParaRPr>
            </a:p>
          </p:txBody>
        </p:sp>
        <p:sp>
          <p:nvSpPr>
            <p:cNvPr id="27" name="Text Box 16"/>
            <p:cNvSpPr txBox="1">
              <a:spLocks noChangeArrowheads="1"/>
            </p:cNvSpPr>
            <p:nvPr/>
          </p:nvSpPr>
          <p:spPr bwMode="auto">
            <a:xfrm>
              <a:off x="2810" y="3382"/>
              <a:ext cx="554" cy="4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uk-UA" sz="1600" b="1" dirty="0">
                  <a:solidFill>
                    <a:srgbClr val="111111"/>
                  </a:solidFill>
                </a:rPr>
                <a:t>8</a:t>
              </a:r>
              <a:endParaRPr lang="ru-RU" sz="1600" dirty="0">
                <a:solidFill>
                  <a:srgbClr val="111111"/>
                </a:solidFill>
              </a:endParaRPr>
            </a:p>
          </p:txBody>
        </p:sp>
        <p:sp>
          <p:nvSpPr>
            <p:cNvPr id="28" name="Text Box 17"/>
            <p:cNvSpPr txBox="1">
              <a:spLocks noChangeArrowheads="1"/>
            </p:cNvSpPr>
            <p:nvPr/>
          </p:nvSpPr>
          <p:spPr bwMode="auto">
            <a:xfrm>
              <a:off x="2810" y="4015"/>
              <a:ext cx="554" cy="4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uk-UA" sz="1600" b="1" dirty="0">
                  <a:solidFill>
                    <a:srgbClr val="111111"/>
                  </a:solidFill>
                </a:rPr>
                <a:t>9</a:t>
              </a:r>
              <a:endParaRPr lang="ru-RU" sz="1600" dirty="0">
                <a:solidFill>
                  <a:srgbClr val="111111"/>
                </a:solidFill>
              </a:endParaRPr>
            </a:p>
          </p:txBody>
        </p:sp>
        <p:sp>
          <p:nvSpPr>
            <p:cNvPr id="29" name="Text Box 18"/>
            <p:cNvSpPr txBox="1">
              <a:spLocks noChangeArrowheads="1"/>
            </p:cNvSpPr>
            <p:nvPr/>
          </p:nvSpPr>
          <p:spPr bwMode="auto">
            <a:xfrm>
              <a:off x="2810" y="4591"/>
              <a:ext cx="554" cy="4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uk-UA" sz="1600" b="1" dirty="0">
                  <a:solidFill>
                    <a:srgbClr val="111111"/>
                  </a:solidFill>
                </a:rPr>
                <a:t>10</a:t>
              </a:r>
              <a:endParaRPr lang="ru-RU" sz="1600" dirty="0">
                <a:solidFill>
                  <a:srgbClr val="111111"/>
                </a:solidFill>
              </a:endParaRPr>
            </a:p>
          </p:txBody>
        </p:sp>
        <p:sp>
          <p:nvSpPr>
            <p:cNvPr id="30" name="Text Box 19"/>
            <p:cNvSpPr txBox="1">
              <a:spLocks noChangeArrowheads="1"/>
            </p:cNvSpPr>
            <p:nvPr/>
          </p:nvSpPr>
          <p:spPr bwMode="auto">
            <a:xfrm>
              <a:off x="3594" y="2129"/>
              <a:ext cx="554" cy="4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uk-UA" sz="1600" b="1" dirty="0">
                  <a:solidFill>
                    <a:srgbClr val="111111"/>
                  </a:solidFill>
                </a:rPr>
                <a:t>11</a:t>
              </a:r>
              <a:endParaRPr lang="ru-RU" sz="1600" dirty="0">
                <a:solidFill>
                  <a:srgbClr val="111111"/>
                </a:solidFill>
              </a:endParaRPr>
            </a:p>
          </p:txBody>
        </p:sp>
        <p:sp>
          <p:nvSpPr>
            <p:cNvPr id="31" name="Text Box 20"/>
            <p:cNvSpPr txBox="1">
              <a:spLocks noChangeArrowheads="1"/>
            </p:cNvSpPr>
            <p:nvPr/>
          </p:nvSpPr>
          <p:spPr bwMode="auto">
            <a:xfrm>
              <a:off x="3594" y="2783"/>
              <a:ext cx="554" cy="4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uk-UA" sz="1600" b="1" dirty="0">
                  <a:solidFill>
                    <a:srgbClr val="111111"/>
                  </a:solidFill>
                </a:rPr>
                <a:t>12</a:t>
              </a:r>
              <a:endParaRPr lang="ru-RU" sz="1600" dirty="0">
                <a:solidFill>
                  <a:srgbClr val="111111"/>
                </a:solidFill>
              </a:endParaRPr>
            </a:p>
          </p:txBody>
        </p:sp>
        <p:sp>
          <p:nvSpPr>
            <p:cNvPr id="32" name="Text Box 21"/>
            <p:cNvSpPr txBox="1">
              <a:spLocks noChangeArrowheads="1"/>
            </p:cNvSpPr>
            <p:nvPr/>
          </p:nvSpPr>
          <p:spPr bwMode="auto">
            <a:xfrm>
              <a:off x="3594" y="3382"/>
              <a:ext cx="554" cy="4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uk-UA" sz="1600" b="1" dirty="0">
                  <a:solidFill>
                    <a:srgbClr val="111111"/>
                  </a:solidFill>
                </a:rPr>
                <a:t>13</a:t>
              </a:r>
              <a:endParaRPr lang="ru-RU" sz="1600" dirty="0">
                <a:solidFill>
                  <a:srgbClr val="111111"/>
                </a:solidFill>
              </a:endParaRPr>
            </a:p>
          </p:txBody>
        </p:sp>
        <p:sp>
          <p:nvSpPr>
            <p:cNvPr id="33" name="Text Box 22"/>
            <p:cNvSpPr txBox="1">
              <a:spLocks noChangeArrowheads="1"/>
            </p:cNvSpPr>
            <p:nvPr/>
          </p:nvSpPr>
          <p:spPr bwMode="auto">
            <a:xfrm>
              <a:off x="3594" y="4015"/>
              <a:ext cx="554" cy="4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uk-UA" sz="1600" b="1" dirty="0">
                  <a:solidFill>
                    <a:srgbClr val="111111"/>
                  </a:solidFill>
                </a:rPr>
                <a:t>14</a:t>
              </a:r>
              <a:endParaRPr lang="ru-RU" sz="1600" dirty="0">
                <a:solidFill>
                  <a:srgbClr val="111111"/>
                </a:solidFill>
              </a:endParaRPr>
            </a:p>
          </p:txBody>
        </p:sp>
        <p:sp>
          <p:nvSpPr>
            <p:cNvPr id="34" name="Text Box 23"/>
            <p:cNvSpPr txBox="1">
              <a:spLocks noChangeArrowheads="1"/>
            </p:cNvSpPr>
            <p:nvPr/>
          </p:nvSpPr>
          <p:spPr bwMode="auto">
            <a:xfrm>
              <a:off x="3594" y="4591"/>
              <a:ext cx="554" cy="4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uk-UA" sz="1600" b="1" dirty="0">
                  <a:solidFill>
                    <a:srgbClr val="111111"/>
                  </a:solidFill>
                </a:rPr>
                <a:t>15</a:t>
              </a:r>
            </a:p>
            <a:p>
              <a:pPr eaLnBrk="1" hangingPunct="1"/>
              <a:endParaRPr lang="ru-RU" sz="1600" dirty="0">
                <a:solidFill>
                  <a:srgbClr val="111111"/>
                </a:solidFill>
              </a:endParaRPr>
            </a:p>
          </p:txBody>
        </p:sp>
        <p:grpSp>
          <p:nvGrpSpPr>
            <p:cNvPr id="35" name="Group 24"/>
            <p:cNvGrpSpPr>
              <a:grpSpLocks/>
            </p:cNvGrpSpPr>
            <p:nvPr/>
          </p:nvGrpSpPr>
          <p:grpSpPr bwMode="auto">
            <a:xfrm>
              <a:off x="1507" y="2429"/>
              <a:ext cx="1726" cy="993"/>
              <a:chOff x="4771" y="2394"/>
              <a:chExt cx="1726" cy="993"/>
            </a:xfrm>
          </p:grpSpPr>
          <p:sp>
            <p:nvSpPr>
              <p:cNvPr id="93" name="Text Box 25"/>
              <p:cNvSpPr txBox="1">
                <a:spLocks noChangeArrowheads="1"/>
              </p:cNvSpPr>
              <p:nvPr/>
            </p:nvSpPr>
            <p:spPr bwMode="auto">
              <a:xfrm>
                <a:off x="5637" y="2394"/>
                <a:ext cx="720" cy="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en-US" sz="1200" b="1" dirty="0">
                    <a:solidFill>
                      <a:srgbClr val="111111"/>
                    </a:solidFill>
                  </a:rPr>
                  <a:t> ≥1</a:t>
                </a:r>
                <a:r>
                  <a:rPr lang="uk-UA" sz="1200" b="1" dirty="0">
                    <a:solidFill>
                      <a:srgbClr val="111111"/>
                    </a:solidFill>
                  </a:rPr>
                  <a:t>,</a:t>
                </a:r>
                <a:r>
                  <a:rPr lang="en-US" sz="1200" b="1" dirty="0">
                    <a:solidFill>
                      <a:srgbClr val="111111"/>
                    </a:solidFill>
                  </a:rPr>
                  <a:t>2 </a:t>
                </a:r>
                <a:r>
                  <a:rPr lang="uk-UA" sz="1200" b="1" dirty="0">
                    <a:solidFill>
                      <a:srgbClr val="111111"/>
                    </a:solidFill>
                  </a:rPr>
                  <a:t>м</a:t>
                </a:r>
                <a:endParaRPr lang="ru-RU" sz="1200" dirty="0">
                  <a:solidFill>
                    <a:srgbClr val="111111"/>
                  </a:solidFill>
                </a:endParaRPr>
              </a:p>
            </p:txBody>
          </p:sp>
          <p:sp>
            <p:nvSpPr>
              <p:cNvPr id="94" name="Text Box 26"/>
              <p:cNvSpPr txBox="1">
                <a:spLocks noChangeArrowheads="1"/>
              </p:cNvSpPr>
              <p:nvPr/>
            </p:nvSpPr>
            <p:spPr bwMode="auto">
              <a:xfrm>
                <a:off x="6137" y="2410"/>
                <a:ext cx="360" cy="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ru-RU" sz="1500" dirty="0">
                    <a:solidFill>
                      <a:srgbClr val="111111"/>
                    </a:solidFill>
                    <a:sym typeface="Wingdings 2" pitchFamily="18" charset="2"/>
                  </a:rPr>
                  <a:t></a:t>
                </a:r>
                <a:endParaRPr lang="en-US" sz="1500" dirty="0">
                  <a:solidFill>
                    <a:srgbClr val="111111"/>
                  </a:solidFill>
                </a:endParaRPr>
              </a:p>
              <a:p>
                <a:pPr eaLnBrk="1" hangingPunct="1"/>
                <a:endParaRPr lang="en-US" sz="1500" dirty="0">
                  <a:solidFill>
                    <a:srgbClr val="111111"/>
                  </a:solidFill>
                </a:endParaRPr>
              </a:p>
              <a:p>
                <a:pPr eaLnBrk="1" hangingPunct="1"/>
                <a:endParaRPr lang="ru-RU" sz="2400" dirty="0">
                  <a:solidFill>
                    <a:srgbClr val="111111"/>
                  </a:solidFill>
                </a:endParaRPr>
              </a:p>
            </p:txBody>
          </p:sp>
          <p:sp>
            <p:nvSpPr>
              <p:cNvPr id="95" name="Text Box 27"/>
              <p:cNvSpPr txBox="1">
                <a:spLocks noChangeArrowheads="1"/>
              </p:cNvSpPr>
              <p:nvPr/>
            </p:nvSpPr>
            <p:spPr bwMode="auto">
              <a:xfrm>
                <a:off x="5303" y="2412"/>
                <a:ext cx="366" cy="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ru-RU" sz="1500" dirty="0">
                    <a:solidFill>
                      <a:srgbClr val="111111"/>
                    </a:solidFill>
                    <a:sym typeface="Wingdings 2" pitchFamily="18" charset="2"/>
                  </a:rPr>
                  <a:t></a:t>
                </a:r>
                <a:endParaRPr lang="en-US" sz="1500" dirty="0">
                  <a:solidFill>
                    <a:srgbClr val="111111"/>
                  </a:solidFill>
                </a:endParaRPr>
              </a:p>
              <a:p>
                <a:pPr eaLnBrk="1" hangingPunct="1"/>
                <a:endParaRPr lang="en-US" sz="1500" dirty="0">
                  <a:solidFill>
                    <a:srgbClr val="111111"/>
                  </a:solidFill>
                </a:endParaRPr>
              </a:p>
              <a:p>
                <a:pPr eaLnBrk="1" hangingPunct="1"/>
                <a:endParaRPr lang="ru-RU" sz="2400" dirty="0">
                  <a:solidFill>
                    <a:srgbClr val="111111"/>
                  </a:solidFill>
                </a:endParaRPr>
              </a:p>
            </p:txBody>
          </p:sp>
          <p:sp>
            <p:nvSpPr>
              <p:cNvPr id="96" name="Text Box 28"/>
              <p:cNvSpPr txBox="1">
                <a:spLocks noChangeArrowheads="1"/>
              </p:cNvSpPr>
              <p:nvPr/>
            </p:nvSpPr>
            <p:spPr bwMode="auto">
              <a:xfrm>
                <a:off x="5285" y="3027"/>
                <a:ext cx="360" cy="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ru-RU" sz="1500" dirty="0">
                    <a:solidFill>
                      <a:srgbClr val="111111"/>
                    </a:solidFill>
                    <a:sym typeface="Wingdings 2" pitchFamily="18" charset="2"/>
                  </a:rPr>
                  <a:t></a:t>
                </a:r>
                <a:endParaRPr lang="en-US" sz="1500" dirty="0">
                  <a:solidFill>
                    <a:srgbClr val="111111"/>
                  </a:solidFill>
                </a:endParaRPr>
              </a:p>
              <a:p>
                <a:pPr eaLnBrk="1" hangingPunct="1"/>
                <a:endParaRPr lang="en-US" sz="1500" dirty="0">
                  <a:solidFill>
                    <a:srgbClr val="111111"/>
                  </a:solidFill>
                </a:endParaRPr>
              </a:p>
              <a:p>
                <a:pPr eaLnBrk="1" hangingPunct="1"/>
                <a:endParaRPr lang="ru-RU" sz="2400" dirty="0">
                  <a:solidFill>
                    <a:srgbClr val="111111"/>
                  </a:solidFill>
                </a:endParaRPr>
              </a:p>
            </p:txBody>
          </p:sp>
          <p:sp>
            <p:nvSpPr>
              <p:cNvPr id="97" name="Line 29"/>
              <p:cNvSpPr>
                <a:spLocks noChangeShapeType="1"/>
              </p:cNvSpPr>
              <p:nvPr/>
            </p:nvSpPr>
            <p:spPr bwMode="auto">
              <a:xfrm>
                <a:off x="5618" y="2645"/>
                <a:ext cx="685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 type="arrow" w="med" len="lg"/>
                <a:tailEnd type="arrow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98" name="Line 30"/>
              <p:cNvSpPr>
                <a:spLocks noChangeShapeType="1"/>
              </p:cNvSpPr>
              <p:nvPr/>
            </p:nvSpPr>
            <p:spPr bwMode="auto">
              <a:xfrm>
                <a:off x="4941" y="2622"/>
                <a:ext cx="54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99" name="Line 31"/>
              <p:cNvSpPr>
                <a:spLocks noChangeShapeType="1"/>
              </p:cNvSpPr>
              <p:nvPr/>
            </p:nvSpPr>
            <p:spPr bwMode="auto">
              <a:xfrm>
                <a:off x="4949" y="3227"/>
                <a:ext cx="54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00" name="Line 32"/>
              <p:cNvSpPr>
                <a:spLocks noChangeShapeType="1"/>
              </p:cNvSpPr>
              <p:nvPr/>
            </p:nvSpPr>
            <p:spPr bwMode="auto">
              <a:xfrm>
                <a:off x="5129" y="2630"/>
                <a:ext cx="0" cy="59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 type="arrow" w="med" len="lg"/>
                <a:tailEnd type="arrow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01" name="Text Box 33"/>
              <p:cNvSpPr txBox="1">
                <a:spLocks noChangeArrowheads="1"/>
              </p:cNvSpPr>
              <p:nvPr/>
            </p:nvSpPr>
            <p:spPr bwMode="auto">
              <a:xfrm>
                <a:off x="4771" y="2707"/>
                <a:ext cx="540" cy="4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en-US" sz="1000" b="1" dirty="0">
                    <a:solidFill>
                      <a:srgbClr val="111111"/>
                    </a:solidFill>
                  </a:rPr>
                  <a:t>≥1</a:t>
                </a:r>
                <a:r>
                  <a:rPr lang="uk-UA" sz="1000" b="1" dirty="0">
                    <a:solidFill>
                      <a:srgbClr val="111111"/>
                    </a:solidFill>
                  </a:rPr>
                  <a:t>,</a:t>
                </a:r>
                <a:r>
                  <a:rPr lang="en-US" sz="1000" b="1" dirty="0">
                    <a:solidFill>
                      <a:srgbClr val="111111"/>
                    </a:solidFill>
                  </a:rPr>
                  <a:t>2 </a:t>
                </a:r>
                <a:r>
                  <a:rPr lang="uk-UA" sz="1000" b="1" dirty="0">
                    <a:solidFill>
                      <a:srgbClr val="111111"/>
                    </a:solidFill>
                  </a:rPr>
                  <a:t>м</a:t>
                </a:r>
                <a:endParaRPr lang="ru-RU" sz="1000" dirty="0">
                  <a:solidFill>
                    <a:srgbClr val="111111"/>
                  </a:solidFill>
                </a:endParaRPr>
              </a:p>
            </p:txBody>
          </p:sp>
        </p:grpSp>
        <p:sp>
          <p:nvSpPr>
            <p:cNvPr id="36" name="Rectangle 34"/>
            <p:cNvSpPr>
              <a:spLocks noChangeArrowheads="1"/>
            </p:cNvSpPr>
            <p:nvPr/>
          </p:nvSpPr>
          <p:spPr bwMode="auto">
            <a:xfrm>
              <a:off x="4806" y="1117"/>
              <a:ext cx="3618" cy="4116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37" name="Text Box 35"/>
            <p:cNvSpPr txBox="1">
              <a:spLocks noChangeArrowheads="1"/>
            </p:cNvSpPr>
            <p:nvPr/>
          </p:nvSpPr>
          <p:spPr bwMode="auto">
            <a:xfrm>
              <a:off x="4806" y="1027"/>
              <a:ext cx="1967" cy="71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uk-UA" sz="1100" b="1" dirty="0">
                  <a:solidFill>
                    <a:srgbClr val="111111"/>
                  </a:solidFill>
                </a:rPr>
                <a:t>місце для </a:t>
              </a:r>
              <a:r>
                <a:rPr lang="uk-UA" sz="1050" b="1" dirty="0">
                  <a:solidFill>
                    <a:srgbClr val="111111"/>
                  </a:solidFill>
                </a:rPr>
                <a:t>старшого</a:t>
              </a:r>
              <a:r>
                <a:rPr lang="uk-UA" sz="1100" b="1" dirty="0">
                  <a:solidFill>
                    <a:srgbClr val="111111"/>
                  </a:solidFill>
                </a:rPr>
                <a:t> інструктора</a:t>
              </a:r>
              <a:endParaRPr lang="ru-RU" sz="1100" dirty="0">
                <a:solidFill>
                  <a:srgbClr val="111111"/>
                </a:solidFill>
              </a:endParaRPr>
            </a:p>
          </p:txBody>
        </p:sp>
        <p:sp>
          <p:nvSpPr>
            <p:cNvPr id="39" name="Text Box 37"/>
            <p:cNvSpPr txBox="1">
              <a:spLocks noChangeArrowheads="1"/>
            </p:cNvSpPr>
            <p:nvPr/>
          </p:nvSpPr>
          <p:spPr bwMode="auto">
            <a:xfrm>
              <a:off x="4775" y="4710"/>
              <a:ext cx="1240" cy="83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uk-UA" sz="900" b="1" dirty="0">
                  <a:solidFill>
                    <a:srgbClr val="111111"/>
                  </a:solidFill>
                </a:rPr>
                <a:t>місця для громадських спостерігачів</a:t>
              </a:r>
              <a:endParaRPr lang="ru-RU" sz="900" dirty="0">
                <a:solidFill>
                  <a:srgbClr val="111111"/>
                </a:solidFill>
              </a:endParaRPr>
            </a:p>
          </p:txBody>
        </p:sp>
        <p:sp>
          <p:nvSpPr>
            <p:cNvPr id="40" name="Text Box 38"/>
            <p:cNvSpPr txBox="1">
              <a:spLocks noChangeArrowheads="1"/>
            </p:cNvSpPr>
            <p:nvPr/>
          </p:nvSpPr>
          <p:spPr bwMode="auto">
            <a:xfrm>
              <a:off x="5134" y="2111"/>
              <a:ext cx="554" cy="4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sz="1600" b="1" dirty="0">
                  <a:solidFill>
                    <a:srgbClr val="111111"/>
                  </a:solidFill>
                </a:rPr>
                <a:t>1</a:t>
              </a:r>
              <a:endParaRPr lang="ru-RU" sz="1600" dirty="0">
                <a:solidFill>
                  <a:srgbClr val="111111"/>
                </a:solidFill>
              </a:endParaRPr>
            </a:p>
          </p:txBody>
        </p:sp>
        <p:sp>
          <p:nvSpPr>
            <p:cNvPr id="41" name="Text Box 39"/>
            <p:cNvSpPr txBox="1">
              <a:spLocks noChangeArrowheads="1"/>
            </p:cNvSpPr>
            <p:nvPr/>
          </p:nvSpPr>
          <p:spPr bwMode="auto">
            <a:xfrm>
              <a:off x="5134" y="3364"/>
              <a:ext cx="554" cy="4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uk-UA" sz="1600" b="1" dirty="0">
                  <a:solidFill>
                    <a:srgbClr val="111111"/>
                  </a:solidFill>
                </a:rPr>
                <a:t>3</a:t>
              </a:r>
              <a:endParaRPr lang="ru-RU" sz="1600" dirty="0">
                <a:solidFill>
                  <a:srgbClr val="111111"/>
                </a:solidFill>
              </a:endParaRPr>
            </a:p>
          </p:txBody>
        </p:sp>
        <p:sp>
          <p:nvSpPr>
            <p:cNvPr id="42" name="Text Box 40"/>
            <p:cNvSpPr txBox="1">
              <a:spLocks noChangeArrowheads="1"/>
            </p:cNvSpPr>
            <p:nvPr/>
          </p:nvSpPr>
          <p:spPr bwMode="auto">
            <a:xfrm>
              <a:off x="5134" y="2765"/>
              <a:ext cx="554" cy="4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uk-UA" sz="1600" b="1" dirty="0">
                  <a:solidFill>
                    <a:srgbClr val="111111"/>
                  </a:solidFill>
                </a:rPr>
                <a:t>2</a:t>
              </a:r>
              <a:endParaRPr lang="ru-RU" sz="1600" dirty="0">
                <a:solidFill>
                  <a:srgbClr val="111111"/>
                </a:solidFill>
              </a:endParaRPr>
            </a:p>
          </p:txBody>
        </p:sp>
        <p:sp>
          <p:nvSpPr>
            <p:cNvPr id="43" name="Text Box 41"/>
            <p:cNvSpPr txBox="1">
              <a:spLocks noChangeArrowheads="1"/>
            </p:cNvSpPr>
            <p:nvPr/>
          </p:nvSpPr>
          <p:spPr bwMode="auto">
            <a:xfrm>
              <a:off x="7517" y="2100"/>
              <a:ext cx="554" cy="4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uk-UA" sz="1600" b="1" dirty="0">
                  <a:solidFill>
                    <a:srgbClr val="111111"/>
                  </a:solidFill>
                </a:rPr>
                <a:t>13</a:t>
              </a:r>
              <a:endParaRPr lang="ru-RU" sz="1600" dirty="0">
                <a:solidFill>
                  <a:srgbClr val="111111"/>
                </a:solidFill>
              </a:endParaRPr>
            </a:p>
          </p:txBody>
        </p:sp>
        <p:sp>
          <p:nvSpPr>
            <p:cNvPr id="44" name="Text Box 42"/>
            <p:cNvSpPr txBox="1">
              <a:spLocks noChangeArrowheads="1"/>
            </p:cNvSpPr>
            <p:nvPr/>
          </p:nvSpPr>
          <p:spPr bwMode="auto">
            <a:xfrm>
              <a:off x="5134" y="3997"/>
              <a:ext cx="554" cy="4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uk-UA" sz="1600" b="1" dirty="0">
                  <a:solidFill>
                    <a:srgbClr val="111111"/>
                  </a:solidFill>
                </a:rPr>
                <a:t>4</a:t>
              </a:r>
              <a:endParaRPr lang="ru-RU" sz="1600" dirty="0">
                <a:solidFill>
                  <a:srgbClr val="111111"/>
                </a:solidFill>
              </a:endParaRPr>
            </a:p>
          </p:txBody>
        </p:sp>
        <p:sp>
          <p:nvSpPr>
            <p:cNvPr id="45" name="Text Box 43"/>
            <p:cNvSpPr txBox="1">
              <a:spLocks noChangeArrowheads="1"/>
            </p:cNvSpPr>
            <p:nvPr/>
          </p:nvSpPr>
          <p:spPr bwMode="auto">
            <a:xfrm>
              <a:off x="5952" y="2111"/>
              <a:ext cx="554" cy="4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uk-UA" sz="1600" b="1" dirty="0">
                  <a:solidFill>
                    <a:srgbClr val="111111"/>
                  </a:solidFill>
                </a:rPr>
                <a:t>5</a:t>
              </a:r>
              <a:endParaRPr lang="ru-RU" sz="1600" dirty="0">
                <a:solidFill>
                  <a:srgbClr val="111111"/>
                </a:solidFill>
              </a:endParaRPr>
            </a:p>
          </p:txBody>
        </p:sp>
        <p:sp>
          <p:nvSpPr>
            <p:cNvPr id="46" name="Text Box 44"/>
            <p:cNvSpPr txBox="1">
              <a:spLocks noChangeArrowheads="1"/>
            </p:cNvSpPr>
            <p:nvPr/>
          </p:nvSpPr>
          <p:spPr bwMode="auto">
            <a:xfrm>
              <a:off x="5952" y="2765"/>
              <a:ext cx="554" cy="4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uk-UA" sz="1600" b="1" dirty="0">
                  <a:solidFill>
                    <a:srgbClr val="111111"/>
                  </a:solidFill>
                </a:rPr>
                <a:t>6</a:t>
              </a:r>
              <a:endParaRPr lang="ru-RU" sz="1600" dirty="0">
                <a:solidFill>
                  <a:srgbClr val="111111"/>
                </a:solidFill>
              </a:endParaRPr>
            </a:p>
          </p:txBody>
        </p:sp>
        <p:sp>
          <p:nvSpPr>
            <p:cNvPr id="47" name="Text Box 45"/>
            <p:cNvSpPr txBox="1">
              <a:spLocks noChangeArrowheads="1"/>
            </p:cNvSpPr>
            <p:nvPr/>
          </p:nvSpPr>
          <p:spPr bwMode="auto">
            <a:xfrm>
              <a:off x="5952" y="3364"/>
              <a:ext cx="554" cy="4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uk-UA" sz="1600" b="1" dirty="0">
                  <a:solidFill>
                    <a:srgbClr val="111111"/>
                  </a:solidFill>
                </a:rPr>
                <a:t>7</a:t>
              </a:r>
              <a:endParaRPr lang="ru-RU" sz="1600" dirty="0">
                <a:solidFill>
                  <a:srgbClr val="111111"/>
                </a:solidFill>
              </a:endParaRPr>
            </a:p>
          </p:txBody>
        </p:sp>
        <p:sp>
          <p:nvSpPr>
            <p:cNvPr id="48" name="Text Box 46"/>
            <p:cNvSpPr txBox="1">
              <a:spLocks noChangeArrowheads="1"/>
            </p:cNvSpPr>
            <p:nvPr/>
          </p:nvSpPr>
          <p:spPr bwMode="auto">
            <a:xfrm>
              <a:off x="5952" y="3997"/>
              <a:ext cx="554" cy="4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uk-UA" sz="1600" b="1" dirty="0">
                  <a:solidFill>
                    <a:srgbClr val="111111"/>
                  </a:solidFill>
                </a:rPr>
                <a:t>8</a:t>
              </a:r>
              <a:endParaRPr lang="ru-RU" sz="1600" dirty="0">
                <a:solidFill>
                  <a:srgbClr val="111111"/>
                </a:solidFill>
              </a:endParaRPr>
            </a:p>
          </p:txBody>
        </p:sp>
        <p:sp>
          <p:nvSpPr>
            <p:cNvPr id="49" name="Text Box 47"/>
            <p:cNvSpPr txBox="1">
              <a:spLocks noChangeArrowheads="1"/>
            </p:cNvSpPr>
            <p:nvPr/>
          </p:nvSpPr>
          <p:spPr bwMode="auto">
            <a:xfrm>
              <a:off x="7521" y="2745"/>
              <a:ext cx="554" cy="4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uk-UA" sz="1600" b="1" dirty="0">
                  <a:solidFill>
                    <a:srgbClr val="111111"/>
                  </a:solidFill>
                </a:rPr>
                <a:t>14</a:t>
              </a:r>
              <a:endParaRPr lang="ru-RU" sz="1600" dirty="0">
                <a:solidFill>
                  <a:srgbClr val="111111"/>
                </a:solidFill>
              </a:endParaRPr>
            </a:p>
          </p:txBody>
        </p:sp>
        <p:sp>
          <p:nvSpPr>
            <p:cNvPr id="50" name="Text Box 48"/>
            <p:cNvSpPr txBox="1">
              <a:spLocks noChangeArrowheads="1"/>
            </p:cNvSpPr>
            <p:nvPr/>
          </p:nvSpPr>
          <p:spPr bwMode="auto">
            <a:xfrm>
              <a:off x="6736" y="2111"/>
              <a:ext cx="554" cy="4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uk-UA" sz="1600" b="1" dirty="0">
                  <a:solidFill>
                    <a:srgbClr val="111111"/>
                  </a:solidFill>
                </a:rPr>
                <a:t>9</a:t>
              </a:r>
              <a:endParaRPr lang="ru-RU" sz="1600" dirty="0">
                <a:solidFill>
                  <a:srgbClr val="111111"/>
                </a:solidFill>
              </a:endParaRPr>
            </a:p>
          </p:txBody>
        </p:sp>
        <p:sp>
          <p:nvSpPr>
            <p:cNvPr id="51" name="Text Box 49"/>
            <p:cNvSpPr txBox="1">
              <a:spLocks noChangeArrowheads="1"/>
            </p:cNvSpPr>
            <p:nvPr/>
          </p:nvSpPr>
          <p:spPr bwMode="auto">
            <a:xfrm>
              <a:off x="6736" y="2765"/>
              <a:ext cx="554" cy="4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uk-UA" sz="1600" b="1" dirty="0">
                  <a:solidFill>
                    <a:srgbClr val="111111"/>
                  </a:solidFill>
                </a:rPr>
                <a:t>10</a:t>
              </a:r>
              <a:endParaRPr lang="ru-RU" sz="1600" dirty="0">
                <a:solidFill>
                  <a:srgbClr val="111111"/>
                </a:solidFill>
              </a:endParaRPr>
            </a:p>
          </p:txBody>
        </p:sp>
        <p:sp>
          <p:nvSpPr>
            <p:cNvPr id="52" name="Text Box 50"/>
            <p:cNvSpPr txBox="1">
              <a:spLocks noChangeArrowheads="1"/>
            </p:cNvSpPr>
            <p:nvPr/>
          </p:nvSpPr>
          <p:spPr bwMode="auto">
            <a:xfrm>
              <a:off x="6736" y="3364"/>
              <a:ext cx="554" cy="4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uk-UA" sz="1600" b="1" dirty="0">
                  <a:solidFill>
                    <a:srgbClr val="111111"/>
                  </a:solidFill>
                </a:rPr>
                <a:t>11</a:t>
              </a:r>
              <a:endParaRPr lang="ru-RU" sz="1600" dirty="0">
                <a:solidFill>
                  <a:srgbClr val="111111"/>
                </a:solidFill>
              </a:endParaRPr>
            </a:p>
          </p:txBody>
        </p:sp>
        <p:sp>
          <p:nvSpPr>
            <p:cNvPr id="53" name="Text Box 51"/>
            <p:cNvSpPr txBox="1">
              <a:spLocks noChangeArrowheads="1"/>
            </p:cNvSpPr>
            <p:nvPr/>
          </p:nvSpPr>
          <p:spPr bwMode="auto">
            <a:xfrm>
              <a:off x="6736" y="3997"/>
              <a:ext cx="554" cy="4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uk-UA" sz="1600" b="1" dirty="0">
                  <a:solidFill>
                    <a:srgbClr val="111111"/>
                  </a:solidFill>
                </a:rPr>
                <a:t>12</a:t>
              </a:r>
              <a:endParaRPr lang="ru-RU" sz="1600" dirty="0">
                <a:solidFill>
                  <a:srgbClr val="111111"/>
                </a:solidFill>
              </a:endParaRPr>
            </a:p>
          </p:txBody>
        </p:sp>
        <p:sp>
          <p:nvSpPr>
            <p:cNvPr id="54" name="Text Box 52"/>
            <p:cNvSpPr txBox="1">
              <a:spLocks noChangeArrowheads="1"/>
            </p:cNvSpPr>
            <p:nvPr/>
          </p:nvSpPr>
          <p:spPr bwMode="auto">
            <a:xfrm>
              <a:off x="7529" y="3362"/>
              <a:ext cx="554" cy="4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uk-UA" sz="1600" b="1" dirty="0">
                  <a:solidFill>
                    <a:srgbClr val="111111"/>
                  </a:solidFill>
                </a:rPr>
                <a:t>15</a:t>
              </a:r>
            </a:p>
            <a:p>
              <a:pPr eaLnBrk="1" hangingPunct="1"/>
              <a:endParaRPr lang="ru-RU" sz="1600" dirty="0">
                <a:solidFill>
                  <a:srgbClr val="111111"/>
                </a:solidFill>
              </a:endParaRPr>
            </a:p>
          </p:txBody>
        </p:sp>
        <p:grpSp>
          <p:nvGrpSpPr>
            <p:cNvPr id="55" name="Group 53"/>
            <p:cNvGrpSpPr>
              <a:grpSpLocks/>
            </p:cNvGrpSpPr>
            <p:nvPr/>
          </p:nvGrpSpPr>
          <p:grpSpPr bwMode="auto">
            <a:xfrm>
              <a:off x="4761" y="2411"/>
              <a:ext cx="1614" cy="993"/>
              <a:chOff x="4883" y="2394"/>
              <a:chExt cx="1614" cy="993"/>
            </a:xfrm>
          </p:grpSpPr>
          <p:sp>
            <p:nvSpPr>
              <p:cNvPr id="84" name="Text Box 54"/>
              <p:cNvSpPr txBox="1">
                <a:spLocks noChangeArrowheads="1"/>
              </p:cNvSpPr>
              <p:nvPr/>
            </p:nvSpPr>
            <p:spPr bwMode="auto">
              <a:xfrm>
                <a:off x="5637" y="2394"/>
                <a:ext cx="720" cy="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en-US" sz="1000" b="1" dirty="0">
                    <a:solidFill>
                      <a:srgbClr val="111111"/>
                    </a:solidFill>
                  </a:rPr>
                  <a:t>≥ 1</a:t>
                </a:r>
                <a:r>
                  <a:rPr lang="uk-UA" sz="1000" b="1" dirty="0">
                    <a:solidFill>
                      <a:srgbClr val="111111"/>
                    </a:solidFill>
                  </a:rPr>
                  <a:t>,</a:t>
                </a:r>
                <a:r>
                  <a:rPr lang="en-US" sz="1000" b="1" dirty="0">
                    <a:solidFill>
                      <a:srgbClr val="111111"/>
                    </a:solidFill>
                  </a:rPr>
                  <a:t>2 </a:t>
                </a:r>
                <a:r>
                  <a:rPr lang="uk-UA" sz="1000" b="1" dirty="0">
                    <a:solidFill>
                      <a:srgbClr val="111111"/>
                    </a:solidFill>
                  </a:rPr>
                  <a:t>м</a:t>
                </a:r>
                <a:endParaRPr lang="ru-RU" sz="1000" dirty="0">
                  <a:solidFill>
                    <a:srgbClr val="111111"/>
                  </a:solidFill>
                </a:endParaRPr>
              </a:p>
            </p:txBody>
          </p:sp>
          <p:sp>
            <p:nvSpPr>
              <p:cNvPr id="85" name="Text Box 55"/>
              <p:cNvSpPr txBox="1">
                <a:spLocks noChangeArrowheads="1"/>
              </p:cNvSpPr>
              <p:nvPr/>
            </p:nvSpPr>
            <p:spPr bwMode="auto">
              <a:xfrm>
                <a:off x="6137" y="2410"/>
                <a:ext cx="360" cy="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ru-RU" sz="1500" dirty="0">
                    <a:solidFill>
                      <a:srgbClr val="111111"/>
                    </a:solidFill>
                    <a:sym typeface="Wingdings 2" pitchFamily="18" charset="2"/>
                  </a:rPr>
                  <a:t></a:t>
                </a:r>
                <a:endParaRPr lang="en-US" sz="1500" dirty="0">
                  <a:solidFill>
                    <a:srgbClr val="111111"/>
                  </a:solidFill>
                </a:endParaRPr>
              </a:p>
              <a:p>
                <a:pPr eaLnBrk="1" hangingPunct="1"/>
                <a:endParaRPr lang="en-US" sz="1500" dirty="0">
                  <a:solidFill>
                    <a:srgbClr val="111111"/>
                  </a:solidFill>
                </a:endParaRPr>
              </a:p>
              <a:p>
                <a:pPr eaLnBrk="1" hangingPunct="1"/>
                <a:endParaRPr lang="ru-RU" sz="2400" dirty="0">
                  <a:solidFill>
                    <a:srgbClr val="111111"/>
                  </a:solidFill>
                </a:endParaRPr>
              </a:p>
            </p:txBody>
          </p:sp>
          <p:sp>
            <p:nvSpPr>
              <p:cNvPr id="86" name="Text Box 56"/>
              <p:cNvSpPr txBox="1">
                <a:spLocks noChangeArrowheads="1"/>
              </p:cNvSpPr>
              <p:nvPr/>
            </p:nvSpPr>
            <p:spPr bwMode="auto">
              <a:xfrm>
                <a:off x="5303" y="2412"/>
                <a:ext cx="366" cy="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ru-RU" sz="1500" dirty="0">
                    <a:solidFill>
                      <a:srgbClr val="111111"/>
                    </a:solidFill>
                    <a:sym typeface="Wingdings 2" pitchFamily="18" charset="2"/>
                  </a:rPr>
                  <a:t></a:t>
                </a:r>
                <a:endParaRPr lang="en-US" sz="1500" dirty="0">
                  <a:solidFill>
                    <a:srgbClr val="111111"/>
                  </a:solidFill>
                </a:endParaRPr>
              </a:p>
              <a:p>
                <a:pPr eaLnBrk="1" hangingPunct="1"/>
                <a:endParaRPr lang="en-US" sz="1500" dirty="0">
                  <a:solidFill>
                    <a:srgbClr val="111111"/>
                  </a:solidFill>
                </a:endParaRPr>
              </a:p>
              <a:p>
                <a:pPr eaLnBrk="1" hangingPunct="1"/>
                <a:endParaRPr lang="ru-RU" sz="2400" dirty="0">
                  <a:solidFill>
                    <a:srgbClr val="111111"/>
                  </a:solidFill>
                </a:endParaRPr>
              </a:p>
            </p:txBody>
          </p:sp>
          <p:sp>
            <p:nvSpPr>
              <p:cNvPr id="87" name="Text Box 57"/>
              <p:cNvSpPr txBox="1">
                <a:spLocks noChangeArrowheads="1"/>
              </p:cNvSpPr>
              <p:nvPr/>
            </p:nvSpPr>
            <p:spPr bwMode="auto">
              <a:xfrm>
                <a:off x="5285" y="3027"/>
                <a:ext cx="360" cy="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ru-RU" sz="1500" dirty="0">
                    <a:solidFill>
                      <a:srgbClr val="111111"/>
                    </a:solidFill>
                    <a:sym typeface="Wingdings 2" pitchFamily="18" charset="2"/>
                  </a:rPr>
                  <a:t></a:t>
                </a:r>
                <a:endParaRPr lang="en-US" sz="1500" dirty="0">
                  <a:solidFill>
                    <a:srgbClr val="111111"/>
                  </a:solidFill>
                </a:endParaRPr>
              </a:p>
              <a:p>
                <a:pPr eaLnBrk="1" hangingPunct="1"/>
                <a:endParaRPr lang="en-US" sz="1500" dirty="0">
                  <a:solidFill>
                    <a:srgbClr val="111111"/>
                  </a:solidFill>
                </a:endParaRPr>
              </a:p>
              <a:p>
                <a:pPr eaLnBrk="1" hangingPunct="1"/>
                <a:endParaRPr lang="ru-RU" sz="2400" dirty="0">
                  <a:solidFill>
                    <a:srgbClr val="111111"/>
                  </a:solidFill>
                </a:endParaRPr>
              </a:p>
            </p:txBody>
          </p:sp>
          <p:sp>
            <p:nvSpPr>
              <p:cNvPr id="88" name="Line 58"/>
              <p:cNvSpPr>
                <a:spLocks noChangeShapeType="1"/>
              </p:cNvSpPr>
              <p:nvPr/>
            </p:nvSpPr>
            <p:spPr bwMode="auto">
              <a:xfrm>
                <a:off x="5618" y="2645"/>
                <a:ext cx="685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 type="arrow" w="med" len="lg"/>
                <a:tailEnd type="arrow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89" name="Line 59"/>
              <p:cNvSpPr>
                <a:spLocks noChangeShapeType="1"/>
              </p:cNvSpPr>
              <p:nvPr/>
            </p:nvSpPr>
            <p:spPr bwMode="auto">
              <a:xfrm>
                <a:off x="4941" y="2622"/>
                <a:ext cx="54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90" name="Line 60"/>
              <p:cNvSpPr>
                <a:spLocks noChangeShapeType="1"/>
              </p:cNvSpPr>
              <p:nvPr/>
            </p:nvSpPr>
            <p:spPr bwMode="auto">
              <a:xfrm>
                <a:off x="4949" y="3227"/>
                <a:ext cx="54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91" name="Line 61"/>
              <p:cNvSpPr>
                <a:spLocks noChangeShapeType="1"/>
              </p:cNvSpPr>
              <p:nvPr/>
            </p:nvSpPr>
            <p:spPr bwMode="auto">
              <a:xfrm>
                <a:off x="5129" y="2630"/>
                <a:ext cx="0" cy="59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 type="arrow" w="med" len="lg"/>
                <a:tailEnd type="arrow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92" name="Text Box 62"/>
              <p:cNvSpPr txBox="1">
                <a:spLocks noChangeArrowheads="1"/>
              </p:cNvSpPr>
              <p:nvPr/>
            </p:nvSpPr>
            <p:spPr bwMode="auto">
              <a:xfrm>
                <a:off x="4883" y="2639"/>
                <a:ext cx="428" cy="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en-US" sz="1000" b="1" dirty="0">
                    <a:solidFill>
                      <a:srgbClr val="111111"/>
                    </a:solidFill>
                  </a:rPr>
                  <a:t>≥1</a:t>
                </a:r>
                <a:r>
                  <a:rPr lang="uk-UA" sz="1000" b="1" dirty="0">
                    <a:solidFill>
                      <a:srgbClr val="111111"/>
                    </a:solidFill>
                  </a:rPr>
                  <a:t>,</a:t>
                </a:r>
                <a:r>
                  <a:rPr lang="en-US" sz="1000" b="1" dirty="0">
                    <a:solidFill>
                      <a:srgbClr val="111111"/>
                    </a:solidFill>
                  </a:rPr>
                  <a:t>2 </a:t>
                </a:r>
                <a:r>
                  <a:rPr lang="uk-UA" sz="1000" b="1" dirty="0">
                    <a:solidFill>
                      <a:srgbClr val="111111"/>
                    </a:solidFill>
                  </a:rPr>
                  <a:t>м</a:t>
                </a:r>
                <a:endParaRPr lang="ru-RU" sz="1000" dirty="0">
                  <a:solidFill>
                    <a:srgbClr val="111111"/>
                  </a:solidFill>
                </a:endParaRPr>
              </a:p>
            </p:txBody>
          </p:sp>
        </p:grpSp>
        <p:sp>
          <p:nvSpPr>
            <p:cNvPr id="56" name="Rectangle 63"/>
            <p:cNvSpPr>
              <a:spLocks noChangeArrowheads="1"/>
            </p:cNvSpPr>
            <p:nvPr/>
          </p:nvSpPr>
          <p:spPr bwMode="auto">
            <a:xfrm>
              <a:off x="8603" y="1152"/>
              <a:ext cx="2364" cy="6150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59" name="Text Box 67"/>
            <p:cNvSpPr txBox="1">
              <a:spLocks noChangeArrowheads="1"/>
            </p:cNvSpPr>
            <p:nvPr/>
          </p:nvSpPr>
          <p:spPr bwMode="auto">
            <a:xfrm>
              <a:off x="9143" y="2107"/>
              <a:ext cx="554" cy="4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sz="1600" b="1" dirty="0">
                  <a:solidFill>
                    <a:srgbClr val="111111"/>
                  </a:solidFill>
                </a:rPr>
                <a:t>1</a:t>
              </a:r>
              <a:endParaRPr lang="ru-RU" sz="1600" dirty="0">
                <a:solidFill>
                  <a:srgbClr val="111111"/>
                </a:solidFill>
              </a:endParaRPr>
            </a:p>
          </p:txBody>
        </p:sp>
        <p:sp>
          <p:nvSpPr>
            <p:cNvPr id="60" name="Text Box 68"/>
            <p:cNvSpPr txBox="1">
              <a:spLocks noChangeArrowheads="1"/>
            </p:cNvSpPr>
            <p:nvPr/>
          </p:nvSpPr>
          <p:spPr bwMode="auto">
            <a:xfrm>
              <a:off x="9143" y="3360"/>
              <a:ext cx="554" cy="4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uk-UA" sz="1600" b="1" dirty="0">
                  <a:solidFill>
                    <a:srgbClr val="111111"/>
                  </a:solidFill>
                </a:rPr>
                <a:t>3</a:t>
              </a:r>
              <a:endParaRPr lang="ru-RU" sz="1600" dirty="0">
                <a:solidFill>
                  <a:srgbClr val="111111"/>
                </a:solidFill>
              </a:endParaRPr>
            </a:p>
          </p:txBody>
        </p:sp>
        <p:sp>
          <p:nvSpPr>
            <p:cNvPr id="61" name="Text Box 69"/>
            <p:cNvSpPr txBox="1">
              <a:spLocks noChangeArrowheads="1"/>
            </p:cNvSpPr>
            <p:nvPr/>
          </p:nvSpPr>
          <p:spPr bwMode="auto">
            <a:xfrm>
              <a:off x="9143" y="2761"/>
              <a:ext cx="554" cy="4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uk-UA" sz="1600" b="1" dirty="0">
                  <a:solidFill>
                    <a:srgbClr val="111111"/>
                  </a:solidFill>
                </a:rPr>
                <a:t>2</a:t>
              </a:r>
              <a:endParaRPr lang="ru-RU" sz="1600" dirty="0">
                <a:solidFill>
                  <a:srgbClr val="111111"/>
                </a:solidFill>
              </a:endParaRPr>
            </a:p>
          </p:txBody>
        </p:sp>
        <p:sp>
          <p:nvSpPr>
            <p:cNvPr id="62" name="Text Box 70"/>
            <p:cNvSpPr txBox="1">
              <a:spLocks noChangeArrowheads="1"/>
            </p:cNvSpPr>
            <p:nvPr/>
          </p:nvSpPr>
          <p:spPr bwMode="auto">
            <a:xfrm>
              <a:off x="9970" y="4602"/>
              <a:ext cx="554" cy="4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uk-UA" sz="1600" b="1" dirty="0">
                  <a:solidFill>
                    <a:srgbClr val="111111"/>
                  </a:solidFill>
                </a:rPr>
                <a:t>13</a:t>
              </a:r>
              <a:endParaRPr lang="ru-RU" sz="1600" dirty="0">
                <a:solidFill>
                  <a:srgbClr val="111111"/>
                </a:solidFill>
              </a:endParaRPr>
            </a:p>
          </p:txBody>
        </p:sp>
        <p:sp>
          <p:nvSpPr>
            <p:cNvPr id="63" name="Text Box 71"/>
            <p:cNvSpPr txBox="1">
              <a:spLocks noChangeArrowheads="1"/>
            </p:cNvSpPr>
            <p:nvPr/>
          </p:nvSpPr>
          <p:spPr bwMode="auto">
            <a:xfrm>
              <a:off x="9143" y="3993"/>
              <a:ext cx="554" cy="4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uk-UA" sz="1600" b="1" dirty="0">
                  <a:solidFill>
                    <a:srgbClr val="111111"/>
                  </a:solidFill>
                </a:rPr>
                <a:t>4</a:t>
              </a:r>
              <a:endParaRPr lang="ru-RU" sz="1600" dirty="0">
                <a:solidFill>
                  <a:srgbClr val="111111"/>
                </a:solidFill>
              </a:endParaRPr>
            </a:p>
          </p:txBody>
        </p:sp>
        <p:sp>
          <p:nvSpPr>
            <p:cNvPr id="64" name="Text Box 72"/>
            <p:cNvSpPr txBox="1">
              <a:spLocks noChangeArrowheads="1"/>
            </p:cNvSpPr>
            <p:nvPr/>
          </p:nvSpPr>
          <p:spPr bwMode="auto">
            <a:xfrm>
              <a:off x="9162" y="4627"/>
              <a:ext cx="554" cy="4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uk-UA" sz="1600" b="1" dirty="0">
                  <a:solidFill>
                    <a:srgbClr val="111111"/>
                  </a:solidFill>
                </a:rPr>
                <a:t>5</a:t>
              </a:r>
              <a:endParaRPr lang="ru-RU" sz="1600" dirty="0">
                <a:solidFill>
                  <a:srgbClr val="111111"/>
                </a:solidFill>
              </a:endParaRPr>
            </a:p>
          </p:txBody>
        </p:sp>
        <p:sp>
          <p:nvSpPr>
            <p:cNvPr id="65" name="Text Box 73"/>
            <p:cNvSpPr txBox="1">
              <a:spLocks noChangeArrowheads="1"/>
            </p:cNvSpPr>
            <p:nvPr/>
          </p:nvSpPr>
          <p:spPr bwMode="auto">
            <a:xfrm>
              <a:off x="9172" y="5220"/>
              <a:ext cx="554" cy="4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uk-UA" sz="1600" b="1" dirty="0">
                  <a:solidFill>
                    <a:srgbClr val="111111"/>
                  </a:solidFill>
                </a:rPr>
                <a:t>6</a:t>
              </a:r>
              <a:endParaRPr lang="ru-RU" sz="1600" dirty="0">
                <a:solidFill>
                  <a:srgbClr val="111111"/>
                </a:solidFill>
              </a:endParaRPr>
            </a:p>
          </p:txBody>
        </p:sp>
        <p:sp>
          <p:nvSpPr>
            <p:cNvPr id="66" name="Text Box 74"/>
            <p:cNvSpPr txBox="1">
              <a:spLocks noChangeArrowheads="1"/>
            </p:cNvSpPr>
            <p:nvPr/>
          </p:nvSpPr>
          <p:spPr bwMode="auto">
            <a:xfrm>
              <a:off x="9172" y="5784"/>
              <a:ext cx="554" cy="4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uk-UA" sz="1600" b="1" dirty="0">
                  <a:solidFill>
                    <a:srgbClr val="111111"/>
                  </a:solidFill>
                </a:rPr>
                <a:t>7</a:t>
              </a:r>
              <a:endParaRPr lang="ru-RU" sz="1600" dirty="0">
                <a:solidFill>
                  <a:srgbClr val="111111"/>
                </a:solidFill>
              </a:endParaRPr>
            </a:p>
          </p:txBody>
        </p:sp>
        <p:sp>
          <p:nvSpPr>
            <p:cNvPr id="67" name="Text Box 75"/>
            <p:cNvSpPr txBox="1">
              <a:spLocks noChangeArrowheads="1"/>
            </p:cNvSpPr>
            <p:nvPr/>
          </p:nvSpPr>
          <p:spPr bwMode="auto">
            <a:xfrm>
              <a:off x="9181" y="6314"/>
              <a:ext cx="554" cy="4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uk-UA" sz="1600" b="1" dirty="0">
                  <a:solidFill>
                    <a:srgbClr val="111111"/>
                  </a:solidFill>
                </a:rPr>
                <a:t>8</a:t>
              </a:r>
              <a:endParaRPr lang="ru-RU" sz="1600" dirty="0">
                <a:solidFill>
                  <a:srgbClr val="111111"/>
                </a:solidFill>
              </a:endParaRPr>
            </a:p>
          </p:txBody>
        </p:sp>
        <p:sp>
          <p:nvSpPr>
            <p:cNvPr id="68" name="Text Box 76"/>
            <p:cNvSpPr txBox="1">
              <a:spLocks noChangeArrowheads="1"/>
            </p:cNvSpPr>
            <p:nvPr/>
          </p:nvSpPr>
          <p:spPr bwMode="auto">
            <a:xfrm>
              <a:off x="9973" y="5193"/>
              <a:ext cx="554" cy="4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uk-UA" sz="1600" b="1" dirty="0">
                  <a:solidFill>
                    <a:srgbClr val="111111"/>
                  </a:solidFill>
                </a:rPr>
                <a:t>14</a:t>
              </a:r>
              <a:endParaRPr lang="ru-RU" sz="1600" dirty="0">
                <a:solidFill>
                  <a:srgbClr val="111111"/>
                </a:solidFill>
              </a:endParaRPr>
            </a:p>
          </p:txBody>
        </p:sp>
        <p:sp>
          <p:nvSpPr>
            <p:cNvPr id="69" name="Text Box 77"/>
            <p:cNvSpPr txBox="1">
              <a:spLocks noChangeArrowheads="1"/>
            </p:cNvSpPr>
            <p:nvPr/>
          </p:nvSpPr>
          <p:spPr bwMode="auto">
            <a:xfrm>
              <a:off x="9984" y="2104"/>
              <a:ext cx="554" cy="4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uk-UA" sz="1600" b="1" dirty="0">
                  <a:solidFill>
                    <a:srgbClr val="111111"/>
                  </a:solidFill>
                </a:rPr>
                <a:t>9</a:t>
              </a:r>
              <a:endParaRPr lang="ru-RU" sz="1600" dirty="0">
                <a:solidFill>
                  <a:srgbClr val="111111"/>
                </a:solidFill>
              </a:endParaRPr>
            </a:p>
          </p:txBody>
        </p:sp>
        <p:sp>
          <p:nvSpPr>
            <p:cNvPr id="70" name="Text Box 78"/>
            <p:cNvSpPr txBox="1">
              <a:spLocks noChangeArrowheads="1"/>
            </p:cNvSpPr>
            <p:nvPr/>
          </p:nvSpPr>
          <p:spPr bwMode="auto">
            <a:xfrm>
              <a:off x="9993" y="2742"/>
              <a:ext cx="554" cy="4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uk-UA" sz="1600" b="1" dirty="0">
                  <a:solidFill>
                    <a:srgbClr val="111111"/>
                  </a:solidFill>
                </a:rPr>
                <a:t>10</a:t>
              </a:r>
              <a:endParaRPr lang="ru-RU" sz="1600" dirty="0">
                <a:solidFill>
                  <a:srgbClr val="111111"/>
                </a:solidFill>
              </a:endParaRPr>
            </a:p>
          </p:txBody>
        </p:sp>
        <p:sp>
          <p:nvSpPr>
            <p:cNvPr id="71" name="Text Box 79"/>
            <p:cNvSpPr txBox="1">
              <a:spLocks noChangeArrowheads="1"/>
            </p:cNvSpPr>
            <p:nvPr/>
          </p:nvSpPr>
          <p:spPr bwMode="auto">
            <a:xfrm>
              <a:off x="9984" y="3360"/>
              <a:ext cx="554" cy="4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uk-UA" sz="1600" b="1" dirty="0">
                  <a:solidFill>
                    <a:srgbClr val="111111"/>
                  </a:solidFill>
                </a:rPr>
                <a:t>11</a:t>
              </a:r>
              <a:endParaRPr lang="ru-RU" sz="1600" dirty="0">
                <a:solidFill>
                  <a:srgbClr val="111111"/>
                </a:solidFill>
              </a:endParaRPr>
            </a:p>
          </p:txBody>
        </p:sp>
        <p:sp>
          <p:nvSpPr>
            <p:cNvPr id="72" name="Text Box 80"/>
            <p:cNvSpPr txBox="1">
              <a:spLocks noChangeArrowheads="1"/>
            </p:cNvSpPr>
            <p:nvPr/>
          </p:nvSpPr>
          <p:spPr bwMode="auto">
            <a:xfrm>
              <a:off x="9974" y="3986"/>
              <a:ext cx="554" cy="4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uk-UA" sz="1600" b="1" dirty="0">
                  <a:solidFill>
                    <a:srgbClr val="111111"/>
                  </a:solidFill>
                </a:rPr>
                <a:t>12</a:t>
              </a:r>
              <a:endParaRPr lang="ru-RU" sz="1600" dirty="0">
                <a:solidFill>
                  <a:srgbClr val="111111"/>
                </a:solidFill>
              </a:endParaRPr>
            </a:p>
          </p:txBody>
        </p:sp>
        <p:sp>
          <p:nvSpPr>
            <p:cNvPr id="73" name="Text Box 81"/>
            <p:cNvSpPr txBox="1">
              <a:spLocks noChangeArrowheads="1"/>
            </p:cNvSpPr>
            <p:nvPr/>
          </p:nvSpPr>
          <p:spPr bwMode="auto">
            <a:xfrm>
              <a:off x="9968" y="5770"/>
              <a:ext cx="554" cy="4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uk-UA" sz="1600" b="1" dirty="0">
                  <a:solidFill>
                    <a:srgbClr val="111111"/>
                  </a:solidFill>
                </a:rPr>
                <a:t>15</a:t>
              </a:r>
            </a:p>
            <a:p>
              <a:pPr eaLnBrk="1" hangingPunct="1"/>
              <a:endParaRPr lang="ru-RU" sz="1600" dirty="0">
                <a:solidFill>
                  <a:srgbClr val="111111"/>
                </a:solidFill>
              </a:endParaRPr>
            </a:p>
          </p:txBody>
        </p:sp>
        <p:grpSp>
          <p:nvGrpSpPr>
            <p:cNvPr id="74" name="Group 82"/>
            <p:cNvGrpSpPr>
              <a:grpSpLocks/>
            </p:cNvGrpSpPr>
            <p:nvPr/>
          </p:nvGrpSpPr>
          <p:grpSpPr bwMode="auto">
            <a:xfrm>
              <a:off x="8610" y="2397"/>
              <a:ext cx="1726" cy="993"/>
              <a:chOff x="4771" y="2394"/>
              <a:chExt cx="1726" cy="993"/>
            </a:xfrm>
          </p:grpSpPr>
          <p:sp>
            <p:nvSpPr>
              <p:cNvPr id="75" name="Text Box 83"/>
              <p:cNvSpPr txBox="1">
                <a:spLocks noChangeArrowheads="1"/>
              </p:cNvSpPr>
              <p:nvPr/>
            </p:nvSpPr>
            <p:spPr bwMode="auto">
              <a:xfrm>
                <a:off x="5637" y="2394"/>
                <a:ext cx="720" cy="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en-US" sz="1000" b="1" dirty="0">
                    <a:solidFill>
                      <a:srgbClr val="111111"/>
                    </a:solidFill>
                  </a:rPr>
                  <a:t>  ≥1</a:t>
                </a:r>
                <a:r>
                  <a:rPr lang="uk-UA" sz="1000" b="1" dirty="0">
                    <a:solidFill>
                      <a:srgbClr val="111111"/>
                    </a:solidFill>
                  </a:rPr>
                  <a:t>,</a:t>
                </a:r>
                <a:r>
                  <a:rPr lang="en-US" sz="1000" b="1" dirty="0">
                    <a:solidFill>
                      <a:srgbClr val="111111"/>
                    </a:solidFill>
                  </a:rPr>
                  <a:t>2 </a:t>
                </a:r>
                <a:r>
                  <a:rPr lang="uk-UA" sz="1000" b="1" dirty="0">
                    <a:solidFill>
                      <a:srgbClr val="111111"/>
                    </a:solidFill>
                  </a:rPr>
                  <a:t>м</a:t>
                </a:r>
                <a:endParaRPr lang="ru-RU" sz="1000" dirty="0">
                  <a:solidFill>
                    <a:srgbClr val="111111"/>
                  </a:solidFill>
                </a:endParaRPr>
              </a:p>
            </p:txBody>
          </p:sp>
          <p:sp>
            <p:nvSpPr>
              <p:cNvPr id="76" name="Text Box 84"/>
              <p:cNvSpPr txBox="1">
                <a:spLocks noChangeArrowheads="1"/>
              </p:cNvSpPr>
              <p:nvPr/>
            </p:nvSpPr>
            <p:spPr bwMode="auto">
              <a:xfrm>
                <a:off x="6137" y="2410"/>
                <a:ext cx="360" cy="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ru-RU" sz="1500" dirty="0">
                    <a:solidFill>
                      <a:srgbClr val="111111"/>
                    </a:solidFill>
                    <a:sym typeface="Wingdings 2" pitchFamily="18" charset="2"/>
                  </a:rPr>
                  <a:t></a:t>
                </a:r>
                <a:endParaRPr lang="en-US" sz="1500" dirty="0">
                  <a:solidFill>
                    <a:srgbClr val="111111"/>
                  </a:solidFill>
                </a:endParaRPr>
              </a:p>
              <a:p>
                <a:pPr eaLnBrk="1" hangingPunct="1"/>
                <a:endParaRPr lang="en-US" sz="1500" dirty="0">
                  <a:solidFill>
                    <a:srgbClr val="111111"/>
                  </a:solidFill>
                </a:endParaRPr>
              </a:p>
              <a:p>
                <a:pPr eaLnBrk="1" hangingPunct="1"/>
                <a:endParaRPr lang="ru-RU" sz="2400" dirty="0">
                  <a:solidFill>
                    <a:srgbClr val="111111"/>
                  </a:solidFill>
                </a:endParaRPr>
              </a:p>
            </p:txBody>
          </p:sp>
          <p:sp>
            <p:nvSpPr>
              <p:cNvPr id="77" name="Text Box 85"/>
              <p:cNvSpPr txBox="1">
                <a:spLocks noChangeArrowheads="1"/>
              </p:cNvSpPr>
              <p:nvPr/>
            </p:nvSpPr>
            <p:spPr bwMode="auto">
              <a:xfrm>
                <a:off x="5303" y="2412"/>
                <a:ext cx="366" cy="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ru-RU" sz="1500" dirty="0">
                    <a:solidFill>
                      <a:srgbClr val="111111"/>
                    </a:solidFill>
                    <a:sym typeface="Wingdings 2" pitchFamily="18" charset="2"/>
                  </a:rPr>
                  <a:t></a:t>
                </a:r>
                <a:endParaRPr lang="en-US" sz="1500" dirty="0">
                  <a:solidFill>
                    <a:srgbClr val="111111"/>
                  </a:solidFill>
                </a:endParaRPr>
              </a:p>
              <a:p>
                <a:pPr eaLnBrk="1" hangingPunct="1"/>
                <a:endParaRPr lang="en-US" sz="1500" dirty="0">
                  <a:solidFill>
                    <a:srgbClr val="111111"/>
                  </a:solidFill>
                </a:endParaRPr>
              </a:p>
              <a:p>
                <a:pPr eaLnBrk="1" hangingPunct="1"/>
                <a:endParaRPr lang="ru-RU" sz="2400" dirty="0">
                  <a:solidFill>
                    <a:srgbClr val="111111"/>
                  </a:solidFill>
                </a:endParaRPr>
              </a:p>
            </p:txBody>
          </p:sp>
          <p:sp>
            <p:nvSpPr>
              <p:cNvPr id="78" name="Text Box 86"/>
              <p:cNvSpPr txBox="1">
                <a:spLocks noChangeArrowheads="1"/>
              </p:cNvSpPr>
              <p:nvPr/>
            </p:nvSpPr>
            <p:spPr bwMode="auto">
              <a:xfrm>
                <a:off x="5285" y="3027"/>
                <a:ext cx="360" cy="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ru-RU" sz="1500" dirty="0">
                    <a:solidFill>
                      <a:srgbClr val="111111"/>
                    </a:solidFill>
                    <a:sym typeface="Wingdings 2" pitchFamily="18" charset="2"/>
                  </a:rPr>
                  <a:t></a:t>
                </a:r>
                <a:endParaRPr lang="en-US" sz="1500" dirty="0">
                  <a:solidFill>
                    <a:srgbClr val="111111"/>
                  </a:solidFill>
                </a:endParaRPr>
              </a:p>
              <a:p>
                <a:pPr eaLnBrk="1" hangingPunct="1"/>
                <a:endParaRPr lang="en-US" sz="1500" dirty="0">
                  <a:solidFill>
                    <a:srgbClr val="111111"/>
                  </a:solidFill>
                </a:endParaRPr>
              </a:p>
              <a:p>
                <a:pPr eaLnBrk="1" hangingPunct="1"/>
                <a:endParaRPr lang="ru-RU" sz="2400" dirty="0">
                  <a:solidFill>
                    <a:srgbClr val="111111"/>
                  </a:solidFill>
                </a:endParaRPr>
              </a:p>
            </p:txBody>
          </p:sp>
          <p:sp>
            <p:nvSpPr>
              <p:cNvPr id="79" name="Line 87"/>
              <p:cNvSpPr>
                <a:spLocks noChangeShapeType="1"/>
              </p:cNvSpPr>
              <p:nvPr/>
            </p:nvSpPr>
            <p:spPr bwMode="auto">
              <a:xfrm>
                <a:off x="5618" y="2645"/>
                <a:ext cx="685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 type="arrow" w="med" len="lg"/>
                <a:tailEnd type="arrow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80" name="Line 88"/>
              <p:cNvSpPr>
                <a:spLocks noChangeShapeType="1"/>
              </p:cNvSpPr>
              <p:nvPr/>
            </p:nvSpPr>
            <p:spPr bwMode="auto">
              <a:xfrm>
                <a:off x="4941" y="2622"/>
                <a:ext cx="54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81" name="Line 89"/>
              <p:cNvSpPr>
                <a:spLocks noChangeShapeType="1"/>
              </p:cNvSpPr>
              <p:nvPr/>
            </p:nvSpPr>
            <p:spPr bwMode="auto">
              <a:xfrm>
                <a:off x="4949" y="3227"/>
                <a:ext cx="54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82" name="Line 90"/>
              <p:cNvSpPr>
                <a:spLocks noChangeShapeType="1"/>
              </p:cNvSpPr>
              <p:nvPr/>
            </p:nvSpPr>
            <p:spPr bwMode="auto">
              <a:xfrm>
                <a:off x="5129" y="2630"/>
                <a:ext cx="0" cy="59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 type="arrow" w="med" len="lg"/>
                <a:tailEnd type="arrow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83" name="Text Box 91"/>
              <p:cNvSpPr txBox="1">
                <a:spLocks noChangeArrowheads="1"/>
              </p:cNvSpPr>
              <p:nvPr/>
            </p:nvSpPr>
            <p:spPr bwMode="auto">
              <a:xfrm>
                <a:off x="4771" y="2639"/>
                <a:ext cx="540" cy="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en-US" sz="1000" b="1" dirty="0">
                    <a:solidFill>
                      <a:srgbClr val="111111"/>
                    </a:solidFill>
                  </a:rPr>
                  <a:t>≥1</a:t>
                </a:r>
                <a:r>
                  <a:rPr lang="uk-UA" sz="1000" b="1" dirty="0">
                    <a:solidFill>
                      <a:srgbClr val="111111"/>
                    </a:solidFill>
                  </a:rPr>
                  <a:t>,</a:t>
                </a:r>
                <a:r>
                  <a:rPr lang="en-US" sz="1000" b="1" dirty="0">
                    <a:solidFill>
                      <a:srgbClr val="111111"/>
                    </a:solidFill>
                  </a:rPr>
                  <a:t>2 </a:t>
                </a:r>
                <a:r>
                  <a:rPr lang="uk-UA" sz="1000" b="1" dirty="0">
                    <a:solidFill>
                      <a:srgbClr val="111111"/>
                    </a:solidFill>
                  </a:rPr>
                  <a:t>м</a:t>
                </a:r>
                <a:endParaRPr lang="ru-RU" sz="1000" dirty="0">
                  <a:solidFill>
                    <a:srgbClr val="111111"/>
                  </a:solidFill>
                </a:endParaRPr>
              </a:p>
            </p:txBody>
          </p:sp>
        </p:grpSp>
      </p:grpSp>
      <p:sp>
        <p:nvSpPr>
          <p:cNvPr id="102" name="Text Box 37"/>
          <p:cNvSpPr txBox="1">
            <a:spLocks noChangeArrowheads="1"/>
          </p:cNvSpPr>
          <p:nvPr/>
        </p:nvSpPr>
        <p:spPr bwMode="auto">
          <a:xfrm>
            <a:off x="2291429" y="5251394"/>
            <a:ext cx="893558" cy="52895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uk-UA" sz="900" b="1" dirty="0">
                <a:solidFill>
                  <a:srgbClr val="111111"/>
                </a:solidFill>
              </a:rPr>
              <a:t>місця для громадських спостерігачів</a:t>
            </a:r>
            <a:endParaRPr lang="ru-RU" sz="900" dirty="0">
              <a:solidFill>
                <a:srgbClr val="111111"/>
              </a:solidFill>
            </a:endParaRPr>
          </a:p>
        </p:txBody>
      </p:sp>
      <p:sp>
        <p:nvSpPr>
          <p:cNvPr id="103" name="Text Box 35"/>
          <p:cNvSpPr txBox="1">
            <a:spLocks noChangeArrowheads="1"/>
          </p:cNvSpPr>
          <p:nvPr/>
        </p:nvSpPr>
        <p:spPr bwMode="auto">
          <a:xfrm>
            <a:off x="1907008" y="2455280"/>
            <a:ext cx="1417443" cy="4556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uk-UA" sz="1100" b="1" dirty="0">
                <a:solidFill>
                  <a:srgbClr val="111111"/>
                </a:solidFill>
              </a:rPr>
              <a:t>місце для </a:t>
            </a:r>
            <a:r>
              <a:rPr lang="uk-UA" sz="1050" b="1" dirty="0">
                <a:solidFill>
                  <a:srgbClr val="111111"/>
                </a:solidFill>
              </a:rPr>
              <a:t>старшого</a:t>
            </a:r>
            <a:r>
              <a:rPr lang="uk-UA" sz="1100" b="1" dirty="0">
                <a:solidFill>
                  <a:srgbClr val="111111"/>
                </a:solidFill>
              </a:rPr>
              <a:t> інструктора</a:t>
            </a:r>
            <a:endParaRPr lang="ru-RU" sz="1100" dirty="0">
              <a:solidFill>
                <a:srgbClr val="111111"/>
              </a:solidFill>
            </a:endParaRPr>
          </a:p>
        </p:txBody>
      </p:sp>
      <p:sp>
        <p:nvSpPr>
          <p:cNvPr id="104" name="Text Box 35"/>
          <p:cNvSpPr txBox="1">
            <a:spLocks noChangeArrowheads="1"/>
          </p:cNvSpPr>
          <p:nvPr/>
        </p:nvSpPr>
        <p:spPr bwMode="auto">
          <a:xfrm>
            <a:off x="7217551" y="2380638"/>
            <a:ext cx="997697" cy="60494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uk-UA" sz="1100" b="1" dirty="0">
                <a:solidFill>
                  <a:srgbClr val="111111"/>
                </a:solidFill>
              </a:rPr>
              <a:t>місце для </a:t>
            </a:r>
            <a:r>
              <a:rPr lang="uk-UA" sz="1050" b="1" dirty="0">
                <a:solidFill>
                  <a:srgbClr val="111111"/>
                </a:solidFill>
              </a:rPr>
              <a:t>старшого</a:t>
            </a:r>
            <a:r>
              <a:rPr lang="uk-UA" sz="1100" b="1" dirty="0">
                <a:solidFill>
                  <a:srgbClr val="111111"/>
                </a:solidFill>
              </a:rPr>
              <a:t> інструктора</a:t>
            </a:r>
            <a:endParaRPr lang="ru-RU" sz="1100" dirty="0">
              <a:solidFill>
                <a:srgbClr val="111111"/>
              </a:solidFill>
            </a:endParaRPr>
          </a:p>
        </p:txBody>
      </p:sp>
      <p:sp>
        <p:nvSpPr>
          <p:cNvPr id="105" name="Text Box 36"/>
          <p:cNvSpPr txBox="1">
            <a:spLocks noChangeArrowheads="1"/>
          </p:cNvSpPr>
          <p:nvPr/>
        </p:nvSpPr>
        <p:spPr bwMode="auto">
          <a:xfrm>
            <a:off x="3329412" y="2451088"/>
            <a:ext cx="1120852" cy="44929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uk-UA" sz="1000" b="1" dirty="0">
                <a:solidFill>
                  <a:srgbClr val="111111"/>
                </a:solidFill>
              </a:rPr>
              <a:t>місце для особистих речей</a:t>
            </a:r>
            <a:endParaRPr lang="ru-RU" sz="1000" dirty="0">
              <a:solidFill>
                <a:srgbClr val="111111"/>
              </a:solidFill>
            </a:endParaRPr>
          </a:p>
        </p:txBody>
      </p:sp>
      <p:sp>
        <p:nvSpPr>
          <p:cNvPr id="107" name="Text Box 8"/>
          <p:cNvSpPr txBox="1">
            <a:spLocks noChangeArrowheads="1"/>
          </p:cNvSpPr>
          <p:nvPr/>
        </p:nvSpPr>
        <p:spPr bwMode="auto">
          <a:xfrm>
            <a:off x="3202434" y="5328558"/>
            <a:ext cx="1144900" cy="4517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uk-UA" sz="1100" b="1" dirty="0">
                <a:solidFill>
                  <a:srgbClr val="111111"/>
                </a:solidFill>
              </a:rPr>
              <a:t>місця для інструктора</a:t>
            </a:r>
            <a:endParaRPr lang="ru-RU" sz="1100" dirty="0">
              <a:solidFill>
                <a:srgbClr val="111111"/>
              </a:solidFill>
            </a:endParaRPr>
          </a:p>
        </p:txBody>
      </p:sp>
      <p:sp>
        <p:nvSpPr>
          <p:cNvPr id="106" name="Овал 105"/>
          <p:cNvSpPr/>
          <p:nvPr/>
        </p:nvSpPr>
        <p:spPr>
          <a:xfrm>
            <a:off x="3113648" y="5340615"/>
            <a:ext cx="1209675" cy="52974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08" name="Text Box 8"/>
          <p:cNvSpPr txBox="1">
            <a:spLocks noChangeArrowheads="1"/>
          </p:cNvSpPr>
          <p:nvPr/>
        </p:nvSpPr>
        <p:spPr bwMode="auto">
          <a:xfrm>
            <a:off x="6014260" y="4779227"/>
            <a:ext cx="1144900" cy="4517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uk-UA" sz="1100" b="1" dirty="0">
                <a:solidFill>
                  <a:srgbClr val="111111"/>
                </a:solidFill>
              </a:rPr>
              <a:t>місця для інструктора</a:t>
            </a:r>
            <a:endParaRPr lang="ru-RU" sz="1100" dirty="0">
              <a:solidFill>
                <a:srgbClr val="111111"/>
              </a:solidFill>
            </a:endParaRPr>
          </a:p>
        </p:txBody>
      </p:sp>
      <p:sp>
        <p:nvSpPr>
          <p:cNvPr id="109" name="Text Box 8"/>
          <p:cNvSpPr txBox="1">
            <a:spLocks noChangeArrowheads="1"/>
          </p:cNvSpPr>
          <p:nvPr/>
        </p:nvSpPr>
        <p:spPr bwMode="auto">
          <a:xfrm>
            <a:off x="7846775" y="6238263"/>
            <a:ext cx="1144900" cy="4517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uk-UA" sz="1100" b="1" dirty="0">
                <a:solidFill>
                  <a:srgbClr val="111111"/>
                </a:solidFill>
              </a:rPr>
              <a:t>місця для інструктора</a:t>
            </a:r>
            <a:endParaRPr lang="ru-RU" sz="1100" dirty="0">
              <a:solidFill>
                <a:srgbClr val="111111"/>
              </a:solidFill>
            </a:endParaRPr>
          </a:p>
        </p:txBody>
      </p:sp>
      <p:sp>
        <p:nvSpPr>
          <p:cNvPr id="110" name="Text Box 37"/>
          <p:cNvSpPr txBox="1">
            <a:spLocks noChangeArrowheads="1"/>
          </p:cNvSpPr>
          <p:nvPr/>
        </p:nvSpPr>
        <p:spPr bwMode="auto">
          <a:xfrm>
            <a:off x="6901891" y="6199680"/>
            <a:ext cx="893558" cy="52895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uk-UA" sz="900" b="1" dirty="0">
                <a:solidFill>
                  <a:srgbClr val="111111"/>
                </a:solidFill>
              </a:rPr>
              <a:t>місця для громадських спостерігачів</a:t>
            </a:r>
            <a:endParaRPr lang="ru-RU" sz="900" dirty="0">
              <a:solidFill>
                <a:srgbClr val="111111"/>
              </a:solidFill>
            </a:endParaRPr>
          </a:p>
        </p:txBody>
      </p:sp>
      <p:sp>
        <p:nvSpPr>
          <p:cNvPr id="111" name="Text Box 36"/>
          <p:cNvSpPr txBox="1">
            <a:spLocks noChangeArrowheads="1"/>
          </p:cNvSpPr>
          <p:nvPr/>
        </p:nvSpPr>
        <p:spPr bwMode="auto">
          <a:xfrm>
            <a:off x="6038308" y="2378843"/>
            <a:ext cx="1120852" cy="44929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uk-UA" sz="1000" b="1" dirty="0">
                <a:solidFill>
                  <a:srgbClr val="111111"/>
                </a:solidFill>
              </a:rPr>
              <a:t>місце для особистих речей</a:t>
            </a:r>
            <a:endParaRPr lang="ru-RU" sz="1000" dirty="0">
              <a:solidFill>
                <a:srgbClr val="111111"/>
              </a:solidFill>
            </a:endParaRPr>
          </a:p>
        </p:txBody>
      </p:sp>
      <p:sp>
        <p:nvSpPr>
          <p:cNvPr id="112" name="Овал 111"/>
          <p:cNvSpPr/>
          <p:nvPr/>
        </p:nvSpPr>
        <p:spPr>
          <a:xfrm>
            <a:off x="6007877" y="4765141"/>
            <a:ext cx="1209675" cy="555891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13" name="Овал 112"/>
          <p:cNvSpPr/>
          <p:nvPr/>
        </p:nvSpPr>
        <p:spPr>
          <a:xfrm>
            <a:off x="7800980" y="6238263"/>
            <a:ext cx="1209675" cy="49464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15" name="Text Box 36"/>
          <p:cNvSpPr txBox="1">
            <a:spLocks noChangeArrowheads="1"/>
          </p:cNvSpPr>
          <p:nvPr/>
        </p:nvSpPr>
        <p:spPr bwMode="auto">
          <a:xfrm>
            <a:off x="8146398" y="2380638"/>
            <a:ext cx="988634" cy="60494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uk-UA" sz="1000" b="1" dirty="0">
                <a:solidFill>
                  <a:srgbClr val="111111"/>
                </a:solidFill>
              </a:rPr>
              <a:t>місце для особистих речей</a:t>
            </a:r>
            <a:endParaRPr lang="ru-RU" sz="1000" dirty="0">
              <a:solidFill>
                <a:srgbClr val="1111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933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-1"/>
            <a:ext cx="9144000" cy="74930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331640" y="51483"/>
            <a:ext cx="6768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ТЕХНОЛОГІЧНА КАРТА СТАРШОГО ІНСТРУКТОРА (ІНСТРУКТОРА)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pic>
        <p:nvPicPr>
          <p:cNvPr id="7" name="Picture 12" descr="Київський Регіональний Центр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2875" y="-7181"/>
            <a:ext cx="742157" cy="749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 descr="ЗНО - Київський регіональний центр оцінювання якості освіт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9" y="-53765"/>
            <a:ext cx="1475656" cy="8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241881" y="814989"/>
            <a:ext cx="1809839" cy="5875061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4445" y="1011009"/>
            <a:ext cx="2227619" cy="707886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07096" y="1011009"/>
            <a:ext cx="2243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anose="02040503050406030204" pitchFamily="18" charset="0"/>
              </a:rPr>
              <a:t>ДОПУСК УЧАСНИКІВ ЗНО</a:t>
            </a:r>
          </a:p>
        </p:txBody>
      </p:sp>
      <p:sp>
        <p:nvSpPr>
          <p:cNvPr id="12" name="Скругленная прямоугольная выноска 11"/>
          <p:cNvSpPr/>
          <p:nvPr/>
        </p:nvSpPr>
        <p:spPr>
          <a:xfrm>
            <a:off x="172067" y="2055996"/>
            <a:ext cx="2389755" cy="436899"/>
          </a:xfrm>
          <a:prstGeom prst="wedgeRoundRectCallout">
            <a:avLst>
              <a:gd name="adj1" fmla="val -13364"/>
              <a:gd name="adj2" fmla="val 131252"/>
              <a:gd name="adj3" fmla="val 16667"/>
            </a:avLst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63544" y="2087308"/>
            <a:ext cx="2166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10.15 -  11.00</a:t>
            </a:r>
            <a:endParaRPr lang="ru-RU" sz="2400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48874" y="789210"/>
            <a:ext cx="640266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Організувати (**) </a:t>
            </a:r>
            <a:r>
              <a:rPr lang="uk-UA" sz="20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відповідно до Аудиторного списку вхід учасників зовнішнього оцінювання до аудиторії,</a:t>
            </a:r>
            <a:r>
              <a:rPr lang="uk-UA" sz="20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 ідентифікуючи (**) </a:t>
            </a:r>
            <a:r>
              <a:rPr lang="uk-UA" sz="20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їх</a:t>
            </a:r>
            <a:r>
              <a:rPr lang="uk-UA" sz="20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uk-UA" sz="20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за наданим</a:t>
            </a:r>
          </a:p>
          <a:p>
            <a:endParaRPr lang="uk-UA" sz="2000" dirty="0" smtClean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uk-UA" sz="20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Сертифікатом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uk-UA" sz="20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Документом, назва і номер якого зазначені у Сертифікаті</a:t>
            </a:r>
            <a:endParaRPr lang="ru-RU" sz="2000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pic>
        <p:nvPicPr>
          <p:cNvPr id="15" name="Picture 12" descr="http://4.bp.blogspot.com/-Th5hSb_ZA1A/T7dZ8iU4y6I/AAAAAAAABvQ/FHsDzF_JDyk/s1600/setryfika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94306">
            <a:off x="2429726" y="3336468"/>
            <a:ext cx="3171889" cy="2217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паспорт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51407">
            <a:off x="4243555" y="3376688"/>
            <a:ext cx="3770538" cy="2658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" name="Picture 10" descr="свідоцтво про народження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0950696">
            <a:off x="6648950" y="3534937"/>
            <a:ext cx="1700445" cy="2342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" name="Picture 2" descr="1195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" y="5079647"/>
            <a:ext cx="2169875" cy="1734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2772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-1"/>
            <a:ext cx="9144000" cy="74930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331640" y="51483"/>
            <a:ext cx="6768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ТЕХНОЛОГІЧНА КАРТА СТАРШОГО ІНСТРУКТОРА (ІНСТРУКТОРА)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pic>
        <p:nvPicPr>
          <p:cNvPr id="7" name="Picture 12" descr="Київський Регіональний Центр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2875" y="-7181"/>
            <a:ext cx="742157" cy="749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 descr="ЗНО - Київський регіональний центр оцінювання якості освіти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9" y="-53765"/>
            <a:ext cx="1475656" cy="8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241881" y="814989"/>
            <a:ext cx="1809839" cy="5875061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4445" y="1011009"/>
            <a:ext cx="2227619" cy="707886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07096" y="1011009"/>
            <a:ext cx="2243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anose="02040503050406030204" pitchFamily="18" charset="0"/>
              </a:rPr>
              <a:t>ДОПУСК УЧАСНИКІВ ЗНО</a:t>
            </a:r>
          </a:p>
        </p:txBody>
      </p:sp>
      <p:sp>
        <p:nvSpPr>
          <p:cNvPr id="12" name="Скругленная прямоугольная выноска 11"/>
          <p:cNvSpPr/>
          <p:nvPr/>
        </p:nvSpPr>
        <p:spPr>
          <a:xfrm>
            <a:off x="172067" y="2055996"/>
            <a:ext cx="2389755" cy="436899"/>
          </a:xfrm>
          <a:prstGeom prst="wedgeRoundRectCallout">
            <a:avLst>
              <a:gd name="adj1" fmla="val -13364"/>
              <a:gd name="adj2" fmla="val 131252"/>
              <a:gd name="adj3" fmla="val 16667"/>
            </a:avLst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63544" y="2087308"/>
            <a:ext cx="2166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10.15 -  11.00</a:t>
            </a:r>
            <a:endParaRPr lang="ru-RU" sz="2400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96288" y="897863"/>
            <a:ext cx="61206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>
                <a:solidFill>
                  <a:srgbClr val="002060"/>
                </a:solidFill>
                <a:latin typeface="Cambria" pitchFamily="18" charset="0"/>
              </a:rPr>
              <a:t>Попередити (**) учасників зовнішнього оцінювання про необхідність залишити речі, не передбачені процедурою проведення зовнішнього незалежного </a:t>
            </a:r>
            <a:r>
              <a:rPr lang="uk-UA" b="1" dirty="0" smtClean="0">
                <a:solidFill>
                  <a:srgbClr val="002060"/>
                </a:solidFill>
                <a:latin typeface="Cambria" pitchFamily="18" charset="0"/>
              </a:rPr>
              <a:t>оцінювання, </a:t>
            </a:r>
            <a:r>
              <a:rPr lang="uk-UA" b="1" dirty="0">
                <a:solidFill>
                  <a:srgbClr val="002060"/>
                </a:solidFill>
                <a:latin typeface="Cambria" pitchFamily="18" charset="0"/>
              </a:rPr>
              <a:t>у відведеному для цього місці в аудиторії. </a:t>
            </a:r>
            <a:endParaRPr lang="ru-RU" b="1" dirty="0">
              <a:solidFill>
                <a:srgbClr val="002060"/>
              </a:solidFill>
              <a:latin typeface="Cambria" pitchFamily="18" charset="0"/>
            </a:endParaRPr>
          </a:p>
        </p:txBody>
      </p:sp>
      <p:pic>
        <p:nvPicPr>
          <p:cNvPr id="1026" name="Picture 2" descr="сложенный зонт, зонты, зонт, зонтик, зонт для дождя,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32987">
            <a:off x="6312011" y="3565850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promo-stitch.com.ua/wp-content/uploads/2012/06/brand_sumka_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056" y="5259883"/>
            <a:ext cx="1877300" cy="1430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sharp.ua/cps/rde/xbcr/ua/productimages/260_EL233E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10810">
            <a:off x="2350396" y="3933056"/>
            <a:ext cx="1065189" cy="1147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mobil-explorer.com/wp-content/uploads/2014/02/mwc-2014-nokia-predstavila-bjudzhetnie-telefoni-nokia-220-i-nokia-asha-230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48483">
            <a:off x="3090927" y="2826226"/>
            <a:ext cx="1833026" cy="916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12" descr="Результат пошуку зображень за запитом &quot;флешки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1038" name="Picture 14" descr="http://internet-otvet.ru/kartinki/fleshka/obichnaya-fleshka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039043"/>
            <a:ext cx="1516664" cy="1511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kvest.biz.ua/wp-content/uploads/2010/10/Razer-Orca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907" y="4089459"/>
            <a:ext cx="780898" cy="1170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://tdpiramida.com.ua/media/goods/_cache/215183_143_144_4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602" y="2696439"/>
            <a:ext cx="1362075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://tsikave.ostriv.in.ua/images/publications/4/15270/1363368957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986" y="2492895"/>
            <a:ext cx="2060961" cy="2060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http://atech.pp.ua/wp-content/uploads/2013/07/ainol_novo_10_eternal1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20" y="5408129"/>
            <a:ext cx="1572096" cy="1133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http://cs623221.vk.me/v623221137/d23d/ebPDzZw3sG8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08375">
            <a:off x="5652120" y="5645199"/>
            <a:ext cx="1570833" cy="976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://kidsamui.ru/wp-content/uploads/2012/06/x_a444c69e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230" y="5299921"/>
            <a:ext cx="1318795" cy="1350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http://image.tsn.ua/media/images2/original/Jun2007/1512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691" y="2339342"/>
            <a:ext cx="688668" cy="895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3075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-1"/>
            <a:ext cx="9144000" cy="74930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331640" y="51483"/>
            <a:ext cx="6768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ТЕХНОЛОГІЧНА КАРТА СТАРШОГО ІНСТРУКТОРА (ІНСТРУКТОРА)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pic>
        <p:nvPicPr>
          <p:cNvPr id="7" name="Picture 12" descr="Київський Регіональний Центр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2875" y="-7181"/>
            <a:ext cx="742157" cy="749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 descr="ЗНО - Київський регіональний центр оцінювання якості освіт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9" y="-53765"/>
            <a:ext cx="1475656" cy="8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241881" y="814989"/>
            <a:ext cx="1809839" cy="5875061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4445" y="1011009"/>
            <a:ext cx="2227619" cy="707886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07096" y="1011009"/>
            <a:ext cx="2243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anose="02040503050406030204" pitchFamily="18" charset="0"/>
              </a:rPr>
              <a:t>ДОПУСК УЧАСНИКІВ ЗНО</a:t>
            </a:r>
          </a:p>
        </p:txBody>
      </p:sp>
      <p:sp>
        <p:nvSpPr>
          <p:cNvPr id="12" name="Скругленная прямоугольная выноска 11"/>
          <p:cNvSpPr/>
          <p:nvPr/>
        </p:nvSpPr>
        <p:spPr>
          <a:xfrm>
            <a:off x="172067" y="2055996"/>
            <a:ext cx="2389755" cy="436899"/>
          </a:xfrm>
          <a:prstGeom prst="wedgeRoundRectCallout">
            <a:avLst>
              <a:gd name="adj1" fmla="val -13364"/>
              <a:gd name="adj2" fmla="val 131252"/>
              <a:gd name="adj3" fmla="val 16667"/>
            </a:avLst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63544" y="2087308"/>
            <a:ext cx="2166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10.15 -  11.00</a:t>
            </a:r>
            <a:endParaRPr lang="ru-RU" sz="2400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61822" y="1011009"/>
            <a:ext cx="54665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>
                <a:solidFill>
                  <a:srgbClr val="002060"/>
                </a:solidFill>
                <a:latin typeface="Cambria" pitchFamily="18" charset="0"/>
              </a:rPr>
              <a:t>Допомогти (**) </a:t>
            </a:r>
            <a:r>
              <a:rPr lang="uk-UA" dirty="0">
                <a:solidFill>
                  <a:srgbClr val="002060"/>
                </a:solidFill>
                <a:latin typeface="Cambria" pitchFamily="18" charset="0"/>
              </a:rPr>
              <a:t>кожному</a:t>
            </a:r>
            <a:r>
              <a:rPr lang="uk-UA" b="1" dirty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uk-UA" dirty="0">
                <a:solidFill>
                  <a:srgbClr val="002060"/>
                </a:solidFill>
                <a:latin typeface="Cambria" pitchFamily="18" charset="0"/>
              </a:rPr>
              <a:t>учаснику зовнішнього оцінювання знайти своє робоче місце, яке зазначено в Аудиторному протоколі та на індивідуальній паперовій </a:t>
            </a:r>
            <a:r>
              <a:rPr lang="uk-UA" dirty="0" smtClean="0">
                <a:solidFill>
                  <a:srgbClr val="002060"/>
                </a:solidFill>
                <a:latin typeface="Cambria" pitchFamily="18" charset="0"/>
              </a:rPr>
              <a:t>наліпці</a:t>
            </a:r>
            <a:endParaRPr lang="ru-RU" dirty="0">
              <a:solidFill>
                <a:srgbClr val="002060"/>
              </a:solidFill>
              <a:latin typeface="Cambria" pitchFamily="18" charset="0"/>
            </a:endParaRPr>
          </a:p>
        </p:txBody>
      </p:sp>
      <p:pic>
        <p:nvPicPr>
          <p:cNvPr id="13" name="Picture 2" descr="http://xn--h1adbcon6c3c.com.ua/images/1%20%20%20%20%20%20%20201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24142">
            <a:off x="4747329" y="4820119"/>
            <a:ext cx="1236972" cy="667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30056" y="5733256"/>
            <a:ext cx="6662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rgbClr val="C00000"/>
                </a:solidFill>
              </a:rPr>
              <a:t>Забороняється пересаджувати учасника зовнішнього оцінювання на інше місце</a:t>
            </a:r>
            <a:r>
              <a:rPr lang="uk-UA" sz="2400" b="1" dirty="0" smtClean="0">
                <a:solidFill>
                  <a:srgbClr val="C00000"/>
                </a:solidFill>
              </a:rPr>
              <a:t>!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14" name="Picture 5" descr="1204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492895"/>
            <a:ext cx="2710332" cy="2167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 descr="1274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3020" y="2517113"/>
            <a:ext cx="2881312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5170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869</TotalTime>
  <Words>1754</Words>
  <Application>Microsoft Office PowerPoint</Application>
  <PresentationFormat>Экран (4:3)</PresentationFormat>
  <Paragraphs>393</Paragraphs>
  <Slides>43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108</cp:revision>
  <dcterms:created xsi:type="dcterms:W3CDTF">2015-02-15T17:35:15Z</dcterms:created>
  <dcterms:modified xsi:type="dcterms:W3CDTF">2015-02-16T16:30:24Z</dcterms:modified>
</cp:coreProperties>
</file>