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73" r:id="rId10"/>
    <p:sldId id="268" r:id="rId11"/>
    <p:sldId id="267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50" d="100"/>
          <a:sy n="50" d="100"/>
        </p:scale>
        <p:origin x="-1086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8D6F1-57DF-4551-88FD-191DD5135509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B2B0D-C25D-4485-9696-329CD4AAE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1A79-CA55-4EFD-8BC7-5AC5A563F4A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8505-EF0D-4DB2-BB99-BA7E864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Local%20Settings/Temp/pin.swf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emf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pic>
        <p:nvPicPr>
          <p:cNvPr id="2051" name="Picture 3" descr="F:\ТВ\4-б шк24 5 02 10\тв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261354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Спеціалізована школа </a:t>
            </a:r>
            <a:r>
              <a:rPr lang="en-US" sz="1800" b="1" i="1" dirty="0" smtClean="0">
                <a:solidFill>
                  <a:srgbClr val="FFC000"/>
                </a:solidFill>
                <a:latin typeface="Times New Roman" pitchFamily="18" charset="0"/>
              </a:rPr>
              <a:t> I-III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 ступенів №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24 </a:t>
            </a:r>
            <a:b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ім. О.Білаша з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поглибленим вивченням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іноземних  мов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Шевченківського </a:t>
            </a:r>
            <a:r>
              <a:rPr lang="uk-UA" sz="1800" b="1" i="1" dirty="0" smtClean="0">
                <a:solidFill>
                  <a:srgbClr val="FFC000"/>
                </a:solidFill>
                <a:latin typeface="Times New Roman" pitchFamily="18" charset="0"/>
              </a:rPr>
              <a:t>району  </a:t>
            </a:r>
            <a:r>
              <a:rPr lang="uk-UA" sz="1800" b="1" i="1" dirty="0" err="1" smtClean="0">
                <a:solidFill>
                  <a:srgbClr val="FFC000"/>
                </a:solidFill>
                <a:latin typeface="Times New Roman" pitchFamily="18" charset="0"/>
              </a:rPr>
              <a:t>м.Києва</a:t>
            </a:r>
            <a:endParaRPr lang="ru-RU" sz="1800" b="1" i="1" dirty="0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571736" y="1142984"/>
            <a:ext cx="6572264" cy="592935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 досвіду роботи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вчителя вищої      кваліфікаційної категорії,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вчителя – методиста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</a:rPr>
              <a:t>Андрущенко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</a:rPr>
              <a:t>Тетяни В'ячеславівни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(вища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освіта)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42844" y="142852"/>
            <a:ext cx="8431244" cy="8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3600" b="1" i="1" dirty="0" err="1">
                <a:solidFill>
                  <a:srgbClr val="FFFF00"/>
                </a:solidFill>
                <a:latin typeface="Monotype Corsiva" pitchFamily="66" charset="0"/>
              </a:rPr>
              <a:t>“</a:t>
            </a:r>
            <a:r>
              <a:rPr lang="uk-UA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Повір</a:t>
            </a:r>
            <a:r>
              <a:rPr lang="uk-UA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3600" b="1" i="1" dirty="0">
                <a:solidFill>
                  <a:srgbClr val="FFFF00"/>
                </a:solidFill>
                <a:latin typeface="Monotype Corsiva" pitchFamily="66" charset="0"/>
              </a:rPr>
              <a:t>у</a:t>
            </a:r>
            <a:r>
              <a:rPr lang="uk-UA" sz="3600" b="1" i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uk-UA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себе  - все  </a:t>
            </a:r>
            <a:r>
              <a:rPr lang="uk-UA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здійсниться</a:t>
            </a:r>
            <a:r>
              <a:rPr lang="uk-UA" sz="3600" b="1" i="1" dirty="0" err="1">
                <a:solidFill>
                  <a:srgbClr val="FFFF00"/>
                </a:solidFill>
                <a:latin typeface="Monotype Corsiva" pitchFamily="66" charset="0"/>
              </a:rPr>
              <a:t>”</a:t>
            </a:r>
            <a:endParaRPr lang="ru-RU" sz="36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D:\Тася\фото учителей\2012_01_28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142984"/>
            <a:ext cx="1857388" cy="25544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857224" y="5214950"/>
            <a:ext cx="3500462" cy="12858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Участь у творчих  конкурсах, спортивних змаганнях, зборі макулатури.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Новая папка\01-768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2278839" cy="3038452"/>
          </a:xfrm>
          <a:prstGeom prst="rect">
            <a:avLst/>
          </a:prstGeom>
          <a:noFill/>
        </p:spPr>
      </p:pic>
      <p:pic>
        <p:nvPicPr>
          <p:cNvPr id="3074" name="Picture 2" descr="D:\Новая папка\20141218_092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142984"/>
            <a:ext cx="2286016" cy="3000396"/>
          </a:xfrm>
          <a:prstGeom prst="rect">
            <a:avLst/>
          </a:prstGeom>
          <a:noFill/>
        </p:spPr>
      </p:pic>
      <p:pic>
        <p:nvPicPr>
          <p:cNvPr id="3075" name="Picture 3" descr="D:\Новая папка\20160211_122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14818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4267200" y="285728"/>
            <a:ext cx="4733956" cy="10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Навчальні екскурсії</a:t>
            </a:r>
          </a:p>
          <a:p>
            <a:pPr algn="ctr">
              <a:defRPr/>
            </a:pPr>
            <a:r>
              <a:rPr lang="uk-UA" sz="24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- як один із чинників активного пізнання навколишнього світу.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099" name="Picture 3" descr="D:\Тася\Фото школа\Фото 2-Б\IMG_7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85728"/>
            <a:ext cx="361973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Новая папка\DSC0212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71613"/>
            <a:ext cx="3429024" cy="2286015"/>
          </a:xfrm>
          <a:prstGeom prst="rect">
            <a:avLst/>
          </a:prstGeom>
          <a:noFill/>
        </p:spPr>
      </p:pic>
      <p:pic>
        <p:nvPicPr>
          <p:cNvPr id="1027" name="Picture 3" descr="D:\Новая папка\DSC02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3357586" cy="2643182"/>
          </a:xfrm>
          <a:prstGeom prst="rect">
            <a:avLst/>
          </a:prstGeom>
          <a:noFill/>
        </p:spPr>
      </p:pic>
      <p:pic>
        <p:nvPicPr>
          <p:cNvPr id="1028" name="Picture 4" descr="D:\Новая папка\wR1SpH5KKjo-300x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143380"/>
            <a:ext cx="3357586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85784" y="0"/>
            <a:ext cx="9429783" cy="15696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Виховна</a:t>
            </a: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робота</a:t>
            </a:r>
            <a:b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35729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Слухай   </a:t>
            </a: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дитину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серцем – це найчуйніше,  що  в  тебе  є.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Новая папка\20150507_10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3857652" cy="2857520"/>
          </a:xfrm>
          <a:prstGeom prst="rect">
            <a:avLst/>
          </a:prstGeom>
          <a:noFill/>
        </p:spPr>
      </p:pic>
      <p:pic>
        <p:nvPicPr>
          <p:cNvPr id="4099" name="Picture 3" descr="D:\Новая папка\20150122_08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2357454" cy="2428892"/>
          </a:xfrm>
          <a:prstGeom prst="rect">
            <a:avLst/>
          </a:prstGeom>
          <a:noFill/>
        </p:spPr>
      </p:pic>
      <p:pic>
        <p:nvPicPr>
          <p:cNvPr id="4100" name="Picture 4" descr="D:\Новая папка\20150122_100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278608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Тася\диск\Фото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984371" cy="2645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Тася\диск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290"/>
            <a:ext cx="3071834" cy="230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071811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27860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5122" name="Picture 2" descr="D:\Новая папка\20141222_102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85728"/>
            <a:ext cx="1857388" cy="2714644"/>
          </a:xfrm>
          <a:prstGeom prst="rect">
            <a:avLst/>
          </a:prstGeom>
          <a:noFill/>
        </p:spPr>
      </p:pic>
      <p:pic>
        <p:nvPicPr>
          <p:cNvPr id="5123" name="Picture 3" descr="D:\Новая папка\20150507_132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14752"/>
            <a:ext cx="2428892" cy="2143140"/>
          </a:xfrm>
          <a:prstGeom prst="rect">
            <a:avLst/>
          </a:prstGeom>
          <a:noFill/>
        </p:spPr>
      </p:pic>
      <p:pic>
        <p:nvPicPr>
          <p:cNvPr id="5124" name="Picture 4" descr="D:\Новая папка\20150507_114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714752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42852"/>
            <a:ext cx="8229600" cy="46577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Дякую</a:t>
            </a:r>
            <a:r>
              <a:rPr kumimoji="0" lang="uk-UA" sz="8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</a:t>
            </a:r>
            <a:r>
              <a:rPr kumimoji="0" lang="uk-UA" sz="8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увагу!</a:t>
            </a:r>
            <a:endParaRPr kumimoji="0" lang="ru-RU" sz="8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46" name="Picture 2" descr="D:\Тася\анимации\2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3228975" cy="32289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 rot="20353126">
            <a:off x="-912" y="3486506"/>
            <a:ext cx="2818652" cy="12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</a:rPr>
              <a:t>Педагогічне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</a:rPr>
              <a:t>кредо: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2362200" y="609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FFFF00"/>
                </a:solidFill>
                <a:latin typeface="Times New Roman" pitchFamily="18" charset="0"/>
              </a:rPr>
              <a:t>Педагогічний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FFFF00"/>
                </a:solidFill>
                <a:latin typeface="Times New Roman" pitchFamily="18" charset="0"/>
              </a:rPr>
              <a:t>стаж роботи  - </a:t>
            </a:r>
            <a:r>
              <a:rPr lang="uk-UA" sz="2800" i="1" dirty="0" smtClean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5</a:t>
            </a:r>
            <a:r>
              <a:rPr lang="uk-UA" sz="2800" i="1" dirty="0" smtClean="0">
                <a:solidFill>
                  <a:srgbClr val="FFFF00"/>
                </a:solidFill>
                <a:latin typeface="Times New Roman" pitchFamily="18" charset="0"/>
              </a:rPr>
              <a:t> років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791200" y="609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FFFF00"/>
                </a:solidFill>
                <a:latin typeface="Times New Roman" pitchFamily="18" charset="0"/>
              </a:rPr>
              <a:t>Стаж роботи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FFFF00"/>
                </a:solidFill>
                <a:latin typeface="Times New Roman" pitchFamily="18" charset="0"/>
              </a:rPr>
              <a:t>в школі № 24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21</a:t>
            </a:r>
            <a:r>
              <a:rPr lang="uk-UA" sz="2800" i="1" dirty="0" smtClean="0">
                <a:solidFill>
                  <a:srgbClr val="FFFF00"/>
                </a:solidFill>
                <a:latin typeface="Times New Roman" pitchFamily="18" charset="0"/>
              </a:rPr>
              <a:t> рік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29200" y="56388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Курси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підвищення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кваліфікації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</a:rPr>
              <a:t> 2017 </a:t>
            </a:r>
            <a:r>
              <a:rPr lang="uk-UA" sz="2400" i="1" dirty="0">
                <a:solidFill>
                  <a:srgbClr val="7030A0"/>
                </a:solidFill>
                <a:latin typeface="Times New Roman" pitchFamily="18" charset="0"/>
              </a:rPr>
              <a:t>рік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378075" y="3500438"/>
            <a:ext cx="64484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endParaRPr lang="uk-UA" sz="3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</a:rPr>
              <a:t>Дитина, яка вихована </a:t>
            </a:r>
            <a:r>
              <a:rPr lang="uk-UA" sz="3200" dirty="0" err="1" smtClean="0">
                <a:solidFill>
                  <a:srgbClr val="FF0000"/>
                </a:solidFill>
                <a:latin typeface="Times New Roman" pitchFamily="18" charset="0"/>
              </a:rPr>
              <a:t>схвалюючим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</a:rPr>
              <a:t>   словом, уміє вірити в себе.</a:t>
            </a:r>
            <a:endParaRPr lang="uk-UA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214554"/>
            <a:ext cx="657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З листопада 2010р.- заступник директора з навчально-виховної роботи.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uild="p"/>
      <p:bldP spid="7" grpId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D:\Тася\Фото школа\2012_01_18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993886" cy="281915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1027" name="Picture 3" descr="D:\Тася\Фото школа\2012_01_18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04"/>
            <a:ext cx="1970492" cy="27860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1028" name="Picture 4" descr="D:\Тася\Фото школа\2012_01_18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05"/>
            <a:ext cx="1970492" cy="27860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1029" name="Picture 5" descr="D:\Тася\Фото школа\2012_01_18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8604"/>
            <a:ext cx="1970492" cy="27860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1030" name="Picture 6" descr="D:\Тася\Фото школа\2012_01_18\IMG_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571876"/>
            <a:ext cx="2143140" cy="30301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1032" name="Picture 8" descr="D:\Тася\Фото школа\2012_01_18\IMG_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643314"/>
            <a:ext cx="2065325" cy="29201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0"/>
            <a:ext cx="8115328" cy="1857364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Виступи на </a:t>
            </a: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педрадах та</a:t>
            </a:r>
            <a:r>
              <a:rPr kumimoji="0" lang="uk-UA" sz="40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засіданнях </a:t>
            </a:r>
            <a:r>
              <a:rPr lang="uk-UA" sz="4000" b="1" i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методичного </a:t>
            </a: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об'єднання</a:t>
            </a:r>
            <a:endParaRPr kumimoji="0" lang="ru-RU" sz="40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2143116"/>
            <a:ext cx="8701118" cy="36480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i="1" dirty="0" smtClean="0">
                <a:latin typeface="Times New Roman" pitchFamily="18" charset="0"/>
              </a:rPr>
              <a:t>Адаптація першокласників до навчання у школі.(</a:t>
            </a:r>
            <a:r>
              <a:rPr lang="uk-UA" sz="2400" i="1" dirty="0" err="1" smtClean="0">
                <a:latin typeface="Times New Roman" pitchFamily="18" charset="0"/>
              </a:rPr>
              <a:t>МО</a:t>
            </a:r>
            <a:r>
              <a:rPr lang="uk-UA" sz="2400" i="1" dirty="0" smtClean="0">
                <a:latin typeface="Times New Roman" pitchFamily="18" charset="0"/>
              </a:rPr>
              <a:t>, педрада, жовтень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2016 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.)</a:t>
            </a:r>
            <a:endParaRPr lang="uk-UA" sz="2400" i="1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i="1" dirty="0" smtClean="0">
                <a:latin typeface="Times New Roman" pitchFamily="18" charset="0"/>
              </a:rPr>
              <a:t>Особливості  навчання за проектом </a:t>
            </a:r>
            <a:r>
              <a:rPr lang="uk-UA" sz="2400" i="1" dirty="0" err="1" smtClean="0">
                <a:latin typeface="Times New Roman" pitchFamily="18" charset="0"/>
              </a:rPr>
              <a:t>“Інтелект</a:t>
            </a:r>
            <a:r>
              <a:rPr lang="uk-UA" sz="2400" i="1" dirty="0" smtClean="0">
                <a:latin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</a:rPr>
              <a:t>України”</a:t>
            </a:r>
            <a:r>
              <a:rPr lang="uk-UA" sz="2400" i="1" dirty="0" smtClean="0">
                <a:latin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</a:rPr>
              <a:t>(педрада, квітень 2016р</a:t>
            </a:r>
            <a:r>
              <a:rPr lang="uk-UA" sz="2400" i="1" dirty="0" smtClean="0">
                <a:latin typeface="Times New Roman" pitchFamily="18" charset="0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i="1" dirty="0" smtClean="0">
                <a:latin typeface="Times New Roman" pitchFamily="18" charset="0"/>
              </a:rPr>
              <a:t>Новації в початковій школі.</a:t>
            </a:r>
            <a:r>
              <a:rPr lang="uk-UA" sz="2400" i="1" dirty="0" smtClean="0">
                <a:latin typeface="Times New Roman" pitchFamily="18" charset="0"/>
              </a:rPr>
              <a:t> (педрада, серпень 2016 р.)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i="1" dirty="0" smtClean="0">
                <a:latin typeface="Times New Roman" pitchFamily="18" charset="0"/>
              </a:rPr>
              <a:t>Особливості оцінювання молодших школярів. (педрада, січень 2017р.)</a:t>
            </a:r>
            <a:endParaRPr lang="uk-UA" sz="2400" i="1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i="1" dirty="0" smtClean="0">
                <a:latin typeface="Times New Roman" pitchFamily="18" charset="0"/>
              </a:rPr>
              <a:t>Сучасні рішення для сучасних дітей.</a:t>
            </a:r>
            <a:r>
              <a:rPr lang="uk-UA" sz="2400" i="1" dirty="0" smtClean="0">
                <a:latin typeface="Times New Roman" pitchFamily="18" charset="0"/>
              </a:rPr>
              <a:t> (</a:t>
            </a:r>
            <a:r>
              <a:rPr lang="uk-UA" sz="2400" i="1" dirty="0" smtClean="0">
                <a:latin typeface="Times New Roman" pitchFamily="18" charset="0"/>
              </a:rPr>
              <a:t>семінар, лютий</a:t>
            </a:r>
            <a:r>
              <a:rPr lang="uk-UA" sz="2400" i="1" dirty="0" smtClean="0">
                <a:latin typeface="Times New Roman" pitchFamily="18" charset="0"/>
              </a:rPr>
              <a:t> 2017р</a:t>
            </a:r>
            <a:r>
              <a:rPr lang="uk-UA" sz="2400" i="1" dirty="0" smtClean="0">
                <a:latin typeface="Times New Roman" pitchFamily="18" charset="0"/>
              </a:rPr>
              <a:t>.)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714348" y="0"/>
            <a:ext cx="9072626" cy="9287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Тема за якою працює вчитель: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         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uk-UA" sz="2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Впровадження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інформаційних  технологій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в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</a:rPr>
              <a:t>  практику  роботи  початкової 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</a:rPr>
              <a:t>школи”</a:t>
            </a: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9727" y="1428736"/>
            <a:ext cx="6424784" cy="17145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Методична робота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38400" y="2500306"/>
            <a:ext cx="6477000" cy="329089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38400" y="2357430"/>
            <a:ext cx="6477000" cy="34337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uk-UA" sz="2400" i="1" dirty="0" smtClean="0">
                <a:latin typeface="Times New Roman" pitchFamily="18" charset="0"/>
              </a:rPr>
              <a:t>Мотивація навчальної діяльності 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молодших школярів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uk-UA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Компетентісний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підхід  у початковій освіті.</a:t>
            </a:r>
          </a:p>
          <a:p>
            <a:pPr marL="342900" lvl="0" indent="-342900">
              <a:spcBef>
                <a:spcPct val="70000"/>
              </a:spcBef>
              <a:buFont typeface="Wingdings" pitchFamily="2" charset="2"/>
              <a:buChar char="v"/>
              <a:defRPr/>
            </a:pPr>
            <a:r>
              <a:rPr lang="uk-UA" sz="2400" i="1" dirty="0" smtClean="0">
                <a:latin typeface="Times New Roman" pitchFamily="18" charset="0"/>
              </a:rPr>
              <a:t>Роль ІКТ у вдосконаленні  навчально-виховного процесу.</a:t>
            </a:r>
          </a:p>
          <a:p>
            <a:pPr marL="342900" lvl="0" indent="-342900">
              <a:spcBef>
                <a:spcPct val="70000"/>
              </a:spcBef>
              <a:buFont typeface="Wingdings" pitchFamily="2" charset="2"/>
              <a:buChar char="v"/>
              <a:defRPr/>
            </a:pP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Вдосконалення сучасного уроку.</a:t>
            </a:r>
          </a:p>
        </p:txBody>
      </p:sp>
      <p:pic>
        <p:nvPicPr>
          <p:cNvPr id="1026" name="Picture 2" descr="D:\Тася\Фото школа\Фото 2-Б\IMG_8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726527" cy="204468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З листопада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r>
              <a:rPr lang="uk-UA" sz="2800" b="1" dirty="0" smtClean="0">
                <a:latin typeface="Monotype Corsiva" pitchFamily="66" charset="0"/>
              </a:rPr>
              <a:t>2010р.- </a:t>
            </a:r>
            <a:r>
              <a:rPr lang="uk-UA" sz="2800" b="1" dirty="0" smtClean="0">
                <a:latin typeface="Monotype Corsiva" pitchFamily="66" charset="0"/>
              </a:rPr>
              <a:t>заступник директора з навчально-виховної роботи.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  <p:bldP spid="4" grpId="0"/>
      <p:bldP spid="5" grpId="0" build="p"/>
      <p:bldP spid="6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62" y="0"/>
            <a:ext cx="8062938" cy="1676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Методичне забезпечення </a:t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навчально-виховного процесу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14422"/>
            <a:ext cx="8534400" cy="13001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Вивчаю та використовую в своїй професійній діяльності сучасні педагогічні технології, методики, прийоми, засоби для успішного навчання.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00364" y="4143380"/>
            <a:ext cx="3143272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uk-UA" sz="2000" b="1" i="1" kern="0" dirty="0">
                <a:solidFill>
                  <a:srgbClr val="FF0000"/>
                </a:solidFill>
                <a:latin typeface="Times New Roman" pitchFamily="18" charset="0"/>
              </a:rPr>
              <a:t>Створюю прищеплення інтересу до самоосвіти.</a:t>
            </a:r>
          </a:p>
        </p:txBody>
      </p:sp>
      <p:pic>
        <p:nvPicPr>
          <p:cNvPr id="2050" name="Picture 2" descr="D:\Тася\фото презентации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000240"/>
            <a:ext cx="2500330" cy="18751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3" descr="D:\Тася\Фото\нач 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714644" cy="178445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D:\Тася\фото презентации\IMG_4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357430"/>
            <a:ext cx="2571768" cy="171451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5572140"/>
            <a:ext cx="821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70C0"/>
                </a:solidFill>
              </a:rPr>
              <a:t>“Бути</a:t>
            </a:r>
            <a:r>
              <a:rPr lang="uk-UA" sz="2400" b="1" dirty="0" smtClean="0">
                <a:solidFill>
                  <a:srgbClr val="0070C0"/>
                </a:solidFill>
              </a:rPr>
              <a:t> вчителем – це мистецтво, яке вдосконалюється протягом усього професійного </a:t>
            </a:r>
            <a:r>
              <a:rPr lang="uk-UA" sz="2400" b="1" dirty="0" err="1" smtClean="0">
                <a:solidFill>
                  <a:srgbClr val="0070C0"/>
                </a:solidFill>
              </a:rPr>
              <a:t>життя”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8.41813E-7 L 0.00452 -0.06846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4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500034" y="357166"/>
            <a:ext cx="86439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“</a:t>
            </a:r>
            <a:r>
              <a:rPr lang="uk-UA" sz="3200" b="1" i="1" kern="0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День</a:t>
            </a:r>
            <a:r>
              <a:rPr lang="uk-UA" sz="3200" b="1" i="1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 батьківського </a:t>
            </a:r>
            <a:r>
              <a:rPr lang="uk-UA" sz="3200" b="1" i="1" kern="0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самоврядування</a:t>
            </a:r>
            <a:r>
              <a:rPr lang="uk-UA" sz="3200" b="1" i="1" kern="0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”</a:t>
            </a:r>
            <a:endParaRPr lang="ru-RU" sz="3200" b="1" i="1" kern="0" dirty="0">
              <a:solidFill>
                <a:srgbClr val="FFFF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8" name="Picture 5" descr="C:\Documents and Settings\Igor\Local Settings\Temporary Internet Files\Content.IE5\OBWLSCMU\MM90028363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429264"/>
            <a:ext cx="1106496" cy="1214446"/>
          </a:xfrm>
          <a:prstGeom prst="rect">
            <a:avLst/>
          </a:prstGeom>
          <a:noFill/>
        </p:spPr>
      </p:pic>
      <p:pic>
        <p:nvPicPr>
          <p:cNvPr id="4" name="Picture 2" descr="D:\Новая папка\20151023_114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2643206" cy="4000528"/>
          </a:xfrm>
          <a:prstGeom prst="rect">
            <a:avLst/>
          </a:prstGeom>
          <a:noFill/>
        </p:spPr>
      </p:pic>
      <p:pic>
        <p:nvPicPr>
          <p:cNvPr id="5" name="Picture 3" descr="D:\Новая папка\20141024_103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643050"/>
            <a:ext cx="264320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428660" y="0"/>
            <a:ext cx="9115460" cy="1116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Нестандартні  уроки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71744"/>
            <a:ext cx="2033279" cy="135732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928670"/>
            <a:ext cx="1940822" cy="12858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57232"/>
            <a:ext cx="1925630" cy="157163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76" descr="Пин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857760"/>
            <a:ext cx="12112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нюш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5587" y="3429000"/>
            <a:ext cx="12684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643182"/>
            <a:ext cx="1878046" cy="150019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1643042" y="535782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2"/>
                </a:solidFill>
              </a:rPr>
              <a:t>Найкращий урок – це той, який ми ще не провели!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Новая папка\DSC02068-768x5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785794"/>
            <a:ext cx="3286148" cy="2286016"/>
          </a:xfrm>
          <a:prstGeom prst="rect">
            <a:avLst/>
          </a:prstGeom>
          <a:noFill/>
        </p:spPr>
      </p:pic>
      <p:pic>
        <p:nvPicPr>
          <p:cNvPr id="2051" name="Picture 3" descr="D:\Новая папка\DSC0206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214686"/>
            <a:ext cx="335758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VD\Заставки на рабочий стол -1920x1200 (1204 шт)\1920x1200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Igor\Local Settings\Temporary Internet Files\Content.IE5\OBWLSCMU\MM90004114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572140"/>
            <a:ext cx="1458320" cy="1159177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152400"/>
            <a:ext cx="8191528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Робота</a:t>
            </a:r>
            <a:br>
              <a:rPr kumimoji="0" lang="uk-UA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uk-UA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 обдарованими дітьми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Переможці районного етапу: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28599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FF00"/>
                </a:solidFill>
              </a:rPr>
              <a:t>2013-2014н.р. – </a:t>
            </a:r>
            <a:r>
              <a:rPr lang="uk-UA" sz="2400" b="1" dirty="0" err="1" smtClean="0">
                <a:solidFill>
                  <a:srgbClr val="FFFF00"/>
                </a:solidFill>
              </a:rPr>
              <a:t>Стрельцов</a:t>
            </a:r>
            <a:r>
              <a:rPr lang="uk-UA" sz="2400" b="1" dirty="0" smtClean="0">
                <a:solidFill>
                  <a:srgbClr val="FFFF00"/>
                </a:solidFill>
              </a:rPr>
              <a:t>  Ілля, </a:t>
            </a:r>
            <a:r>
              <a:rPr lang="en-US" sz="2400" b="1" dirty="0" smtClean="0">
                <a:solidFill>
                  <a:srgbClr val="FFFF00"/>
                </a:solidFill>
              </a:rPr>
              <a:t>II </a:t>
            </a:r>
            <a:r>
              <a:rPr lang="uk-UA" sz="2400" b="1" dirty="0" smtClean="0">
                <a:solidFill>
                  <a:srgbClr val="FFFF00"/>
                </a:solidFill>
              </a:rPr>
              <a:t>місце ( Математичний </a:t>
            </a:r>
            <a:r>
              <a:rPr lang="uk-UA" sz="2400" b="1" dirty="0" err="1" smtClean="0">
                <a:solidFill>
                  <a:srgbClr val="FFFF00"/>
                </a:solidFill>
              </a:rPr>
              <a:t>квест</a:t>
            </a:r>
            <a:r>
              <a:rPr lang="uk-UA" sz="2400" b="1" dirty="0" smtClean="0">
                <a:solidFill>
                  <a:srgbClr val="FFFF00"/>
                </a:solidFill>
              </a:rPr>
              <a:t>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r"/>
            <a:r>
              <a:rPr lang="uk-UA" sz="2400" b="1" dirty="0" err="1" smtClean="0">
                <a:solidFill>
                  <a:srgbClr val="FFFF00"/>
                </a:solidFill>
              </a:rPr>
              <a:t>Комов</a:t>
            </a:r>
            <a:r>
              <a:rPr lang="uk-UA" sz="2400" b="1" dirty="0" smtClean="0">
                <a:solidFill>
                  <a:srgbClr val="FFFF00"/>
                </a:solidFill>
              </a:rPr>
              <a:t>  Артем, </a:t>
            </a:r>
            <a:r>
              <a:rPr lang="en-US" sz="2400" b="1" dirty="0" smtClean="0">
                <a:solidFill>
                  <a:srgbClr val="FFFF00"/>
                </a:solidFill>
              </a:rPr>
              <a:t>II </a:t>
            </a:r>
            <a:r>
              <a:rPr lang="uk-UA" sz="2400" b="1" dirty="0" smtClean="0">
                <a:solidFill>
                  <a:srgbClr val="FFFF00"/>
                </a:solidFill>
              </a:rPr>
              <a:t>місце (Математичний </a:t>
            </a:r>
            <a:r>
              <a:rPr lang="uk-UA" sz="2400" b="1" dirty="0" err="1" smtClean="0">
                <a:solidFill>
                  <a:srgbClr val="FFFF00"/>
                </a:solidFill>
              </a:rPr>
              <a:t>квест</a:t>
            </a:r>
            <a:r>
              <a:rPr lang="uk-UA" sz="2400" b="1" dirty="0" smtClean="0">
                <a:solidFill>
                  <a:srgbClr val="FFFF00"/>
                </a:solidFill>
              </a:rPr>
              <a:t>)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75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     20</a:t>
            </a:r>
            <a:r>
              <a:rPr lang="en-US" sz="2400" b="1" dirty="0" smtClean="0">
                <a:solidFill>
                  <a:srgbClr val="FFFF00"/>
                </a:solidFill>
              </a:rPr>
              <a:t>16</a:t>
            </a:r>
            <a:r>
              <a:rPr lang="uk-UA" sz="2400" b="1" dirty="0" smtClean="0">
                <a:solidFill>
                  <a:srgbClr val="FFFF00"/>
                </a:solidFill>
              </a:rPr>
              <a:t>-20</a:t>
            </a:r>
            <a:r>
              <a:rPr lang="en-US" sz="2400" b="1" dirty="0" smtClean="0">
                <a:solidFill>
                  <a:srgbClr val="FFFF00"/>
                </a:solidFill>
              </a:rPr>
              <a:t>17</a:t>
            </a:r>
            <a:r>
              <a:rPr lang="uk-UA" sz="2400" b="1" dirty="0" err="1" smtClean="0">
                <a:solidFill>
                  <a:srgbClr val="FFFF00"/>
                </a:solidFill>
              </a:rPr>
              <a:t>н.р</a:t>
            </a:r>
            <a:r>
              <a:rPr lang="uk-UA" sz="2400" b="1" dirty="0" smtClean="0">
                <a:solidFill>
                  <a:srgbClr val="FFFF00"/>
                </a:solidFill>
              </a:rPr>
              <a:t>. -  </a:t>
            </a:r>
            <a:r>
              <a:rPr lang="uk-UA" sz="2400" b="1" dirty="0" err="1" smtClean="0">
                <a:solidFill>
                  <a:srgbClr val="FFFF00"/>
                </a:solidFill>
              </a:rPr>
              <a:t>Апальонова</a:t>
            </a:r>
            <a:r>
              <a:rPr lang="uk-UA" sz="2400" b="1" dirty="0" smtClean="0">
                <a:solidFill>
                  <a:srgbClr val="FFFF00"/>
                </a:solidFill>
              </a:rPr>
              <a:t> Кіра, </a:t>
            </a:r>
            <a:r>
              <a:rPr lang="en-US" sz="2400" b="1" dirty="0" smtClean="0">
                <a:solidFill>
                  <a:srgbClr val="FFFF00"/>
                </a:solidFill>
              </a:rPr>
              <a:t>II</a:t>
            </a:r>
            <a:r>
              <a:rPr lang="uk-UA" sz="2400" b="1" dirty="0" smtClean="0">
                <a:solidFill>
                  <a:srgbClr val="FFFF00"/>
                </a:solidFill>
              </a:rPr>
              <a:t> місце(українська мова)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                                        Шинкар Уляна, </a:t>
            </a:r>
            <a:r>
              <a:rPr lang="en-US" sz="2400" b="1" dirty="0" smtClean="0">
                <a:solidFill>
                  <a:srgbClr val="FFFF00"/>
                </a:solidFill>
              </a:rPr>
              <a:t>III </a:t>
            </a:r>
            <a:r>
              <a:rPr lang="uk-UA" sz="2400" b="1" dirty="0" smtClean="0">
                <a:solidFill>
                  <a:srgbClr val="FFFF00"/>
                </a:solidFill>
              </a:rPr>
              <a:t>місце (українська мова)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355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Спеціалізована школа  I-III  ступенів № 24  ім. О.Білаша з поглибленим вивченням  іноземних  мов Шевченківського району  м.Києва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user</cp:lastModifiedBy>
  <cp:revision>219</cp:revision>
  <dcterms:created xsi:type="dcterms:W3CDTF">2012-01-11T20:03:38Z</dcterms:created>
  <dcterms:modified xsi:type="dcterms:W3CDTF">2017-03-12T18:29:07Z</dcterms:modified>
</cp:coreProperties>
</file>