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  <p:sldMasterId id="2147483760" r:id="rId9"/>
    <p:sldMasterId id="2147483772" r:id="rId10"/>
    <p:sldMasterId id="2147483784" r:id="rId11"/>
    <p:sldMasterId id="2147483796" r:id="rId12"/>
    <p:sldMasterId id="2147483952" r:id="rId13"/>
  </p:sldMasterIdLst>
  <p:sldIdLst>
    <p:sldId id="256" r:id="rId14"/>
    <p:sldId id="257" r:id="rId15"/>
    <p:sldId id="258" r:id="rId16"/>
    <p:sldId id="265" r:id="rId17"/>
    <p:sldId id="261" r:id="rId18"/>
    <p:sldId id="268" r:id="rId19"/>
    <p:sldId id="270" r:id="rId20"/>
    <p:sldId id="259" r:id="rId21"/>
    <p:sldId id="269" r:id="rId22"/>
    <p:sldId id="263" r:id="rId23"/>
    <p:sldId id="260" r:id="rId24"/>
    <p:sldId id="267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CE6"/>
    <a:srgbClr val="FEF4CF"/>
    <a:srgbClr val="640000"/>
    <a:srgbClr val="D00000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themeOverride" Target="../theme/themeOverrid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ysClr val="windowText" lastClr="000000"/>
          </a:solidFill>
        </a:ln>
      </c:spPr>
    </c:sideWall>
    <c:backWall>
      <c:thickness val="0"/>
      <c:spPr>
        <a:solidFill>
          <a:schemeClr val="accent5">
            <a:lumMod val="40000"/>
            <a:lumOff val="60000"/>
          </a:schemeClr>
        </a:solidFill>
        <a:ln>
          <a:solidFill>
            <a:sysClr val="windowText" lastClr="000000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Історія України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855355109577E-3"/>
                  <c:y val="7.168707023096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133544512139183E-3"/>
                  <c:y val="6.329084002486807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Лист1!$B$5:$B$8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 І СЕМ</c:v>
                </c:pt>
              </c:strCache>
            </c:strRef>
          </c:cat>
          <c:val>
            <c:numRef>
              <c:f>Лист1!$C$5:$C$8</c:f>
              <c:numCache>
                <c:formatCode>0%</c:formatCode>
                <c:ptCount val="4"/>
                <c:pt idx="0">
                  <c:v>0.77</c:v>
                </c:pt>
                <c:pt idx="1">
                  <c:v>0.78</c:v>
                </c:pt>
                <c:pt idx="2">
                  <c:v>0.62</c:v>
                </c:pt>
                <c:pt idx="3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Всесвітня історія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0.629629629629629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66666666666666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62E-2"/>
                  <c:y val="0.50000000000000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53240740740740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Лист1!$B$5:$B$8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 І СЕМ</c:v>
                </c:pt>
              </c:strCache>
            </c:strRef>
          </c:cat>
          <c:val>
            <c:numRef>
              <c:f>Лист1!$D$5:$D$8</c:f>
              <c:numCache>
                <c:formatCode>0%</c:formatCode>
                <c:ptCount val="4"/>
                <c:pt idx="0">
                  <c:v>0.71</c:v>
                </c:pt>
                <c:pt idx="1">
                  <c:v>0.75</c:v>
                </c:pt>
                <c:pt idx="2">
                  <c:v>0.57999999999999996</c:v>
                </c:pt>
                <c:pt idx="3">
                  <c:v>0.62</c:v>
                </c:pt>
              </c:numCache>
            </c:numRef>
          </c:val>
        </c:ser>
        <c:ser>
          <c:idx val="2"/>
          <c:order val="2"/>
          <c:tx>
            <c:strRef>
              <c:f>Лист1!$E$4</c:f>
              <c:strCache>
                <c:ptCount val="1"/>
                <c:pt idx="0">
                  <c:v>Правознавство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5700316768208775E-2"/>
                  <c:y val="5.6288072010911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00316768208775E-2"/>
                  <c:y val="8.25558389493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Лист1!$B$5:$B$8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 І СЕМ</c:v>
                </c:pt>
              </c:strCache>
            </c:strRef>
          </c:cat>
          <c:val>
            <c:numRef>
              <c:f>Лист1!$E$5:$E$8</c:f>
              <c:numCache>
                <c:formatCode>0%</c:formatCode>
                <c:ptCount val="4"/>
                <c:pt idx="0">
                  <c:v>0.69</c:v>
                </c:pt>
                <c:pt idx="1">
                  <c:v>0.78</c:v>
                </c:pt>
                <c:pt idx="2">
                  <c:v>0.7</c:v>
                </c:pt>
                <c:pt idx="3">
                  <c:v>0.67</c:v>
                </c:pt>
              </c:numCache>
            </c:numRef>
          </c:val>
          <c:shape val="pyramidToMa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27744"/>
        <c:axId val="21184896"/>
        <c:axId val="0"/>
      </c:bar3DChart>
      <c:catAx>
        <c:axId val="20527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21184896"/>
        <c:crosses val="autoZero"/>
        <c:auto val="1"/>
        <c:lblAlgn val="ctr"/>
        <c:lblOffset val="100"/>
        <c:noMultiLvlLbl val="0"/>
      </c:catAx>
      <c:valAx>
        <c:axId val="21184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20527744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gradFill flip="none" rotWithShape="1">
      <a:gsLst>
        <a:gs pos="0">
          <a:srgbClr val="000000"/>
        </a:gs>
        <a:gs pos="22000">
          <a:srgbClr val="0A128C"/>
        </a:gs>
        <a:gs pos="49000">
          <a:srgbClr val="181CC7"/>
        </a:gs>
        <a:gs pos="78000">
          <a:srgbClr val="7005D4">
            <a:lumMod val="53000"/>
            <a:alpha val="40000"/>
          </a:srgbClr>
        </a:gs>
        <a:gs pos="94000">
          <a:srgbClr val="8C3D91"/>
        </a:gs>
      </a:gsLst>
      <a:lin ang="5400000" scaled="0"/>
      <a:tileRect r="-100000" b="-100000"/>
    </a:gradFill>
    <a:scene3d>
      <a:camera prst="orthographicFront"/>
      <a:lightRig rig="threePt" dir="t"/>
    </a:scene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40"/>
      <c:rAngAx val="1"/>
    </c:view3D>
    <c:floor>
      <c:thickness val="0"/>
    </c:floor>
    <c:sideWall>
      <c:thickness val="0"/>
      <c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b="100000"/>
          </a:path>
          <a:tileRect t="-100000" r="-100000"/>
        </a:gradFill>
      </c:spPr>
    </c:sideWall>
    <c:backWall>
      <c:thickness val="0"/>
      <c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b="100000"/>
          </a:path>
          <a:tileRect t="-100000" r="-10000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Лист1!$I$4:$I$5</c:f>
              <c:strCache>
                <c:ptCount val="1"/>
                <c:pt idx="0">
                  <c:v>Історія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Лист1!$H$6:$H$9</c:f>
              <c:strCache>
                <c:ptCount val="4"/>
                <c:pt idx="0">
                  <c:v>2016-2017</c:v>
                </c:pt>
                <c:pt idx="1">
                  <c:v>2015-2016</c:v>
                </c:pt>
                <c:pt idx="2">
                  <c:v>2014-2015</c:v>
                </c:pt>
                <c:pt idx="3">
                  <c:v>2013-2014</c:v>
                </c:pt>
              </c:strCache>
            </c:strRef>
          </c:cat>
          <c:val>
            <c:numRef>
              <c:f>Лист1!$I$6:$I$9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Лист1!$J$4:$J$5</c:f>
              <c:strCache>
                <c:ptCount val="1"/>
                <c:pt idx="0">
                  <c:v>Право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Лист1!$H$6:$H$9</c:f>
              <c:strCache>
                <c:ptCount val="4"/>
                <c:pt idx="0">
                  <c:v>2016-2017</c:v>
                </c:pt>
                <c:pt idx="1">
                  <c:v>2015-2016</c:v>
                </c:pt>
                <c:pt idx="2">
                  <c:v>2014-2015</c:v>
                </c:pt>
                <c:pt idx="3">
                  <c:v>2013-2014</c:v>
                </c:pt>
              </c:strCache>
            </c:strRef>
          </c:cat>
          <c:val>
            <c:numRef>
              <c:f>Лист1!$J$6:$J$9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198080"/>
        <c:axId val="119199616"/>
        <c:axId val="0"/>
      </c:bar3DChart>
      <c:catAx>
        <c:axId val="11919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9199616"/>
        <c:crosses val="autoZero"/>
        <c:auto val="1"/>
        <c:lblAlgn val="ctr"/>
        <c:lblOffset val="100"/>
        <c:noMultiLvlLbl val="0"/>
      </c:catAx>
      <c:valAx>
        <c:axId val="11919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19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5290901137359"/>
          <c:y val="0.36535688247302422"/>
          <c:w val="0.13380424321959755"/>
          <c:h val="0.21836030912802568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pattFill prst="pct30">
      <a:fgClr>
        <a:schemeClr val="bg2">
          <a:lumMod val="50000"/>
        </a:schemeClr>
      </a:fgClr>
      <a:bgClr>
        <a:srgbClr val="FF9933"/>
      </a:bgClr>
    </a:pattFill>
  </c:spPr>
  <c:externalData r:id="rId4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9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53AF-01B2-418D-8DBF-9BFCD63E72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3868-3D78-4BAA-B367-2AA74FBA5A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4EC4-A103-4090-A37A-4BB5BA1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152D-EEC6-4F1D-BA17-5606BD720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8122-233F-4359-891E-35781FC575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5666-6E4D-4C62-A6CC-42969B7BBC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DEAB-25FC-4E8B-90D3-5F4E56CF18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B9DE-63E8-4128-B696-74F7EDB581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2738-ED5F-4A2A-865B-997022BEA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FEF4-F76A-4E3C-82AC-BFD6FC94FB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AD9C3-E5CD-4240-95EB-EA75E48FF7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53AF-01B2-418D-8DBF-9BFCD63E72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3868-3D78-4BAA-B367-2AA74FBA5A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4EC4-A103-4090-A37A-4BB5BA1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152D-EEC6-4F1D-BA17-5606BD720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8122-233F-4359-891E-35781FC575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5666-6E4D-4C62-A6CC-42969B7BBC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DEAB-25FC-4E8B-90D3-5F4E56CF18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B9DE-63E8-4128-B696-74F7EDB581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2738-ED5F-4A2A-865B-997022BEA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53AF-01B2-418D-8DBF-9BFCD63E72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FEF4-F76A-4E3C-82AC-BFD6FC94FB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AD9C3-E5CD-4240-95EB-EA75E48FF7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53AF-01B2-418D-8DBF-9BFCD63E72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3868-3D78-4BAA-B367-2AA74FBA5A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4EC4-A103-4090-A37A-4BB5BA1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152D-EEC6-4F1D-BA17-5606BD720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8122-233F-4359-891E-35781FC575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5666-6E4D-4C62-A6CC-42969B7BBC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DEAB-25FC-4E8B-90D3-5F4E56CF18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B9DE-63E8-4128-B696-74F7EDB581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3868-3D78-4BAA-B367-2AA74FBA5A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2738-ED5F-4A2A-865B-997022BEA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FEF4-F76A-4E3C-82AC-BFD6FC94FB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AD9C3-E5CD-4240-95EB-EA75E48FF7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9653AF-01B2-418D-8DBF-9BFCD63E726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53868-3D78-4BAA-B367-2AA74FBA5A7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E4EC4-A103-4090-A37A-4BB5BA1AC32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7152D-EEC6-4F1D-BA17-5606BD72082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8122-233F-4359-891E-35781FC5755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05666-6E4D-4C62-A6CC-42969B7BBC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CDEAB-25FC-4E8B-90D3-5F4E56CF18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4EC4-A103-4090-A37A-4BB5BA1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AB9DE-63E8-4128-B696-74F7EDB5816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F2738-ED5F-4A2A-865B-997022BEAC4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DFEF4-F76A-4E3C-82AC-BFD6FC94FB2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D9C3-E5CD-4240-95EB-EA75E48FF7E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152D-EEC6-4F1D-BA17-5606BD720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8122-233F-4359-891E-35781FC575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5666-6E4D-4C62-A6CC-42969B7BBC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DEAB-25FC-4E8B-90D3-5F4E56CF18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B9DE-63E8-4128-B696-74F7EDB581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2738-ED5F-4A2A-865B-997022BEA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FEF4-F76A-4E3C-82AC-BFD6FC94FB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AD9C3-E5CD-4240-95EB-EA75E48FF7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B163-B618-418B-9458-84CB52D70C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9643-EDDF-4B5F-85B0-C5430E123E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80A0-E8C0-4753-B348-2155B34DE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46F9-56B1-4FBA-85B2-26B6CBD5D8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478A-A321-4AE8-BABB-FEBD3FDC7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3EC3-DD99-461B-9514-3302FC327B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BE3E-E998-4866-8594-F1C626EE54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D5DEA-AA92-4F8B-AA77-A04A9B0FAF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398E2-F73D-4D2D-A218-C52CD7B849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884B-5302-426A-AA71-CC97C2B916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5E84-67CE-447E-A976-AB33A4EDEC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B163-B618-418B-9458-84CB52D70C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9643-EDDF-4B5F-85B0-C5430E123E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80A0-E8C0-4753-B348-2155B34DE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46F9-56B1-4FBA-85B2-26B6CBD5D8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478A-A321-4AE8-BABB-FEBD3FDC7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3EC3-DD99-461B-9514-3302FC327B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BE3E-E998-4866-8594-F1C626EE54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D5DEA-AA92-4F8B-AA77-A04A9B0FAF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398E2-F73D-4D2D-A218-C52CD7B849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884B-5302-426A-AA71-CC97C2B916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5E84-67CE-447E-A976-AB33A4EDEC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B163-B618-418B-9458-84CB52D70C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9643-EDDF-4B5F-85B0-C5430E123E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80A0-E8C0-4753-B348-2155B34DE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46F9-56B1-4FBA-85B2-26B6CBD5D8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478A-A321-4AE8-BABB-FEBD3FDC7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3EC3-DD99-461B-9514-3302FC327B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BE3E-E998-4866-8594-F1C626EE54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D5DEA-AA92-4F8B-AA77-A04A9B0FAF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398E2-F73D-4D2D-A218-C52CD7B849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884B-5302-426A-AA71-CC97C2B916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5E84-67CE-447E-A976-AB33A4EDEC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B163-B618-418B-9458-84CB52D70C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9643-EDDF-4B5F-85B0-C5430E123E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80A0-E8C0-4753-B348-2155B34DE2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46F9-56B1-4FBA-85B2-26B6CBD5D8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478A-A321-4AE8-BABB-FEBD3FDC7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3EC3-DD99-461B-9514-3302FC327B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BE3E-E998-4866-8594-F1C626EE54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D5DEA-AA92-4F8B-AA77-A04A9B0FAF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398E2-F73D-4D2D-A218-C52CD7B849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884B-5302-426A-AA71-CC97C2B916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5E84-67CE-447E-A976-AB33A4EDEC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53AF-01B2-418D-8DBF-9BFCD63E72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3868-3D78-4BAA-B367-2AA74FBA5A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4EC4-A103-4090-A37A-4BB5BA1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152D-EEC6-4F1D-BA17-5606BD720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8122-233F-4359-891E-35781FC575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5666-6E4D-4C62-A6CC-42969B7BBC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DEAB-25FC-4E8B-90D3-5F4E56CF18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B9DE-63E8-4128-B696-74F7EDB581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2738-ED5F-4A2A-865B-997022BEA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FEF4-F76A-4E3C-82AC-BFD6FC94FB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AD9C3-E5CD-4240-95EB-EA75E48FF7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53AF-01B2-418D-8DBF-9BFCD63E72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3868-3D78-4BAA-B367-2AA74FBA5A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4EC4-A103-4090-A37A-4BB5BA1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152D-EEC6-4F1D-BA17-5606BD720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8122-233F-4359-891E-35781FC575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5666-6E4D-4C62-A6CC-42969B7BBC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DEAB-25FC-4E8B-90D3-5F4E56CF18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B9DE-63E8-4128-B696-74F7EDB581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2738-ED5F-4A2A-865B-997022BEA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FEF4-F76A-4E3C-82AC-BFD6FC94FB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AD9C3-E5CD-4240-95EB-EA75E48FF7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53AF-01B2-418D-8DBF-9BFCD63E72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3868-3D78-4BAA-B367-2AA74FBA5A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4EC4-A103-4090-A37A-4BB5BA1AC3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152D-EEC6-4F1D-BA17-5606BD7208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8122-233F-4359-891E-35781FC575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5666-6E4D-4C62-A6CC-42969B7BBC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DEAB-25FC-4E8B-90D3-5F4E56CF18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B9DE-63E8-4128-B696-74F7EDB581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2738-ED5F-4A2A-865B-997022BEA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FEF4-F76A-4E3C-82AC-BFD6FC94FB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AD9C3-E5CD-4240-95EB-EA75E48FF7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D9761DE-E8FD-4963-9090-E0D96ACA5F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D9761DE-E8FD-4963-9090-E0D96ACA5F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D9761DE-E8FD-4963-9090-E0D96ACA5F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D9761DE-E8FD-4963-9090-E0D96ACA5FBF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83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8392CF83-4180-4A84-A762-C35F1ACF7336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08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8392CF83-4180-4A84-A762-C35F1ACF73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8392CF83-4180-4A84-A762-C35F1ACF73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8392CF83-4180-4A84-A762-C35F1ACF73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D9761DE-E8FD-4963-9090-E0D96ACA5F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8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D9761DE-E8FD-4963-9090-E0D96ACA5F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8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AD9761DE-E8FD-4963-9090-E0D96ACA5F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8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4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4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305800" cy="1128940"/>
          </a:xfrm>
        </p:spPr>
        <p:txBody>
          <a:bodyPr>
            <a:normAutofit fontScale="90000"/>
          </a:bodyPr>
          <a:lstStyle/>
          <a:p>
            <a: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Спеціалізована школа № 24 </a:t>
            </a:r>
            <a:b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з поглибленим вивченням </a:t>
            </a:r>
            <a:r>
              <a:rPr lang="uk-UA" sz="24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іноземних мов</a:t>
            </a:r>
            <a:b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uk-UA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Шевченківського району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276872"/>
            <a:ext cx="4248472" cy="201622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uk-UA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З досвіду роботи </a:t>
            </a:r>
          </a:p>
          <a:p>
            <a:pPr algn="l"/>
            <a:r>
              <a:rPr lang="uk-UA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вчителя історії та </a:t>
            </a:r>
          </a:p>
          <a:p>
            <a:pPr algn="l"/>
            <a:r>
              <a:rPr lang="uk-UA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правознавства</a:t>
            </a:r>
          </a:p>
          <a:p>
            <a:pPr algn="l"/>
            <a:endParaRPr lang="uk-UA" sz="16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b="1" spc="100" dirty="0" smtClean="0">
                <a:ln w="18000">
                  <a:noFill/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ІІ кваліфікаційної категорії</a:t>
            </a:r>
          </a:p>
          <a:p>
            <a:pPr algn="l"/>
            <a:endParaRPr lang="uk-UA" sz="13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32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Natali\Desktop\атестаці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355726" cy="3908760"/>
          </a:xfrm>
          <a:prstGeom prst="rect">
            <a:avLst/>
          </a:prstGeom>
          <a:noFill/>
          <a:ln w="19050">
            <a:solidFill>
              <a:srgbClr val="64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4221088"/>
            <a:ext cx="4572000" cy="19620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700"/>
              </a:spcBef>
              <a:buClr>
                <a:srgbClr val="86CE24"/>
              </a:buClr>
              <a:buSzPct val="85000"/>
            </a:pPr>
            <a:r>
              <a:rPr lang="uk-UA" sz="2800" dirty="0">
                <a:ln w="18415" cmpd="sng">
                  <a:noFill/>
                  <a:prstDash val="solid"/>
                </a:ln>
                <a:solidFill>
                  <a:srgbClr val="640000"/>
                </a:solidFill>
                <a:latin typeface="Times New Roman" pitchFamily="18" charset="0"/>
              </a:rPr>
              <a:t>Бойко Наталії</a:t>
            </a:r>
          </a:p>
          <a:p>
            <a:pPr lvl="0">
              <a:spcBef>
                <a:spcPts val="700"/>
              </a:spcBef>
              <a:buClr>
                <a:srgbClr val="86CE24"/>
              </a:buClr>
              <a:buSzPct val="85000"/>
            </a:pPr>
            <a:r>
              <a:rPr lang="uk-UA" sz="2800" dirty="0">
                <a:ln w="18415" cmpd="sng">
                  <a:noFill/>
                  <a:prstDash val="solid"/>
                </a:ln>
                <a:solidFill>
                  <a:srgbClr val="640000"/>
                </a:solidFill>
                <a:latin typeface="Times New Roman" pitchFamily="18" charset="0"/>
              </a:rPr>
              <a:t>Володимирівни</a:t>
            </a:r>
            <a:endParaRPr lang="uk-UA" sz="2400" i="1" dirty="0">
              <a:ln w="18415" cmpd="sng">
                <a:noFill/>
                <a:prstDash val="solid"/>
              </a:ln>
              <a:solidFill>
                <a:srgbClr val="640000"/>
              </a:solidFill>
              <a:latin typeface="Times New Roman" pitchFamily="18" charset="0"/>
            </a:endParaRPr>
          </a:p>
          <a:p>
            <a:pPr lvl="0">
              <a:spcBef>
                <a:spcPts val="700"/>
              </a:spcBef>
              <a:buClr>
                <a:srgbClr val="86CE24"/>
              </a:buClr>
              <a:buSzPct val="85000"/>
            </a:pPr>
            <a:r>
              <a:rPr lang="uk-UA" sz="2400" i="1" dirty="0">
                <a:ln w="18415" cmpd="sng">
                  <a:noFill/>
                  <a:prstDash val="solid"/>
                </a:ln>
                <a:solidFill>
                  <a:srgbClr val="640000"/>
                </a:solidFill>
                <a:latin typeface="Times New Roman" pitchFamily="18" charset="0"/>
              </a:rPr>
              <a:t>(вища освіта</a:t>
            </a:r>
            <a:r>
              <a:rPr lang="uk-UA" sz="2400" i="1" dirty="0" smtClean="0">
                <a:ln w="18415" cmpd="sng">
                  <a:noFill/>
                  <a:prstDash val="solid"/>
                </a:ln>
                <a:solidFill>
                  <a:srgbClr val="640000"/>
                </a:solidFill>
                <a:latin typeface="Times New Roman" pitchFamily="18" charset="0"/>
              </a:rPr>
              <a:t>)</a:t>
            </a:r>
          </a:p>
          <a:p>
            <a:pPr lvl="0">
              <a:spcBef>
                <a:spcPts val="700"/>
              </a:spcBef>
              <a:buClr>
                <a:srgbClr val="86CE24"/>
              </a:buClr>
              <a:buSzPct val="85000"/>
            </a:pPr>
            <a:r>
              <a:rPr lang="uk-UA" sz="2400" i="1" dirty="0" smtClean="0">
                <a:ln w="18415" cmpd="sng">
                  <a:noFill/>
                  <a:prstDash val="solid"/>
                </a:ln>
                <a:solidFill>
                  <a:srgbClr val="640000"/>
                </a:solidFill>
                <a:latin typeface="Times New Roman" pitchFamily="18" charset="0"/>
              </a:rPr>
              <a:t>                                             </a:t>
            </a:r>
            <a:r>
              <a:rPr lang="uk-UA" sz="1600" i="1" dirty="0" smtClean="0">
                <a:ln w="18415" cmpd="sng">
                  <a:noFill/>
                  <a:prstDash val="solid"/>
                </a:ln>
                <a:solidFill>
                  <a:srgbClr val="640000"/>
                </a:solidFill>
                <a:latin typeface="Times New Roman" pitchFamily="18" charset="0"/>
              </a:rPr>
              <a:t>2017 р.</a:t>
            </a:r>
            <a:endParaRPr lang="ru-RU" sz="1600" i="1" dirty="0">
              <a:ln w="18415" cmpd="sng">
                <a:noFill/>
                <a:prstDash val="solid"/>
              </a:ln>
              <a:solidFill>
                <a:srgbClr val="64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3071810"/>
            <a:ext cx="292895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Прогулянка містом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3214686"/>
            <a:ext cx="292895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Музей </a:t>
            </a:r>
            <a:r>
              <a:rPr lang="uk-UA" dirty="0" err="1" smtClean="0"/>
              <a:t>“Київ</a:t>
            </a:r>
            <a:r>
              <a:rPr lang="uk-UA" dirty="0" smtClean="0"/>
              <a:t> у мініатюрі ”</a:t>
            </a:r>
            <a:endParaRPr lang="ru-RU" dirty="0"/>
          </a:p>
        </p:txBody>
      </p:sp>
      <p:pic>
        <p:nvPicPr>
          <p:cNvPr id="4100" name="Picture 4" descr="E:\атестація\27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6" y="873258"/>
            <a:ext cx="3633018" cy="272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атестація\39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4" y="3861048"/>
            <a:ext cx="3499450" cy="26245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атестація\90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34" y="4331029"/>
            <a:ext cx="3099764" cy="232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атестація\92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34" y="873259"/>
            <a:ext cx="4463773" cy="334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29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29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:\атестація\_InUQDFdT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09377"/>
            <a:ext cx="3797634" cy="2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атестація\crmbJgXewo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0" y="764704"/>
            <a:ext cx="294842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атестація\Fpp6hflH5W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19178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атестація\image-1b1a0860f7aee5170194e70e40dffc7a608d1543440f8b6e9fd78253f61ed248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2" y="2558949"/>
            <a:ext cx="3688071" cy="20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атестація\image-8926931cda52134a28ecc0793879eb24e6938dbd72bdb208a77887f90547bb76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764704"/>
            <a:ext cx="4256825" cy="23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ДОСЯГНЕННЯ</a:t>
            </a:r>
            <a:endParaRPr lang="ru-RU" dirty="0"/>
          </a:p>
        </p:txBody>
      </p:sp>
      <p:pic>
        <p:nvPicPr>
          <p:cNvPr id="1026" name="Picture 2" descr="C:\Users\Natali\Desktop\атестація\2016-10-27 16.03.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15047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атестація\2014-03-21 08.43.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14289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\Desktop\атестація\2017-01-13 14.56.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2377" r="8815" b="8703"/>
          <a:stretch/>
        </p:blipFill>
        <p:spPr bwMode="auto">
          <a:xfrm>
            <a:off x="193651" y="1628800"/>
            <a:ext cx="2880320" cy="39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нечко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910" y="-456174"/>
            <a:ext cx="7286676" cy="7314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00"/>
          </a:xfrm>
        </p:spPr>
        <p:txBody>
          <a:bodyPr>
            <a:prstTxWarp prst="textFadeRight">
              <a:avLst/>
            </a:prstTxWarp>
            <a:normAutofit/>
          </a:bodyPr>
          <a:lstStyle/>
          <a:p>
            <a:pPr algn="ctr">
              <a:buNone/>
            </a:pPr>
            <a:r>
              <a:rPr lang="uk-UA" sz="6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ДЯКУЮ </a:t>
            </a:r>
          </a:p>
          <a:p>
            <a:pPr algn="ctr">
              <a:buNone/>
            </a:pPr>
            <a:r>
              <a:rPr lang="uk-UA" sz="6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ЗА УВАГУ!!!</a:t>
            </a:r>
            <a:endParaRPr lang="ru-RU" sz="6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749468"/>
            <a:ext cx="2071702" cy="210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85740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uk-UA" sz="2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едагогічний стаж                        Педагогічний стаж </a:t>
            </a:r>
            <a:br>
              <a:rPr lang="uk-UA" sz="2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2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роботи:         </a:t>
            </a:r>
            <a:r>
              <a:rPr lang="uk-UA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r>
              <a:rPr lang="uk-UA" sz="24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років                         </a:t>
            </a:r>
            <a:r>
              <a:rPr lang="uk-UA" sz="2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роботи в </a:t>
            </a:r>
            <a:r>
              <a:rPr lang="uk-UA" sz="31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</a:t>
            </a:r>
            <a:r>
              <a:rPr lang="uk-UA" sz="24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uk-UA" sz="24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школі:   </a:t>
            </a: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r>
              <a:rPr lang="uk-UA" sz="24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років</a:t>
            </a:r>
            <a:endParaRPr lang="ru-RU" sz="2400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07704" y="3140968"/>
            <a:ext cx="4174232" cy="2409057"/>
          </a:xfrm>
        </p:spPr>
        <p:txBody>
          <a:bodyPr/>
          <a:lstStyle/>
          <a:p>
            <a:pPr marL="68580" indent="0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ПЕДАГОГІЧНЕ    КРЕДО:</a:t>
            </a:r>
          </a:p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043608" y="3855193"/>
            <a:ext cx="4129724" cy="2448272"/>
          </a:xfrm>
          <a:prstGeom prst="flowChartMultidocumen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400" b="1" dirty="0" smtClean="0"/>
              <a:t>Краще, що нам дає історія, - це збуджуваний нею ентузіазм.</a:t>
            </a:r>
          </a:p>
          <a:p>
            <a:pPr algn="r"/>
            <a:r>
              <a:rPr lang="uk-UA" dirty="0" smtClean="0"/>
              <a:t>Йоганн Гете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01874" y="1844824"/>
            <a:ext cx="3670176" cy="8206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uk-UA" cap="all" dirty="0" smtClean="0">
                <a:solidFill>
                  <a:srgbClr val="D4D4D4">
                    <a:lumMod val="75000"/>
                  </a:srgbClr>
                </a:solidFill>
                <a:effectLst>
                  <a:glow rad="101600">
                    <a:srgbClr val="D06B2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Попередня атестація – </a:t>
            </a:r>
            <a:r>
              <a:rPr lang="uk-UA" cap="all" dirty="0" smtClean="0">
                <a:solidFill>
                  <a:srgbClr val="FF0000"/>
                </a:solidFill>
                <a:effectLst>
                  <a:glow rad="101600">
                    <a:srgbClr val="D06B2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2013 р. </a:t>
            </a:r>
          </a:p>
          <a:p>
            <a:pPr marL="68580" indent="0">
              <a:buFont typeface="Wingdings 3" pitchFamily="18" charset="2"/>
              <a:buNone/>
            </a:pPr>
            <a:r>
              <a:rPr lang="uk-UA" cap="all" dirty="0" smtClean="0">
                <a:solidFill>
                  <a:srgbClr val="D4D4D4">
                    <a:lumMod val="75000"/>
                  </a:srgbClr>
                </a:solidFill>
                <a:effectLst>
                  <a:glow rad="101600">
                    <a:srgbClr val="D06B2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Проходження курсів – </a:t>
            </a:r>
            <a:r>
              <a:rPr lang="uk-UA" cap="all" dirty="0" smtClean="0">
                <a:solidFill>
                  <a:srgbClr val="FF0000"/>
                </a:solidFill>
                <a:effectLst>
                  <a:glow rad="101600">
                    <a:srgbClr val="D06B2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р.</a:t>
            </a:r>
            <a:endParaRPr lang="ru-RU" sz="1400" dirty="0">
              <a:solidFill>
                <a:srgbClr val="FF0000"/>
              </a:solidFill>
              <a:effectLst>
                <a:glow rad="101600">
                  <a:srgbClr val="D06B2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Natali\Desktop\2017-01-15 21.19.07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9" t="5268" r="50642" b="3266"/>
          <a:stretch/>
        </p:blipFill>
        <p:spPr bwMode="auto">
          <a:xfrm>
            <a:off x="5030212" y="1995257"/>
            <a:ext cx="2062067" cy="2930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Natali\Desktop\2017-01-15 21.19.19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19" t="8293" r="6099" b="5375"/>
          <a:stretch/>
        </p:blipFill>
        <p:spPr bwMode="auto">
          <a:xfrm>
            <a:off x="7094139" y="2798810"/>
            <a:ext cx="1919192" cy="29113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116632"/>
            <a:ext cx="4534272" cy="706090"/>
          </a:xfrm>
        </p:spPr>
        <p:txBody>
          <a:bodyPr>
            <a:normAutofit/>
          </a:bodyPr>
          <a:lstStyle/>
          <a:p>
            <a:r>
              <a:rPr lang="uk-UA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Нагороди та відзнаки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1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262" y="188640"/>
            <a:ext cx="3096344" cy="221167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6" name="Picture 2" descr="C:\Users\Natali\Desktop\атестація\2016-12-26 15.44.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3884" r="8230" b="2840"/>
          <a:stretch/>
        </p:blipFill>
        <p:spPr bwMode="auto">
          <a:xfrm>
            <a:off x="6300192" y="908720"/>
            <a:ext cx="2723778" cy="38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\Desktop\атестація\2017-01-13 14.57.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r="6225" b="2970"/>
          <a:stretch/>
        </p:blipFill>
        <p:spPr bwMode="auto">
          <a:xfrm>
            <a:off x="120262" y="3650491"/>
            <a:ext cx="3502876" cy="26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tali\Desktop\атестація\2017-01-13 14.56.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53"/>
          <a:stretch/>
        </p:blipFill>
        <p:spPr bwMode="auto">
          <a:xfrm>
            <a:off x="323528" y="1052736"/>
            <a:ext cx="3622337" cy="25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atali\Desktop\атестація\2016-12-26 15.57.4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r="10185"/>
          <a:stretch/>
        </p:blipFill>
        <p:spPr bwMode="auto">
          <a:xfrm>
            <a:off x="3765798" y="1124744"/>
            <a:ext cx="3121054" cy="45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Методична тема, над якою працює вчитель: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04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“</a:t>
            </a:r>
            <a:r>
              <a:rPr lang="uk-UA" sz="2800" dirty="0" err="1">
                <a:latin typeface="Times New Roman"/>
                <a:ea typeface="Calibri"/>
              </a:rPr>
              <a:t>Акмеоологічні</a:t>
            </a:r>
            <a:r>
              <a:rPr lang="uk-UA" sz="2800" dirty="0">
                <a:latin typeface="Times New Roman"/>
                <a:ea typeface="Calibri"/>
              </a:rPr>
              <a:t> методи активізації пізнавальної діяльності учнів у практиці роботи вчителя історії (Метод взаємодій, робота в групах, метод кейсів. </a:t>
            </a:r>
            <a:r>
              <a:rPr lang="ru-RU" sz="2800" dirty="0" err="1">
                <a:latin typeface="Times New Roman"/>
                <a:ea typeface="Calibri"/>
              </a:rPr>
              <a:t>Ш.Шарон</a:t>
            </a:r>
            <a:r>
              <a:rPr lang="uk-UA" sz="2800" dirty="0">
                <a:latin typeface="Times New Roman"/>
                <a:ea typeface="Calibri"/>
              </a:rPr>
              <a:t> та Т. Джонсон та Р. Джонсон</a:t>
            </a:r>
            <a:r>
              <a:rPr lang="uk-UA" sz="2800" dirty="0" smtClean="0">
                <a:latin typeface="Times New Roman"/>
                <a:ea typeface="Calibri"/>
              </a:rPr>
              <a:t>)</a:t>
            </a:r>
            <a:r>
              <a:rPr lang="uk-UA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”</a:t>
            </a:r>
            <a:endParaRPr lang="uk-UA" sz="36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досягнення  виконання завдань творчо, висловлюючи власну думку, інтерпретуючи факти;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виконувати завдання спільно, постійно змінюючи ролі учасників групи:</a:t>
            </a:r>
          </a:p>
          <a:p>
            <a:pPr>
              <a:spcBef>
                <a:spcPts val="0"/>
              </a:spcBef>
              <a:buClr>
                <a:srgbClr val="C00000"/>
              </a:buClr>
              <a:buNone/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 керівника до секундоміра;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виховувати  дух команди і змагання для всього класу;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створювати дискусійні ситуації як у середині груп, так і між ними з обов`язковим досягненням спільного рішення з певної проблемної ситуації.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37" y="188640"/>
            <a:ext cx="28127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Досвід роботи:</a:t>
            </a:r>
            <a:endParaRPr lang="ru-RU" dirty="0"/>
          </a:p>
        </p:txBody>
      </p:sp>
      <p:pic>
        <p:nvPicPr>
          <p:cNvPr id="3074" name="Picture 2" descr="E:\атестація\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5"/>
          <a:stretch/>
        </p:blipFill>
        <p:spPr bwMode="auto">
          <a:xfrm>
            <a:off x="3651925" y="1965928"/>
            <a:ext cx="3716660" cy="2538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1907" y="1268760"/>
            <a:ext cx="8326293" cy="4065241"/>
          </a:xfrm>
        </p:spPr>
        <p:txBody>
          <a:bodyPr>
            <a:normAutofit/>
          </a:bodyPr>
          <a:lstStyle/>
          <a:p>
            <a:pPr marL="68580" lvl="0" indent="0">
              <a:lnSpc>
                <a:spcPct val="50000"/>
              </a:lnSpc>
              <a:buNone/>
            </a:pP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роботи в групах</a:t>
            </a: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:              Метод кейсів</a:t>
            </a:r>
          </a:p>
          <a:p>
            <a:pPr marL="68580" lvl="0" indent="0">
              <a:lnSpc>
                <a:spcPct val="80000"/>
              </a:lnSpc>
              <a:buNone/>
            </a:pPr>
            <a:r>
              <a:rPr lang="uk-UA" sz="1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(10 клас «Здобутки й прорахунки  УЦР»)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;  </a:t>
            </a:r>
            <a:r>
              <a:rPr lang="uk-UA" sz="1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(10 клас «Інститут                                 </a:t>
            </a:r>
            <a:br>
              <a:rPr lang="uk-UA" sz="1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</a:br>
            <a:r>
              <a:rPr lang="uk-UA" sz="1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                                                                     Президента в Україні» )</a:t>
            </a:r>
            <a:endParaRPr lang="uk-UA" sz="2800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E:\атестація\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7" y="1781969"/>
            <a:ext cx="2944062" cy="2208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E:\атестація\image-0.02.01.80f1c2152a0e63a1f7555e13dafeab3bfb35193be1e297ca7cf0f657b61ac811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99" y="4619203"/>
            <a:ext cx="2833572" cy="2129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E:\атестація\image-0.02.01.93a82b8f2555b34a9554386ba02886b98dbca21033a95077e99f12b5c7e4d3bb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7" y="4543375"/>
            <a:ext cx="2783910" cy="209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атестація\image-0.02.01.fe6831d81fa6c86e4d93f54466e58804313dc712b4cb2b247b82891f0bb309d2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55" y="4239800"/>
            <a:ext cx="297014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9817" y="4195753"/>
            <a:ext cx="4572000" cy="8468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lvl="0">
              <a:lnSpc>
                <a:spcPct val="80000"/>
              </a:lnSpc>
              <a:spcBef>
                <a:spcPts val="700"/>
              </a:spcBef>
              <a:buClr>
                <a:srgbClr val="86CE24"/>
              </a:buClr>
              <a:buSzPct val="85000"/>
            </a:pP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Інтегрований урок, урок-</a:t>
            </a:r>
            <a:r>
              <a:rPr lang="uk-UA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квест</a:t>
            </a:r>
            <a:endParaRPr lang="uk-UA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68580" lvl="0">
              <a:lnSpc>
                <a:spcPct val="80000"/>
              </a:lnSpc>
              <a:spcBef>
                <a:spcPts val="700"/>
              </a:spcBef>
              <a:buClr>
                <a:srgbClr val="86CE24"/>
              </a:buClr>
              <a:buSzPct val="85000"/>
            </a:pPr>
            <a:r>
              <a:rPr lang="uk-UA" i="1" dirty="0" smtClean="0">
                <a:solidFill>
                  <a:srgbClr val="86CE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(8 клас «Історичний поділ»)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;            </a:t>
            </a:r>
            <a:r>
              <a:rPr lang="uk-UA" i="1" dirty="0">
                <a:solidFill>
                  <a:srgbClr val="86CE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/>
            </a:r>
            <a:br>
              <a:rPr lang="uk-UA" i="1" dirty="0">
                <a:solidFill>
                  <a:srgbClr val="86CE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</a:br>
            <a:r>
              <a:rPr lang="uk-UA" i="1" dirty="0">
                <a:solidFill>
                  <a:srgbClr val="86CE2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                                                                                 </a:t>
            </a:r>
            <a:endParaRPr lang="ru-RU" i="1" dirty="0">
              <a:solidFill>
                <a:srgbClr val="86CE2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353273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Відкритий урок  «Доба "проспериті</a:t>
            </a:r>
            <a:r>
              <a:rPr lang="he-IL" dirty="0">
                <a:solidFill>
                  <a:srgbClr val="002060"/>
                </a:solidFill>
                <a:latin typeface="Times New Roman"/>
                <a:cs typeface="Times New Roman"/>
              </a:rPr>
              <a:t>״</a:t>
            </a:r>
            <a:r>
              <a:rPr lang="uk-UA" dirty="0" smtClean="0">
                <a:solidFill>
                  <a:srgbClr val="002060"/>
                </a:solidFill>
              </a:rPr>
              <a:t> в США»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E:\атестація\image-0-02-05-17ed37c3c8cb9df912c8716d013a25847ca693b5672bcd790e4aa1735af8d8c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28" y="1340768"/>
            <a:ext cx="2496276" cy="1872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атестація\image-0-02-05-54d45627c90ff598c86a2c9fe9bc35397cdbec4e13f4523443b59880b54badd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06" y="3826928"/>
            <a:ext cx="2591556" cy="1943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648072"/>
          </a:xfrm>
        </p:spPr>
        <p:txBody>
          <a:bodyPr>
            <a:normAutofit/>
          </a:bodyPr>
          <a:lstStyle/>
          <a:p>
            <a:r>
              <a:rPr lang="uk-UA" dirty="0" smtClean="0"/>
              <a:t>Досвід роботи:</a:t>
            </a:r>
            <a:endParaRPr lang="ru-RU" dirty="0"/>
          </a:p>
        </p:txBody>
      </p:sp>
      <p:pic>
        <p:nvPicPr>
          <p:cNvPr id="5123" name="Picture 3" descr="C:\Users\Natali\Desktop\атестація\image-0-02-05-80dab321307a918cbf6b187e9fdd253c7e61c281a29eeadf127ebcf27b48e4b2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6" b="23924"/>
          <a:stretch/>
        </p:blipFill>
        <p:spPr bwMode="auto">
          <a:xfrm>
            <a:off x="5842043" y="1772816"/>
            <a:ext cx="2787774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9" y="1533575"/>
            <a:ext cx="2633745" cy="1975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3" b="8952"/>
          <a:stretch/>
        </p:blipFill>
        <p:spPr bwMode="auto">
          <a:xfrm>
            <a:off x="2843808" y="4273436"/>
            <a:ext cx="3142251" cy="2289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8" y="3140968"/>
            <a:ext cx="2741637" cy="2290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5224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атестація\image-0-02-05-395d0136f4f9c22d12d39e67ce7aced0361d59c8c3e71e9c3517688f47968b54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32917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:\атестація\image-0-02-05-cdd0048d8580cd83ceff33027f2ef49f20a9e663a8244621d1d8b97008169f3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6847"/>
            <a:ext cx="3115161" cy="17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tali\Desktop\2016-12-08 14.38.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\Desktop\атестація\2016-12-08 14.38.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9903"/>
            <a:ext cx="2409520" cy="180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691437"/>
          </a:xfrm>
        </p:spPr>
        <p:txBody>
          <a:bodyPr>
            <a:normAutofit/>
          </a:bodyPr>
          <a:lstStyle/>
          <a:p>
            <a:r>
              <a:rPr lang="uk-UA" dirty="0" smtClean="0"/>
              <a:t>Досвід роботи:</a:t>
            </a:r>
            <a:endParaRPr lang="ru-RU" dirty="0"/>
          </a:p>
        </p:txBody>
      </p:sp>
      <p:pic>
        <p:nvPicPr>
          <p:cNvPr id="12" name="Picture 4" descr="E:\атестація\IMG_20160210_1234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2" y="4146333"/>
            <a:ext cx="3212691" cy="180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атестація\IMG_20150820_1126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3"/>
            <a:ext cx="3432381" cy="19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8414" y="1026468"/>
            <a:ext cx="1512168" cy="864096"/>
          </a:xfrm>
          <a:prstGeom prst="rect">
            <a:avLst/>
          </a:prstGeom>
          <a:solidFill>
            <a:srgbClr val="CDACE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Зустріч із професором права Києво-Могилянської академії</a:t>
            </a:r>
            <a:endParaRPr lang="ru-RU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79007" y="2564904"/>
            <a:ext cx="1512168" cy="864096"/>
          </a:xfrm>
          <a:prstGeom prst="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Проведення учнями СШ № 24 </a:t>
            </a:r>
            <a:r>
              <a:rPr lang="uk-UA" sz="11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екскурсіїй</a:t>
            </a:r>
            <a:r>
              <a:rPr lang="uk-UA" sz="1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у виставковому центрі «Геноцид  в ХХ ст.»</a:t>
            </a:r>
            <a:endParaRPr lang="ru-RU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3422" y="3492623"/>
            <a:ext cx="1512168" cy="864096"/>
          </a:xfrm>
          <a:prstGeom prst="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Турнір Юних правознавців 2015,</a:t>
            </a:r>
          </a:p>
          <a:p>
            <a:pPr algn="ctr"/>
            <a:r>
              <a:rPr lang="uk-UA" sz="1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Команда 9-х класів</a:t>
            </a:r>
            <a:endParaRPr lang="ru-RU" sz="11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5521424"/>
            <a:ext cx="1512168" cy="864096"/>
          </a:xfrm>
          <a:prstGeom prst="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Семінар вчителів історії та правознавства у Будинку вчителя</a:t>
            </a:r>
          </a:p>
        </p:txBody>
      </p:sp>
    </p:spTree>
    <p:extLst>
      <p:ext uri="{BB962C8B-B14F-4D97-AF65-F5344CB8AC3E}">
        <p14:creationId xmlns:p14="http://schemas.microsoft.com/office/powerpoint/2010/main" val="758821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показник  історичної якості&quot;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65" r="2899" b="3528"/>
          <a:stretch/>
        </p:blipFill>
        <p:spPr bwMode="auto">
          <a:xfrm>
            <a:off x="25474" y="3645024"/>
            <a:ext cx="1764649" cy="208823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21911"/>
              </p:ext>
            </p:extLst>
          </p:nvPr>
        </p:nvGraphicFramePr>
        <p:xfrm>
          <a:off x="611560" y="1340768"/>
          <a:ext cx="4464497" cy="144016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86567"/>
                <a:gridCol w="1300021"/>
                <a:gridCol w="1296379"/>
                <a:gridCol w="1081530"/>
              </a:tblGrid>
              <a:tr h="511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                                                                                                 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Історія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України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Всесвітня історія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Правознавство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2013-2014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2014-2015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2015-2016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2016 І СЕМ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Показник якості за 2013-2016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366384"/>
              </p:ext>
            </p:extLst>
          </p:nvPr>
        </p:nvGraphicFramePr>
        <p:xfrm>
          <a:off x="1475656" y="2924944"/>
          <a:ext cx="74123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06890"/>
              </p:ext>
            </p:extLst>
          </p:nvPr>
        </p:nvGraphicFramePr>
        <p:xfrm>
          <a:off x="611560" y="1628800"/>
          <a:ext cx="3600400" cy="48009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81172"/>
                <a:gridCol w="1306985"/>
                <a:gridCol w="1112243"/>
              </a:tblGrid>
              <a:tr h="642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</a:rPr>
                        <a:t>Навча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</a:rPr>
                        <a:t>-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</a:rPr>
                        <a:t>льний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</a:rPr>
                        <a:t>рік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</a:rPr>
                        <a:t>Історія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</a:rPr>
                        <a:t>Право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</a:tr>
              <a:tr h="11634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2016-2017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Бакунова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Карина, Марченко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Анастасія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Малаховський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Влад, Топчу Денис 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  </a:t>
                      </a:r>
                      <a:endParaRPr lang="ru-RU" sz="900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Марченко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Анастасія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, 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Лозян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Марія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</a:tr>
              <a:tr h="7909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2015-2016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 -  </a:t>
                      </a:r>
                      <a:endParaRPr lang="ru-RU" sz="900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ctr">
                    <a:solidFill>
                      <a:srgbClr val="FEF4C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Лозян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Анна,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Жуковський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Ігор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</a:tr>
              <a:tr h="7387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</a:rPr>
                        <a:t>2014-2015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Жуковський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Ігор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Ваулін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Валентин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Дмитренко Катя, Бойко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Алла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</a:tr>
              <a:tr h="9849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</a:rPr>
                        <a:t>2013-2014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b="1" i="1" dirty="0" smtClean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chemeClr val="bg1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Карчемська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Ліза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Перекупко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Ірина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Ваулін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Валентин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Даниленко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Ліля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43" marR="52143" marT="0" marB="0" anchor="b">
                    <a:solidFill>
                      <a:srgbClr val="FEF4CF">
                        <a:alpha val="7803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18457" y="659197"/>
            <a:ext cx="824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>
                <a:ln w="10541" cmpd="sng">
                  <a:solidFill>
                    <a:srgbClr val="44546A">
                      <a:lumMod val="5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lexandra Zeferino One" panose="03000500000000020003" pitchFamily="66" charset="0"/>
              </a:rPr>
              <a:t> </a:t>
            </a:r>
            <a:r>
              <a:rPr lang="uk-UA" sz="2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exandra Zeferino One" panose="03000500000000020003" pitchFamily="66" charset="0"/>
              </a:rPr>
              <a:t>Результати Всеукраїнських олімпіад 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exandra Zeferino One" panose="03000500000000020003" pitchFamily="66" charset="0"/>
              </a:rPr>
              <a:t>:</a:t>
            </a:r>
            <a:endParaRPr lang="uk-UA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lexandra Zeferino One" panose="03000500000000020003" pitchFamily="66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129564"/>
              </p:ext>
            </p:extLst>
          </p:nvPr>
        </p:nvGraphicFramePr>
        <p:xfrm>
          <a:off x="4283968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6" name="Picture 2" descr="vzdulskac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2" r="63058" b="2809"/>
          <a:stretch/>
        </p:blipFill>
        <p:spPr bwMode="auto">
          <a:xfrm>
            <a:off x="7478005" y="3933055"/>
            <a:ext cx="1665995" cy="242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75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566</TotalTime>
  <Words>380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Тема2</vt:lpstr>
      <vt:lpstr>1_Оформление по умолчанию</vt:lpstr>
      <vt:lpstr>3_Оформление по умолчанию</vt:lpstr>
      <vt:lpstr>4_Оформление по умолчанию</vt:lpstr>
      <vt:lpstr>6_Оформление по умолчанию</vt:lpstr>
      <vt:lpstr>7_Оформление по умолчанию</vt:lpstr>
      <vt:lpstr>2_Оформление по умолчанию</vt:lpstr>
      <vt:lpstr>8_Оформление по умолчанию</vt:lpstr>
      <vt:lpstr>9_Оформление по умолчанию</vt:lpstr>
      <vt:lpstr>5_Оформление по умолчанию</vt:lpstr>
      <vt:lpstr>10_Оформление по умолчанию</vt:lpstr>
      <vt:lpstr>11_Оформление по умолчанию</vt:lpstr>
      <vt:lpstr>Urban Pop</vt:lpstr>
      <vt:lpstr>Спеціалізована школа № 24  з поглибленим вивченням  іноземних мов Шевченківського району</vt:lpstr>
      <vt:lpstr>педагогічний стаж                        Педагогічний стаж  роботи:         7 років                         роботи в 24  школі:   6 років</vt:lpstr>
      <vt:lpstr>Нагороди та відзнаки</vt:lpstr>
      <vt:lpstr>Методична тема, над якою працює вчитель:</vt:lpstr>
      <vt:lpstr>Досвід роботи:</vt:lpstr>
      <vt:lpstr>Досвід роботи:</vt:lpstr>
      <vt:lpstr>Досвід роботи:</vt:lpstr>
      <vt:lpstr>Показник якості за 2013-2016 н.р.</vt:lpstr>
      <vt:lpstr>Презентация PowerPoint</vt:lpstr>
      <vt:lpstr>Презентация PowerPoint</vt:lpstr>
      <vt:lpstr>Презентация PowerPoint</vt:lpstr>
      <vt:lpstr>НАШІ ДОСЯГНЕННЯ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Natali</cp:lastModifiedBy>
  <cp:revision>47</cp:revision>
  <dcterms:created xsi:type="dcterms:W3CDTF">2013-01-27T19:54:57Z</dcterms:created>
  <dcterms:modified xsi:type="dcterms:W3CDTF">2017-01-15T20:42:06Z</dcterms:modified>
</cp:coreProperties>
</file>