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71" r:id="rId1"/>
    <p:sldMasterId id="2147484043" r:id="rId2"/>
    <p:sldMasterId id="2147484114" r:id="rId3"/>
  </p:sldMasterIdLst>
  <p:notesMasterIdLst>
    <p:notesMasterId r:id="rId20"/>
  </p:notesMasterIdLst>
  <p:sldIdLst>
    <p:sldId id="272" r:id="rId4"/>
    <p:sldId id="27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4" r:id="rId18"/>
    <p:sldId id="271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  <p:embeddedFont>
      <p:font typeface="Wingdings 2" panose="05020102010507070707" pitchFamily="18" charset="2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Lat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6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635082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711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315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6325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6610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6260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4796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8544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0217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036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4674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764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2300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697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3398"/>
            <a:ext cx="6858000" cy="17907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56817899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6945218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0271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0272"/>
            <a:ext cx="5800725" cy="43588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48918051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‹#›</a:t>
            </a:fld>
            <a:endParaRPr lang="ru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599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34237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3398"/>
            <a:ext cx="6858000" cy="17907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08820851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5137364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4317"/>
            <a:ext cx="7886700" cy="2138406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14475"/>
            <a:ext cx="78867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73794178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371600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1600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614185689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261388"/>
            <a:ext cx="3867150" cy="61927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1880663"/>
            <a:ext cx="3867150" cy="276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388"/>
            <a:ext cx="3886201" cy="61927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0663"/>
            <a:ext cx="3886201" cy="276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30620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7475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521488194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9082684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48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49"/>
            <a:ext cx="2948940" cy="28575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971587342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5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50"/>
            <a:ext cx="2948940" cy="28575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48963979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5554359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0271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0272"/>
            <a:ext cx="5800725" cy="43588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85328777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‹#›</a:t>
            </a:fld>
            <a:endParaRPr lang="ru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591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785329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FFB9B-9FB8-469E-96F9-4D32314110B6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75824521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84551001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93180960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4317"/>
            <a:ext cx="7886700" cy="2138406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14475"/>
            <a:ext cx="7886700" cy="112514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120493810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07765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223287398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17827815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276635982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216120858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66074561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31600638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74534692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Lato"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‹#›</a:t>
            </a:fld>
            <a:endParaRPr lang="ru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679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844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371600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71600"/>
            <a:ext cx="3886200" cy="32635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6283737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261388"/>
            <a:ext cx="3867150" cy="619274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1880663"/>
            <a:ext cx="3867150" cy="276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388"/>
            <a:ext cx="3886201" cy="61927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0663"/>
            <a:ext cx="3886201" cy="27603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00744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680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81813888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48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49"/>
            <a:ext cx="2948940" cy="28575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70673465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342900"/>
            <a:ext cx="2948940" cy="120015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742950"/>
            <a:ext cx="4629150" cy="36576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1543050"/>
            <a:ext cx="2948940" cy="28575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0510717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27432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371600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5561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27432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371600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61027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1/27/2017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 smtClean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lang="ru"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35479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973" y="1974892"/>
            <a:ext cx="5570585" cy="1798200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досвіду роботи вчителя ІІ категорії</a:t>
            </a:r>
            <a:br>
              <a:rPr lang="uk-UA" sz="24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600" dirty="0" err="1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Мурзіної</a:t>
            </a:r>
            <a:r>
              <a:rPr lang="uk-UA" sz="36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Ольги Анатоліївни</a:t>
            </a:r>
            <a:br>
              <a:rPr lang="uk-UA" sz="36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(освіта – вища)</a:t>
            </a:r>
            <a:endParaRPr lang="uk-UA" sz="54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1026" name="Picture 2" descr="C:\Users\Vanya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3560" y="1316654"/>
            <a:ext cx="3114675" cy="311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1" y="270933"/>
            <a:ext cx="4836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Спеціалізована школа І-ІІІ ступенів №24</a:t>
            </a:r>
          </a:p>
          <a:p>
            <a:r>
              <a:rPr lang="uk-UA" dirty="0" smtClean="0"/>
              <a:t>ім. О. Білаша з поглибленим вивченням іноземних мов Шевченківського району м. Києва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2342246" y="4644524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Київ – 2017</a:t>
            </a:r>
          </a:p>
        </p:txBody>
      </p:sp>
    </p:spTree>
    <p:extLst>
      <p:ext uri="{BB962C8B-B14F-4D97-AF65-F5344CB8AC3E}">
        <p14:creationId xmlns:p14="http://schemas.microsoft.com/office/powerpoint/2010/main" val="14611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628637" y="129693"/>
            <a:ext cx="7886700" cy="994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rgbClr val="CC4125"/>
                </a:solidFill>
              </a:rPr>
              <a:t>Інтерактивні методи</a:t>
            </a:r>
            <a:br>
              <a:rPr lang="ru" sz="2400" dirty="0">
                <a:solidFill>
                  <a:srgbClr val="CC4125"/>
                </a:solidFill>
              </a:rPr>
            </a:br>
            <a:r>
              <a:rPr lang="ru" sz="1400" dirty="0">
                <a:solidFill>
                  <a:schemeClr val="tx1">
                    <a:lumMod val="10000"/>
                  </a:schemeClr>
                </a:solidFill>
              </a:rPr>
              <a:t>Заміна старих методів новими, використання інноваційних технологій</a:t>
            </a:r>
            <a:br>
              <a:rPr lang="ru" sz="14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ru" sz="1400" dirty="0">
                <a:solidFill>
                  <a:schemeClr val="tx1">
                    <a:lumMod val="10000"/>
                  </a:schemeClr>
                </a:solidFill>
              </a:rPr>
              <a:t>(Раніше учні і початкової і середньої школи використовували малюнки, фотографії для презентації проектів, а зараз використовують комп'ютер і мультимедійну дошку).</a:t>
            </a:r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319801" y="1416100"/>
            <a:ext cx="1902600" cy="618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400" dirty="0">
                <a:solidFill>
                  <a:schemeClr val="tx1">
                    <a:lumMod val="10000"/>
                  </a:schemeClr>
                </a:solidFill>
              </a:rPr>
              <a:t>2014 р.</a:t>
            </a:r>
            <a:r>
              <a:rPr lang="ru" dirty="0">
                <a:solidFill>
                  <a:schemeClr val="tx1">
                    <a:lumMod val="10000"/>
                  </a:schemeClr>
                </a:solidFill>
              </a:rPr>
              <a:t/>
            </a:r>
            <a:br>
              <a:rPr lang="ru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ru" sz="1400" dirty="0">
                <a:solidFill>
                  <a:schemeClr val="tx1">
                    <a:lumMod val="10000"/>
                  </a:schemeClr>
                </a:solidFill>
              </a:rPr>
              <a:t>Бакунова Карина</a:t>
            </a:r>
          </a:p>
        </p:txBody>
      </p:sp>
      <p:sp>
        <p:nvSpPr>
          <p:cNvPr id="140" name="Shape 140"/>
          <p:cNvSpPr txBox="1">
            <a:spLocks noGrp="1"/>
          </p:cNvSpPr>
          <p:nvPr>
            <p:ph sz="half" idx="2"/>
          </p:nvPr>
        </p:nvSpPr>
        <p:spPr>
          <a:xfrm>
            <a:off x="4579750" y="1590824"/>
            <a:ext cx="3887700" cy="506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400" dirty="0">
                <a:solidFill>
                  <a:schemeClr val="tx1">
                    <a:lumMod val="10000"/>
                  </a:schemeClr>
                </a:solidFill>
              </a:rPr>
              <a:t>2016 р. Презентація в форматі .PPT групи учнів 7-ого класу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body" sz="quarter" idx="3"/>
          </p:nvPr>
        </p:nvSpPr>
        <p:spPr>
          <a:xfrm>
            <a:off x="2566037" y="4691500"/>
            <a:ext cx="2063100" cy="292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400" dirty="0">
                <a:solidFill>
                  <a:schemeClr val="tx1">
                    <a:lumMod val="10000"/>
                  </a:schemeClr>
                </a:solidFill>
              </a:rPr>
              <a:t>Кривенко Юрій</a:t>
            </a:r>
            <a:br>
              <a:rPr lang="ru" sz="14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ru" sz="1400" dirty="0">
                <a:solidFill>
                  <a:schemeClr val="tx1">
                    <a:lumMod val="10000"/>
                  </a:schemeClr>
                </a:solidFill>
              </a:rPr>
              <a:t>2013 р.</a:t>
            </a:r>
          </a:p>
        </p:txBody>
      </p:sp>
      <p:pic>
        <p:nvPicPr>
          <p:cNvPr id="141" name="Shape 141" descr="DSC_1026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6" t="2281" r="14150" b="7522"/>
          <a:stretch/>
        </p:blipFill>
        <p:spPr>
          <a:xfrm>
            <a:off x="230675" y="2069299"/>
            <a:ext cx="2335379" cy="1680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Shape 142" descr="DSC_1031.JPG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22" t="3226" r="16989" b="5365"/>
          <a:stretch/>
        </p:blipFill>
        <p:spPr>
          <a:xfrm>
            <a:off x="2674324" y="2852749"/>
            <a:ext cx="1953533" cy="148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916" y="2135520"/>
            <a:ext cx="3428421" cy="2555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1179000" y="109042"/>
            <a:ext cx="7965000" cy="118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1400" dirty="0">
                <a:solidFill>
                  <a:schemeClr val="tx1">
                    <a:lumMod val="10000"/>
                  </a:schemeClr>
                </a:solidFill>
              </a:rPr>
              <a:t>Інтерактивні методи</a:t>
            </a:r>
            <a:br>
              <a:rPr lang="ru" sz="1400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ru" sz="1300" dirty="0">
                <a:solidFill>
                  <a:srgbClr val="595959"/>
                </a:solidFill>
              </a:rPr>
              <a:t>Дослідження теми проекту за допомогою сторонніх засобів - В роботі над проектом “Сирець- мій рідний дім” приймають участь учні 7-А, 7-Б і 9-А класів. Учні досліджують матеріали про історію рідного району Сирець і видатних людей, які проживали і проживають на території району, збираючи і вивчаючи пам'ятки і історичні книги.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99762" y="4234472"/>
            <a:ext cx="3868800" cy="618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dirty="0">
                <a:solidFill>
                  <a:schemeClr val="tx1">
                    <a:lumMod val="10000"/>
                  </a:schemeClr>
                </a:solidFill>
              </a:rPr>
              <a:t>2015 р.</a:t>
            </a:r>
            <a:br>
              <a:rPr lang="ru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ru" sz="1400" dirty="0">
                <a:solidFill>
                  <a:schemeClr val="tx1">
                    <a:lumMod val="10000"/>
                  </a:schemeClr>
                </a:solidFill>
              </a:rPr>
              <a:t>Бліжнікова Анастасія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sz="quarter" idx="3"/>
          </p:nvPr>
        </p:nvSpPr>
        <p:spPr>
          <a:xfrm>
            <a:off x="4366600" y="4234472"/>
            <a:ext cx="3887700" cy="618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dirty="0">
                <a:solidFill>
                  <a:schemeClr val="tx1">
                    <a:lumMod val="10000"/>
                  </a:schemeClr>
                </a:solidFill>
              </a:rPr>
              <a:t>2017 р.</a:t>
            </a:r>
          </a:p>
          <a:p>
            <a:pPr lvl="0">
              <a:spcBef>
                <a:spcPts val="0"/>
              </a:spcBef>
              <a:buNone/>
            </a:pPr>
            <a:r>
              <a:rPr lang="ru" sz="1400" dirty="0">
                <a:solidFill>
                  <a:schemeClr val="tx1">
                    <a:lumMod val="10000"/>
                  </a:schemeClr>
                </a:solidFill>
              </a:rPr>
              <a:t>Група учнів 9-А класу</a:t>
            </a:r>
          </a:p>
        </p:txBody>
      </p:sp>
      <p:pic>
        <p:nvPicPr>
          <p:cNvPr id="152" name="Shape 152" descr="DSC_1030.JP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0" t="3383" r="13505" b="4670"/>
          <a:stretch/>
        </p:blipFill>
        <p:spPr>
          <a:xfrm>
            <a:off x="444500" y="1600463"/>
            <a:ext cx="3887699" cy="238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31" t="21276" r="19271" b="14052"/>
          <a:stretch/>
        </p:blipFill>
        <p:spPr>
          <a:xfrm>
            <a:off x="5602524" y="2091374"/>
            <a:ext cx="3358051" cy="21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023" t="21436" r="19296" b="14990"/>
          <a:stretch/>
        </p:blipFill>
        <p:spPr>
          <a:xfrm rot="-980939">
            <a:off x="4619455" y="1418350"/>
            <a:ext cx="2962867" cy="222212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 txBox="1"/>
          <p:nvPr/>
        </p:nvSpPr>
        <p:spPr>
          <a:xfrm>
            <a:off x="-42325" y="4401025"/>
            <a:ext cx="9081300" cy="61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311700" y="1748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dirty="0">
                <a:solidFill>
                  <a:schemeClr val="tx1">
                    <a:lumMod val="10000"/>
                  </a:schemeClr>
                </a:solidFill>
              </a:rPr>
              <a:t>Досягнення моїх учнів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862050" y="2817975"/>
            <a:ext cx="4394400" cy="2163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000" dirty="0">
                <a:solidFill>
                  <a:schemeClr val="tx1">
                    <a:lumMod val="1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 24 травня 2016 року, який проводився за участю носіїв англійської мови та 7-их і 8-х класів, показав здатність учнів розуміти і спілкуватися з іноземцями.</a:t>
            </a: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162" name="Shape 162" descr="FullSizeRender.jp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091" y="868425"/>
            <a:ext cx="2526935" cy="189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 descr="IMG_0404.JPG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150" y="2817975"/>
            <a:ext cx="2653598" cy="199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Shape 164"/>
          <p:cNvSpPr txBox="1"/>
          <p:nvPr/>
        </p:nvSpPr>
        <p:spPr>
          <a:xfrm>
            <a:off x="4374450" y="839600"/>
            <a:ext cx="4238700" cy="174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1600">
                <a:latin typeface="Times New Roman"/>
                <a:ea typeface="Times New Roman"/>
                <a:cs typeface="Times New Roman"/>
                <a:sym typeface="Times New Roman"/>
              </a:rPr>
              <a:t>Друге місце в II етапі захисту наукових робіт Малої Академії Наук України в м. Києві з дисципліни англійської мови на тему “Різниця та особливості перекладу буквального та літературного перекладів з англійської мови на інші”, виконав Мурзін Михаїл, учень 8-а класу.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393725" y="391350"/>
            <a:ext cx="5438700" cy="6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dirty="0">
                <a:solidFill>
                  <a:schemeClr val="tx1">
                    <a:lumMod val="10000"/>
                  </a:schemeClr>
                </a:solidFill>
              </a:rPr>
              <a:t>Якість знань</a:t>
            </a:r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175" y="1162775"/>
            <a:ext cx="6324600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11700" y="1599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dirty="0">
                <a:solidFill>
                  <a:schemeClr val="tx1">
                    <a:lumMod val="10000"/>
                  </a:schemeClr>
                </a:solidFill>
              </a:rPr>
              <a:t>Самоосвіта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361800" y="588690"/>
            <a:ext cx="8520600" cy="3809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dirty="0">
                <a:solidFill>
                  <a:schemeClr val="tx1">
                    <a:lumMod val="10000"/>
                  </a:schemeClr>
                </a:solidFill>
              </a:rPr>
              <a:t>Участь у семінарах Міжнародного Освітнього Центру “Pearson International”, “English Teaching Resource Center”, “MacMillian Education”</a:t>
            </a: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177" name="Shape 177" descr="FullSizeRender.jp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00" y="1488625"/>
            <a:ext cx="3891425" cy="154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 descr="20160311_132157.jpg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75" y="3116775"/>
            <a:ext cx="2594800" cy="194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 descr="20160121_122215.jp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520"/>
          <a:stretch/>
        </p:blipFill>
        <p:spPr>
          <a:xfrm>
            <a:off x="4658574" y="1618874"/>
            <a:ext cx="4173726" cy="342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64" y="524911"/>
            <a:ext cx="2785976" cy="3939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844" y="282789"/>
            <a:ext cx="3044232" cy="2211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884" y="2520296"/>
            <a:ext cx="3044232" cy="2212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034" y="524911"/>
            <a:ext cx="2686670" cy="383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3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9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234" y="59472"/>
            <a:ext cx="8522938" cy="1033347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Стаж педагогічної роботи – 23 роки</a:t>
            </a:r>
            <a:endParaRPr lang="uk-UA" sz="3600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7511" y="1594605"/>
            <a:ext cx="49626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Кредо:</a:t>
            </a:r>
          </a:p>
          <a:p>
            <a:r>
              <a:rPr lang="en-US" sz="2000" dirty="0" smtClean="0"/>
              <a:t>Give a man a fish and he will eat for a day. Teach a man to fish and he will eat for the rest of his life.</a:t>
            </a:r>
          </a:p>
          <a:p>
            <a:r>
              <a:rPr lang="uk-UA" sz="2000" dirty="0" smtClean="0"/>
              <a:t>Дай чоловіку рибину і він не буде голодувати один день.</a:t>
            </a:r>
          </a:p>
          <a:p>
            <a:r>
              <a:rPr lang="uk-UA" sz="2000" dirty="0" smtClean="0"/>
              <a:t>Навчи чоловіка рибалити, і він не знатиме голоду усе життя.</a:t>
            </a:r>
            <a:endParaRPr lang="en-US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391" y="957353"/>
            <a:ext cx="25717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1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hape 82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121491">
            <a:off x="519322" y="455522"/>
            <a:ext cx="3710876" cy="262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0478">
            <a:off x="4979446" y="670761"/>
            <a:ext cx="3847529" cy="2693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085" y="3238249"/>
            <a:ext cx="2229526" cy="167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-169334" y="288937"/>
            <a:ext cx="76554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3600" dirty="0" smtClean="0">
                <a:solidFill>
                  <a:srgbClr val="990000"/>
                </a:solidFill>
                <a:latin typeface="Georgia" panose="02040502050405020303" pitchFamily="18" charset="0"/>
                <a:ea typeface="Georgia"/>
                <a:cs typeface="Arial" panose="020B0604020202020204" pitchFamily="34" charset="0"/>
                <a:sym typeface="Georgia"/>
              </a:rPr>
              <a:t>Моя методична тема</a:t>
            </a:r>
            <a:endParaRPr lang="ru" sz="3600" dirty="0">
              <a:solidFill>
                <a:srgbClr val="990000"/>
              </a:solidFill>
              <a:latin typeface="Georgia" panose="02040502050405020303" pitchFamily="18" charset="0"/>
              <a:ea typeface="Georgia"/>
              <a:cs typeface="Arial" panose="020B0604020202020204" pitchFamily="34" charset="0"/>
              <a:sym typeface="Georgia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97653" y="1977814"/>
            <a:ext cx="8070905" cy="28691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" sz="3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Практичне застосування акмеологічного підходу, а саме </a:t>
            </a:r>
            <a:r>
              <a:rPr lang="ru" sz="3200" u="sng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“Методу проектів”</a:t>
            </a:r>
            <a:r>
              <a:rPr lang="ru" sz="3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як засобу самореалізації учнів в процесі навчання англійської мови.</a:t>
            </a:r>
          </a:p>
          <a:p>
            <a:pPr lvl="0">
              <a:spcBef>
                <a:spcPts val="0"/>
              </a:spcBef>
              <a:buNone/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51040" y="195939"/>
            <a:ext cx="1852985" cy="1898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65750" y="1615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3200" dirty="0">
                <a:solidFill>
                  <a:srgbClr val="990000"/>
                </a:solidFill>
                <a:latin typeface="Georgia"/>
                <a:ea typeface="Georgia"/>
                <a:cs typeface="Georgia"/>
                <a:sym typeface="Georgia"/>
              </a:rPr>
              <a:t>Мета методичної роботи</a:t>
            </a:r>
          </a:p>
          <a:p>
            <a:pPr lvl="0" algn="ctr" rtl="0">
              <a:spcBef>
                <a:spcPts val="0"/>
              </a:spcBef>
              <a:buNone/>
            </a:pPr>
            <a:endParaRPr sz="3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6507408" y="1016600"/>
            <a:ext cx="1999800" cy="12948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1100" dirty="0"/>
              <a:t>Хочу реально використовувати здобуті знання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1650" y="1223788"/>
            <a:ext cx="264795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/>
          <p:nvPr/>
        </p:nvSpPr>
        <p:spPr>
          <a:xfrm>
            <a:off x="6507408" y="2903700"/>
            <a:ext cx="1748100" cy="11628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100" dirty="0"/>
              <a:t>Хочу вміти працювати індивідуально, в парі, або в групі</a:t>
            </a:r>
          </a:p>
        </p:txBody>
      </p:sp>
      <p:sp>
        <p:nvSpPr>
          <p:cNvPr id="100" name="Shape 100"/>
          <p:cNvSpPr/>
          <p:nvPr/>
        </p:nvSpPr>
        <p:spPr>
          <a:xfrm flipH="1">
            <a:off x="3651991" y="3289868"/>
            <a:ext cx="1999800" cy="11628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100" dirty="0"/>
              <a:t>Хочу висловлювати індивідуальність у своїх роботах</a:t>
            </a:r>
          </a:p>
        </p:txBody>
      </p:sp>
      <p:sp>
        <p:nvSpPr>
          <p:cNvPr id="101" name="Shape 101"/>
          <p:cNvSpPr/>
          <p:nvPr/>
        </p:nvSpPr>
        <p:spPr>
          <a:xfrm>
            <a:off x="895977" y="1016600"/>
            <a:ext cx="2378100" cy="15435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100"/>
              <a:t>Хочу максимально використовувати свої потенціальні можливості</a:t>
            </a:r>
          </a:p>
        </p:txBody>
      </p:sp>
      <p:sp>
        <p:nvSpPr>
          <p:cNvPr id="102" name="Shape 102"/>
          <p:cNvSpPr/>
          <p:nvPr/>
        </p:nvSpPr>
        <p:spPr>
          <a:xfrm>
            <a:off x="1085127" y="3052588"/>
            <a:ext cx="1999800" cy="12948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100"/>
              <a:t>Хочу використовувати інноваційні технології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 sz="1800" dirty="0">
                <a:solidFill>
                  <a:srgbClr val="C00000"/>
                </a:solidFill>
              </a:rPr>
              <a:t>При вивчені теми я спиралася на наступні роботи науковців, що досліджували акмеологію шкільної освіти, а саме, “метод проектів”: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311700" y="1482100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Пригодич Л. Л.* Практичне Застосування Акмеологічного Підходу Під Час Вивчення Іноземної Мови, Таврійський Вісник Освіти. – 2014. – № 2 (46).</a:t>
            </a:r>
          </a:p>
          <a:p>
            <a:pPr marL="457200" lvl="0" indent="-317500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Авдимирець Л. Акмеологічна модель навчання як засіб формування успішної особистості // Історія України. (Шк. світ). – 2012. – №9/10. – С. 13-15. 2.</a:t>
            </a:r>
          </a:p>
          <a:p>
            <a:pPr marL="457200" lvl="0" indent="-317500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Кузьменко Л. Учитель у суспільстві знань (акмеологічний підхід) // Освіти і управління. – 2013.-№1/2. – С.17-22</a:t>
            </a:r>
          </a:p>
          <a:p>
            <a:pPr marL="457200" lvl="0" indent="-317500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Радул В. Розвиток та формування якісних характеристик особистості// Рідна школа. – 2011. – №13-14 – С. 34-37. </a:t>
            </a:r>
          </a:p>
          <a:p>
            <a:pPr marL="457200" lvl="0" indent="-317500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Times New Roman"/>
            </a:pPr>
            <a:r>
              <a:rPr lang="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Чирчик С. Акмеологічний підхід у професійній підготовці майбутніх дизайнерів // Вища школа. – 2011. – № 5-6. – С. 33-38.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69747" y="64922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600" dirty="0">
                <a:solidFill>
                  <a:schemeClr val="tx1">
                    <a:lumMod val="10000"/>
                  </a:schemeClr>
                </a:solidFill>
              </a:rPr>
              <a:t>Методика реалізації “Методу </a:t>
            </a:r>
            <a:r>
              <a:rPr lang="ru" sz="3600" dirty="0" smtClean="0">
                <a:solidFill>
                  <a:schemeClr val="tx1">
                    <a:lumMod val="10000"/>
                  </a:schemeClr>
                </a:solidFill>
              </a:rPr>
              <a:t>проектів</a:t>
            </a:r>
            <a:r>
              <a:rPr lang="ru" dirty="0" smtClean="0">
                <a:solidFill>
                  <a:schemeClr val="tx1">
                    <a:lumMod val="10000"/>
                  </a:schemeClr>
                </a:solidFill>
              </a:rPr>
              <a:t>”</a:t>
            </a:r>
            <a:endParaRPr lang="ru" dirty="0">
              <a:solidFill>
                <a:schemeClr val="tx1">
                  <a:lumMod val="10000"/>
                </a:schemeClr>
              </a:solidFill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148451" y="1557000"/>
            <a:ext cx="3816781" cy="3586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buChar char="-"/>
            </a:pPr>
            <a:r>
              <a:rPr lang="ru" sz="1600" dirty="0">
                <a:solidFill>
                  <a:schemeClr val="tx1">
                    <a:lumMod val="10000"/>
                  </a:schemeClr>
                </a:solidFill>
              </a:rPr>
              <a:t>Індивідуальна робота над проектом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ru" sz="1600" dirty="0">
                <a:solidFill>
                  <a:schemeClr val="tx1">
                    <a:lumMod val="10000"/>
                  </a:schemeClr>
                </a:solidFill>
              </a:rPr>
              <a:t>Робота в групі над проектом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ru" sz="1600" dirty="0">
                <a:solidFill>
                  <a:schemeClr val="tx1">
                    <a:lumMod val="10000"/>
                  </a:schemeClr>
                </a:solidFill>
              </a:rPr>
              <a:t>Дослідження теми проекту за допомогою сторонніх засобів - Інтернет, медіа, та інше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ru" sz="1600" dirty="0">
                <a:solidFill>
                  <a:schemeClr val="tx1">
                    <a:lumMod val="10000"/>
                  </a:schemeClr>
                </a:solidFill>
              </a:rPr>
              <a:t>Спілкування з фахівцями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ru" sz="1600" dirty="0">
                <a:solidFill>
                  <a:schemeClr val="tx1">
                    <a:lumMod val="10000"/>
                  </a:schemeClr>
                </a:solidFill>
              </a:rPr>
              <a:t>Використання інтерактивної дошки і зорової наочності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067" y="889673"/>
            <a:ext cx="4699898" cy="352399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3762743" y="4369644"/>
            <a:ext cx="5538899" cy="5150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i="1" dirty="0"/>
              <a:t>(Учні 7-го та 6-го класів демонструють свої перші проекти виконані в минулому та позаминулому роках(5-ий клас).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56475" y="130950"/>
            <a:ext cx="8260800" cy="779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2400" dirty="0">
                <a:solidFill>
                  <a:schemeClr val="tx1">
                    <a:lumMod val="10000"/>
                  </a:schemeClr>
                </a:solidFill>
              </a:rPr>
              <a:t>Спілкування з фахівцями-носіями мови</a:t>
            </a:r>
            <a:r>
              <a:rPr lang="ru" dirty="0">
                <a:solidFill>
                  <a:schemeClr val="tx1">
                    <a:lumMod val="10000"/>
                  </a:schemeClr>
                </a:solidFill>
              </a:rPr>
              <a:t/>
            </a:r>
            <a:br>
              <a:rPr lang="ru" dirty="0">
                <a:solidFill>
                  <a:schemeClr val="tx1">
                    <a:lumMod val="10000"/>
                  </a:schemeClr>
                </a:solidFill>
              </a:rPr>
            </a:br>
            <a:r>
              <a:rPr lang="ru" sz="1800" dirty="0">
                <a:solidFill>
                  <a:schemeClr val="tx1">
                    <a:lumMod val="10000"/>
                  </a:schemeClr>
                </a:solidFill>
              </a:rPr>
              <a:t>(24 травня 2016 р.)</a:t>
            </a:r>
          </a:p>
        </p:txBody>
      </p:sp>
      <p:pic>
        <p:nvPicPr>
          <p:cNvPr id="122" name="Shape 122" descr="FullSizeRender(2).jp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349" y="946974"/>
            <a:ext cx="2297023" cy="1722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 descr="IMG_0380.JPG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923" y="586858"/>
            <a:ext cx="2669503" cy="200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 descr="FullSizeRender(1).jpg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99" y="2847793"/>
            <a:ext cx="2852474" cy="2139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 descr="FullSizeRender.jpg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999" y="2717623"/>
            <a:ext cx="2937077" cy="2202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311700" y="129750"/>
            <a:ext cx="8520600" cy="70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solidFill>
                  <a:schemeClr val="tx1">
                    <a:lumMod val="10000"/>
                  </a:schemeClr>
                </a:solidFill>
              </a:rPr>
              <a:t>Використання інтерактивної дошки і зорової наочності</a:t>
            </a:r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32" name="Shape 132" descr="20161125_084157.jpg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000" y="940187"/>
            <a:ext cx="4350827" cy="326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 descr="E:\Киев.открытый урок\20140307_123600.jpg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824" y="1583050"/>
            <a:ext cx="4419924" cy="331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36</TotalTime>
  <Words>505</Words>
  <Application>Microsoft Office PowerPoint</Application>
  <PresentationFormat>Экран (16:9)</PresentationFormat>
  <Paragraphs>46</Paragraphs>
  <Slides>16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Calibri</vt:lpstr>
      <vt:lpstr>Times New Roman</vt:lpstr>
      <vt:lpstr>Georgia</vt:lpstr>
      <vt:lpstr>Wingdings 2</vt:lpstr>
      <vt:lpstr>Arial</vt:lpstr>
      <vt:lpstr>Calibri Light</vt:lpstr>
      <vt:lpstr>Lato</vt:lpstr>
      <vt:lpstr>HDOfficeLightV0</vt:lpstr>
      <vt:lpstr>1_HDOfficeLightV0</vt:lpstr>
      <vt:lpstr>Тема Office</vt:lpstr>
      <vt:lpstr>З досвіду роботи вчителя ІІ категорії Мурзіної Ольги Анатоліївни (освіта – вища)</vt:lpstr>
      <vt:lpstr>Стаж педагогічної роботи – 23 роки</vt:lpstr>
      <vt:lpstr>Презентация PowerPoint</vt:lpstr>
      <vt:lpstr>Моя методична тема </vt:lpstr>
      <vt:lpstr>Мета методичної роботи </vt:lpstr>
      <vt:lpstr>При вивчені теми я спиралася на наступні роботи науковців, що досліджували акмеологію шкільної освіти, а саме, “метод проектів”:</vt:lpstr>
      <vt:lpstr>Методика реалізації “Методу проектів”</vt:lpstr>
      <vt:lpstr>Спілкування з фахівцями-носіями мови (24 травня 2016 р.)</vt:lpstr>
      <vt:lpstr>Використання інтерактивної дошки і зорової наочності</vt:lpstr>
      <vt:lpstr>Інтерактивні методи Заміна старих методів новими, використання інноваційних технологій (Раніше учні і початкової і середньої школи використовували малюнки, фотографії для презентації проектів, а зараз використовують комп'ютер і мультимедійну дошку).</vt:lpstr>
      <vt:lpstr>Інтерактивні методи Дослідження теми проекту за допомогою сторонніх засобів - В роботі над проектом “Сирець- мій рідний дім” приймають участь учні 7-А, 7-Б і 9-А класів. Учні досліджують матеріали про історію рідного району Сирець і видатних людей, які проживали і проживають на території району, збираючи і вивчаючи пам'ятки і історичні книги.</vt:lpstr>
      <vt:lpstr>Досягнення моїх учнів</vt:lpstr>
      <vt:lpstr>Якість знань</vt:lpstr>
      <vt:lpstr>Самоосвіта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 досвіду роботи вчителя ІІ категорії Мурзіної Ольги Анатоліївни (освіта – вища)</dc:title>
  <dc:creator>Ваня Мурзин</dc:creator>
  <cp:lastModifiedBy>Ваня Мурзин</cp:lastModifiedBy>
  <cp:revision>14</cp:revision>
  <dcterms:modified xsi:type="dcterms:W3CDTF">2017-01-27T20:08:04Z</dcterms:modified>
</cp:coreProperties>
</file>