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84" r:id="rId25"/>
    <p:sldId id="279" r:id="rId26"/>
    <p:sldId id="282" r:id="rId27"/>
    <p:sldId id="283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7EE"/>
    <a:srgbClr val="F14173"/>
    <a:srgbClr val="B8927A"/>
    <a:srgbClr val="FFCCFF"/>
    <a:srgbClr val="F9DAA1"/>
    <a:srgbClr val="FCD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71" autoAdjust="0"/>
  </p:normalViewPr>
  <p:slideViewPr>
    <p:cSldViewPr>
      <p:cViewPr>
        <p:scale>
          <a:sx n="60" d="100"/>
          <a:sy n="60" d="100"/>
        </p:scale>
        <p:origin x="-1650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7F23F-7D54-4B04-8915-BCE8978B49BA}" type="datetimeFigureOut">
              <a:rPr lang="uk-UA" smtClean="0"/>
              <a:t>15.01.2017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E1124-8016-4138-9E2E-47180419295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3697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1124-8016-4138-9E2E-47180419295B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0523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1124-8016-4138-9E2E-47180419295B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15364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ероніка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1124-8016-4138-9E2E-47180419295B}" type="slidenum">
              <a:rPr lang="uk-UA" smtClean="0"/>
              <a:t>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857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1124-8016-4138-9E2E-47180419295B}" type="slidenum">
              <a:rPr lang="uk-UA" smtClean="0"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87190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1124-8016-4138-9E2E-47180419295B}" type="slidenum">
              <a:rPr lang="uk-UA" smtClean="0"/>
              <a:t>22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3924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929518">
            <a:off x="1095812" y="2246094"/>
            <a:ext cx="7529047" cy="4247726"/>
          </a:xfrm>
          <a:solidFill>
            <a:srgbClr val="FCD0F4"/>
          </a:solidFill>
          <a:ln>
            <a:solidFill>
              <a:srgbClr val="FCD0F4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morning" dir="t"/>
          </a:scene3d>
          <a:sp3d extrusionH="76200" contourW="12700" prstMaterial="matte">
            <a:bevelT w="203200" h="50800" prst="softRound"/>
            <a:extrusionClr>
              <a:srgbClr val="F9DAA1"/>
            </a:extrusionClr>
            <a:contourClr>
              <a:srgbClr val="F9DAA1"/>
            </a:contourClr>
          </a:sp3d>
        </p:spPr>
        <p:txBody>
          <a:bodyPr>
            <a:normAutofit/>
          </a:bodyPr>
          <a:lstStyle/>
          <a:p>
            <a:r>
              <a:rPr lang="uk-UA" sz="4000" b="1" i="1" dirty="0" smtClean="0"/>
              <a:t>ПОРТФОЛІО</a:t>
            </a:r>
            <a:br>
              <a:rPr lang="uk-UA" sz="4000" b="1" i="1" dirty="0" smtClean="0"/>
            </a:br>
            <a:r>
              <a:rPr lang="uk-UA" sz="3600" b="1" i="1" dirty="0" smtClean="0"/>
              <a:t> ВЧИТЕЛЯ  ПОЧАТКОВИХ КЛАСІВ</a:t>
            </a:r>
            <a:r>
              <a:rPr lang="uk-UA" sz="4000" b="1" i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/>
            </a:r>
            <a:br>
              <a:rPr lang="uk-UA" sz="4000" b="1" i="1" dirty="0" smtClean="0">
                <a:latin typeface="Gungsuh" panose="02030600000101010101" pitchFamily="18" charset="-127"/>
                <a:ea typeface="Gungsuh" panose="02030600000101010101" pitchFamily="18" charset="-127"/>
              </a:rPr>
            </a:br>
            <a:r>
              <a:rPr lang="uk-UA" sz="36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anose="02030600000101010101" pitchFamily="18" charset="-127"/>
                <a:ea typeface="Gungsuh" panose="02030600000101010101" pitchFamily="18" charset="-127"/>
                <a:cs typeface="Latha" panose="020B0604020202020204" pitchFamily="34" charset="0"/>
              </a:rPr>
              <a:t>САЛАЙДИ  </a:t>
            </a:r>
            <a:br>
              <a:rPr lang="uk-UA" sz="36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anose="02030600000101010101" pitchFamily="18" charset="-127"/>
                <a:ea typeface="Gungsuh" panose="02030600000101010101" pitchFamily="18" charset="-127"/>
                <a:cs typeface="Latha" panose="020B0604020202020204" pitchFamily="34" charset="0"/>
              </a:rPr>
            </a:br>
            <a:r>
              <a:rPr lang="uk-UA" sz="36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anose="02030600000101010101" pitchFamily="18" charset="-127"/>
                <a:ea typeface="Gungsuh" panose="02030600000101010101" pitchFamily="18" charset="-127"/>
                <a:cs typeface="Latha" panose="020B0604020202020204" pitchFamily="34" charset="0"/>
              </a:rPr>
              <a:t>СВІТЛАНИ МИКОЛАЇВНИ</a:t>
            </a:r>
            <a:endParaRPr lang="uk-UA" sz="36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ngsuh" panose="02030600000101010101" pitchFamily="18" charset="-127"/>
              <a:ea typeface="Gungsuh" panose="02030600000101010101" pitchFamily="18" charset="-127"/>
              <a:cs typeface="Latha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4448" y="188640"/>
            <a:ext cx="8296023" cy="20162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Спеціалізована школа І – ІІІ ступенів № 24  ім. О. Білаша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 поглибленим вивченням іноземних мов     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Шевченківського району 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м. Києва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377566">
            <a:off x="5436096" y="5939869"/>
            <a:ext cx="2592288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2016-2017 н. р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340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обдарованими дітьми</a:t>
            </a:r>
            <a:endParaRPr lang="uk-UA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825352" y="1988840"/>
            <a:ext cx="6501408" cy="1872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2015-2016 н.р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Переможці районних </a:t>
            </a: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олімпіад:</a:t>
            </a:r>
          </a:p>
          <a:p>
            <a:pPr marL="0" indent="0">
              <a:buNone/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G:\Даша\2016-2017\для Салайди 2\qqjdl_BjTN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249731"/>
            <a:ext cx="1440160" cy="244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Даша\2016-2017\для Салайди 2\13709985_103219686787604_589316140697056939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8" y="2805323"/>
            <a:ext cx="171368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Даша\2016-2017\для Салайди 2\btw7T-cSW5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57676"/>
            <a:ext cx="1584176" cy="263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1328" y="4699602"/>
            <a:ext cx="2131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Валуйський Костянтин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обдарованими дітьми</a:t>
            </a:r>
            <a:endParaRPr lang="uk-UA" dirty="0"/>
          </a:p>
        </p:txBody>
      </p:sp>
      <p:pic>
        <p:nvPicPr>
          <p:cNvPr id="2050" name="Picture 2" descr="G:\Даша\2016-2017\для Салайди 2\qqjdl_BjTN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2" y="1737090"/>
            <a:ext cx="2024132" cy="3447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Лента лицом вниз 4"/>
          <p:cNvSpPr/>
          <p:nvPr/>
        </p:nvSpPr>
        <p:spPr>
          <a:xfrm>
            <a:off x="4058818" y="2052236"/>
            <a:ext cx="4464496" cy="745815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Лента лицом вниз 6"/>
          <p:cNvSpPr/>
          <p:nvPr/>
        </p:nvSpPr>
        <p:spPr>
          <a:xfrm>
            <a:off x="4083701" y="2997765"/>
            <a:ext cx="4464496" cy="765370"/>
          </a:xfrm>
          <a:prstGeom prst="ribb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5220072" y="2151720"/>
            <a:ext cx="219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</a:t>
            </a:r>
          </a:p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9958" y="3218966"/>
            <a:ext cx="2031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атематика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3781187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етап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люс 9"/>
          <p:cNvSpPr/>
          <p:nvPr/>
        </p:nvSpPr>
        <p:spPr>
          <a:xfrm>
            <a:off x="4011693" y="3875840"/>
            <a:ext cx="432048" cy="428567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Минус 10"/>
          <p:cNvSpPr/>
          <p:nvPr/>
        </p:nvSpPr>
        <p:spPr>
          <a:xfrm>
            <a:off x="5209996" y="3828513"/>
            <a:ext cx="360040" cy="428567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множение 11"/>
          <p:cNvSpPr/>
          <p:nvPr/>
        </p:nvSpPr>
        <p:spPr>
          <a:xfrm>
            <a:off x="6315949" y="3828513"/>
            <a:ext cx="447805" cy="428567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Деление 12"/>
          <p:cNvSpPr/>
          <p:nvPr/>
        </p:nvSpPr>
        <p:spPr>
          <a:xfrm>
            <a:off x="7411826" y="3802760"/>
            <a:ext cx="432048" cy="428567"/>
          </a:xfrm>
          <a:prstGeom prst="mathDivid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4443741" y="3646482"/>
            <a:ext cx="776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6240" y="3646482"/>
            <a:ext cx="94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0493" y="3646482"/>
            <a:ext cx="776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3874" y="3604935"/>
            <a:ext cx="776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6102" y="4304407"/>
            <a:ext cx="3336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етап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ІІІ місце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11729" y="4836511"/>
            <a:ext cx="3817942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 етап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І місце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4409" y="1532514"/>
            <a:ext cx="272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2016-17 </a:t>
            </a:r>
            <a:r>
              <a:rPr lang="ru-RU" sz="2400" b="1" i="1" dirty="0" err="1" smtClean="0"/>
              <a:t>н.р</a:t>
            </a:r>
            <a:r>
              <a:rPr lang="ru-RU" sz="2400" b="1" i="1" dirty="0" smtClean="0"/>
              <a:t>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5800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229600" cy="1143000"/>
          </a:xfrm>
        </p:spPr>
        <p:txBody>
          <a:bodyPr/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обдарованими дітьми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003" y="2346234"/>
            <a:ext cx="2458616" cy="1152128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Валуйський Костянтин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 rot="973684">
            <a:off x="2061738" y="2407172"/>
            <a:ext cx="4320480" cy="2482740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 rot="927963">
            <a:off x="2476807" y="2911362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uk-UA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Даша\2016-2017\для Салайди 2\13709985_103219686787604_589316140697056939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35" y="3577407"/>
            <a:ext cx="2387821" cy="2540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4814213" y="210738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етап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2163" y="4201237"/>
            <a:ext cx="380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етап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ІІІ місце 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7450" y="5040009"/>
            <a:ext cx="380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 етап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ІІ місце 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люс 7"/>
          <p:cNvSpPr/>
          <p:nvPr/>
        </p:nvSpPr>
        <p:spPr>
          <a:xfrm>
            <a:off x="6700949" y="2630603"/>
            <a:ext cx="396044" cy="37073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Минус 8"/>
          <p:cNvSpPr/>
          <p:nvPr/>
        </p:nvSpPr>
        <p:spPr>
          <a:xfrm>
            <a:off x="6664945" y="3212976"/>
            <a:ext cx="540060" cy="285386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множение 11"/>
          <p:cNvSpPr/>
          <p:nvPr/>
        </p:nvSpPr>
        <p:spPr>
          <a:xfrm>
            <a:off x="6700949" y="3780049"/>
            <a:ext cx="468052" cy="36004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7205005" y="2418449"/>
            <a:ext cx="1404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</a:p>
          <a:p>
            <a:pPr marL="285750" indent="-285750">
              <a:buFontTx/>
              <a:buChar char="-"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</a:t>
            </a:r>
          </a:p>
          <a:p>
            <a:pPr marL="285750" indent="-285750">
              <a:buFontTx/>
              <a:buChar char="-"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1143000"/>
          </a:xfrm>
        </p:spPr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обдарованими дітьми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0552" y="3444986"/>
            <a:ext cx="2365145" cy="160261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marL="0" indent="0">
              <a:buNone/>
            </a:pPr>
            <a:endParaRPr lang="uk-UA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Даша\2016-2017\для Салайди 2\btw7T-cSW5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5"/>
            <a:ext cx="1944216" cy="3456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899592" y="249289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(2016-17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42900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етап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4106108"/>
            <a:ext cx="16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етап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люс 5"/>
          <p:cNvSpPr/>
          <p:nvPr/>
        </p:nvSpPr>
        <p:spPr>
          <a:xfrm>
            <a:off x="1763688" y="3589711"/>
            <a:ext cx="432048" cy="39691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Минус 7"/>
          <p:cNvSpPr/>
          <p:nvPr/>
        </p:nvSpPr>
        <p:spPr>
          <a:xfrm>
            <a:off x="2852905" y="3553706"/>
            <a:ext cx="504056" cy="4689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множение 8"/>
          <p:cNvSpPr/>
          <p:nvPr/>
        </p:nvSpPr>
        <p:spPr>
          <a:xfrm>
            <a:off x="4006955" y="3535536"/>
            <a:ext cx="504056" cy="46892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2195736" y="3398221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1860" y="3398222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1294" y="3367445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2017" y="4120622"/>
            <a:ext cx="253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200" y="4766953"/>
            <a:ext cx="177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 етап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2017" y="4685531"/>
            <a:ext cx="253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92696"/>
            <a:ext cx="5274332" cy="151216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Похвальні листи грамоти </a:t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дипломи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F:\Новая папка\14667976176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86024"/>
            <a:ext cx="3960440" cy="2637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 descr="F:\Новая папка\14559981221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6" y="2492896"/>
            <a:ext cx="45720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419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320"/>
            <a:ext cx="4978896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 дітей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F:\школа все фото\Фото0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861676" cy="5066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F:\школа все фото\Фото09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77" y="168226"/>
            <a:ext cx="3862851" cy="4929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7" name="Picture 7" descr="F:\Новая папка\14837381812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5179387"/>
            <a:ext cx="2916324" cy="1489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5" descr="F:\Новая папка\14837381791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8840"/>
            <a:ext cx="1556529" cy="2594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565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DSC03263"/>
          <p:cNvPicPr>
            <a:picLocks noChangeAspect="1" noChangeArrowheads="1"/>
          </p:cNvPicPr>
          <p:nvPr/>
        </p:nvPicPr>
        <p:blipFill>
          <a:blip r:embed="rId3"/>
          <a:srcRect t="21053"/>
          <a:stretch>
            <a:fillRect/>
          </a:stretch>
        </p:blipFill>
        <p:spPr bwMode="auto">
          <a:xfrm>
            <a:off x="5008820" y="4574262"/>
            <a:ext cx="3379604" cy="1883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3" descr="DSC03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820" y="698434"/>
            <a:ext cx="3379604" cy="3346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PC280656"/>
          <p:cNvPicPr>
            <a:picLocks noChangeAspect="1" noChangeArrowheads="1"/>
          </p:cNvPicPr>
          <p:nvPr/>
        </p:nvPicPr>
        <p:blipFill>
          <a:blip r:embed="rId5"/>
          <a:srcRect l="10418" r="9709" b="5882"/>
          <a:stretch>
            <a:fillRect/>
          </a:stretch>
        </p:blipFill>
        <p:spPr bwMode="auto">
          <a:xfrm>
            <a:off x="900058" y="698434"/>
            <a:ext cx="3311902" cy="3346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F:\Новая папка\14630362320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40" y="4574262"/>
            <a:ext cx="3280220" cy="1883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3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44341"/>
            <a:ext cx="3898776" cy="244605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 участь у спортивному житті школи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G:\Даша\2016-2017\для Салайди 2\2ex1tbOtfX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8592" cy="399644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Даша\2016-2017\для Салайди 2\8Y_7mf41R9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05" y="2720694"/>
            <a:ext cx="5275375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G:\Даша\2016-2017\для Салайди 2\26CWeAZbSI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20694"/>
            <a:ext cx="3183066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138176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608512" cy="2160240"/>
          </a:xfr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 участь у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житті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endParaRPr lang="uk-UA" dirty="0"/>
          </a:p>
        </p:txBody>
      </p:sp>
      <p:pic>
        <p:nvPicPr>
          <p:cNvPr id="8194" name="Picture 2" descr="G:\Даша\2016-2017\для Салайди 2\qrWPViy_z5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5734419" cy="403244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VAG_2410_pr"/>
          <p:cNvPicPr>
            <a:picLocks noChangeAspect="1" noChangeArrowheads="1"/>
          </p:cNvPicPr>
          <p:nvPr/>
        </p:nvPicPr>
        <p:blipFill>
          <a:blip r:embed="rId4"/>
          <a:srcRect l="20697" t="18710" r="21649"/>
          <a:stretch>
            <a:fillRect/>
          </a:stretch>
        </p:blipFill>
        <p:spPr bwMode="auto">
          <a:xfrm>
            <a:off x="6084168" y="188640"/>
            <a:ext cx="2478087" cy="33131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196" name="Picture 4" descr="F:\Новая папка\14630361928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2924944"/>
            <a:ext cx="4925455" cy="367535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24744" y="332656"/>
            <a:ext cx="1944216" cy="2160240"/>
          </a:xfr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10242" name="Picture 2" descr="F:\школа все фото\Фото09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14" y="3284984"/>
            <a:ext cx="4711602" cy="3157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F:\Новая папка\14630361922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18094"/>
            <a:ext cx="4400763" cy="277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5" name="Picture 5" descr="F:\Новая папка\IMAG0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14" y="342384"/>
            <a:ext cx="4149264" cy="2572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6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332656"/>
            <a:ext cx="4752528" cy="6064084"/>
          </a:xfrm>
          <a:solidFill>
            <a:srgbClr val="FFCCFF"/>
          </a:solidFill>
          <a:effectLst>
            <a:softEdge rad="6350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Салайда </a:t>
            </a:r>
          </a:p>
          <a:p>
            <a:pPr marL="0" indent="0" algn="ctr">
              <a:buNone/>
            </a:pPr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 </a:t>
            </a:r>
          </a:p>
          <a:p>
            <a:pPr marL="0" indent="0" algn="ctr">
              <a:buNone/>
            </a:pPr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</a:p>
          <a:p>
            <a:pPr marL="0" indent="0">
              <a:buNone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початкових класів           І кваліфікаційної категорії. </a:t>
            </a:r>
          </a:p>
          <a:p>
            <a:pPr marL="0" indent="0">
              <a:buNone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вища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(Український державний педагогічний університет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ім. М. П. Драгоманова).</a:t>
            </a:r>
          </a:p>
          <a:p>
            <a:pPr marL="0" indent="0">
              <a:buNone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«Педагогіка і методика початкового навчання».</a:t>
            </a:r>
          </a:p>
          <a:p>
            <a:pPr marL="0" indent="0">
              <a:buNone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стаж – 23 роки.</a:t>
            </a:r>
          </a:p>
          <a:p>
            <a:pPr marL="0" indent="0">
              <a:buNone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в СШ №24 – 19 років.</a:t>
            </a:r>
          </a:p>
          <a:p>
            <a:pPr marL="0" indent="0">
              <a:buNone/>
            </a:pPr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Светлана\Desktop\neitnAjBys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3779"/>
            <a:ext cx="3456384" cy="5043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708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G:\Даша\2016-2017\для Салайди 2\szEn9IT22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44562"/>
            <a:ext cx="3327834" cy="3852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2" name="Picture 6" descr="G:\Даша\2016-2017\для Салайди 2\ESQfyKOGK3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35" y="188640"/>
            <a:ext cx="4536505" cy="2880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5" descr="F:\школа все фото\Фото08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967" y="2744562"/>
            <a:ext cx="4857513" cy="345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857502" y="5573268"/>
            <a:ext cx="6300192" cy="113173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Позаурочна робота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3384376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батьківства</a:t>
            </a:r>
            <a:endParaRPr lang="uk-U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G:\Даша\2016-2017\для Салайди 2\OZRuGg1HFR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43450"/>
            <a:ext cx="497396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 descr="G:\Даша\2016-2017\для Салайди 2\A2ahe-taWF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032448" cy="3803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513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Даша\2016-2017\для Салайди 2\yz1WYMF3WV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06" y="260648"/>
            <a:ext cx="4063380" cy="5238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0" name="Picture 2" descr="G:\Даша\2016-2017\для Салайди 2\jgRFilS0QJ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2" y="1412776"/>
            <a:ext cx="4176464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-3564904" y="3068960"/>
            <a:ext cx="324036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Даша\2016-2017\для Салайди 2\g6rlKOjvq7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475989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 descr="F:\Новая папка\14559981403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4680520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Выноска-облако 1"/>
          <p:cNvSpPr/>
          <p:nvPr/>
        </p:nvSpPr>
        <p:spPr>
          <a:xfrm>
            <a:off x="6228184" y="620688"/>
            <a:ext cx="2304256" cy="136815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94584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4067944" cy="2435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6" y="188640"/>
            <a:ext cx="4230657" cy="253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44" y="2721811"/>
            <a:ext cx="2420240" cy="4042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52658"/>
            <a:ext cx="2143794" cy="358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65219"/>
            <a:ext cx="3933487" cy="2355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17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Новая папка\1483737998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45" y="188640"/>
            <a:ext cx="4824536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67544" y="90872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/>
              <a:t>День іменинника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5451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2815" y="4379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err="1" smtClean="0"/>
              <a:t>Екскурсіі</a:t>
            </a:r>
            <a:endParaRPr lang="ru-RU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4" y="966444"/>
            <a:ext cx="3902368" cy="292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91" y="627116"/>
            <a:ext cx="4005701" cy="2809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9" y="4007813"/>
            <a:ext cx="4074718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19" y="3450726"/>
            <a:ext cx="4265159" cy="314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81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17032"/>
            <a:ext cx="4392488" cy="2866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1365"/>
            <a:ext cx="4067944" cy="3050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1700" y="-238642"/>
            <a:ext cx="3120040" cy="4160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752" y="3236408"/>
            <a:ext cx="2883738" cy="384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44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44356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uk-UA" sz="6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55265"/>
            <a:ext cx="8801575" cy="5270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17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5482952" cy="2736304"/>
          </a:xfrm>
          <a:noFill/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 любити дитину, зрозуміти її внутрішній стан, враховувати індивідуальні особливості учнів, а потім вчити.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6537920" cy="115212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Моє педагогічне кредо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55976" y="3717032"/>
            <a:ext cx="4464496" cy="27363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 і навчати дітей так, щоб у майбутньому бути успішними і впевненими людьми.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80920" cy="1008112"/>
          </a:xfrm>
          <a:solidFill>
            <a:srgbClr val="B8927A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Науково-методична робота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628800"/>
            <a:ext cx="77048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2011 р. – «Компетентністний підхід  до перевірки мовних і мовленнєвих знань молодшого школяра».</a:t>
            </a:r>
          </a:p>
          <a:p>
            <a:r>
              <a:rPr lang="uk-UA" sz="2800" dirty="0" smtClean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2012 р. – «Дослідницька діяльність в початковій школі».</a:t>
            </a:r>
          </a:p>
          <a:p>
            <a:r>
              <a:rPr lang="uk-UA" sz="2800" dirty="0" smtClean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2013 р. – «Наступність між початковою та основною школою: проблеми та перспективи».</a:t>
            </a:r>
          </a:p>
          <a:p>
            <a:r>
              <a:rPr lang="uk-UA" sz="2800" dirty="0" smtClean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2014 р. – Звіт-студія «Педагогічні відкриття», «Особливості адаптації першокласників».</a:t>
            </a:r>
          </a:p>
          <a:p>
            <a:r>
              <a:rPr lang="uk-UA" sz="2800" dirty="0" smtClean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2015 р. – «Формування компетентності першокласників»</a:t>
            </a:r>
            <a:endParaRPr lang="uk-UA" sz="2800" dirty="0"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  <a:solidFill>
            <a:srgbClr val="B8927A"/>
          </a:solidFill>
          <a:effectLst>
            <a:softEdge rad="317500"/>
          </a:effectLst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u="sng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Тема, над якою працює вчитель</a:t>
            </a:r>
            <a:endParaRPr lang="uk-UA" b="1" u="sng" dirty="0">
              <a:ln w="11430">
                <a:solidFill>
                  <a:sysClr val="windowText" lastClr="00000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052736"/>
            <a:ext cx="6973238" cy="2880320"/>
          </a:xfrm>
          <a:solidFill>
            <a:srgbClr val="B8927A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«Колективні творчі справи, як засіб розвитку особистості та творчих здібностей молодших школярів на уроках читання»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7" name="Picture 3" descr="F:\школа все фото\Фото0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60665"/>
            <a:ext cx="2343491" cy="2729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A200533"/>
          <p:cNvPicPr>
            <a:picLocks noChangeAspect="1" noChangeArrowheads="1"/>
          </p:cNvPicPr>
          <p:nvPr/>
        </p:nvPicPr>
        <p:blipFill>
          <a:blip r:embed="rId5"/>
          <a:srcRect t="9668" b="34889"/>
          <a:stretch>
            <a:fillRect/>
          </a:stretch>
        </p:blipFill>
        <p:spPr bwMode="auto">
          <a:xfrm>
            <a:off x="107504" y="2852936"/>
            <a:ext cx="219573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4" descr="PA200536"/>
          <p:cNvPicPr>
            <a:picLocks noChangeAspect="1" noChangeArrowheads="1"/>
          </p:cNvPicPr>
          <p:nvPr/>
        </p:nvPicPr>
        <p:blipFill>
          <a:blip r:embed="rId6"/>
          <a:srcRect l="14342" t="14825" b="16570"/>
          <a:stretch>
            <a:fillRect/>
          </a:stretch>
        </p:blipFill>
        <p:spPr bwMode="auto">
          <a:xfrm>
            <a:off x="2483768" y="3278571"/>
            <a:ext cx="388843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5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2307" y="251698"/>
            <a:ext cx="6405799" cy="1800200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uk-UA" sz="3600" b="1" u="sng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випускної роботи на </a:t>
            </a:r>
          </a:p>
          <a:p>
            <a:r>
              <a:rPr lang="uk-UA" sz="3600" b="1" u="sng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курсах підвищення </a:t>
            </a:r>
          </a:p>
          <a:p>
            <a:r>
              <a:rPr lang="uk-UA" sz="3600" b="1" u="sng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 </a:t>
            </a:r>
          </a:p>
          <a:p>
            <a:r>
              <a:rPr lang="uk-UA" sz="3600" b="1" u="sng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endParaRPr lang="uk-UA" sz="3600" b="1" u="sng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378487" y="2420888"/>
            <a:ext cx="3816424" cy="3965244"/>
          </a:xfrm>
          <a:prstGeom prst="rect">
            <a:avLst/>
          </a:prstGeom>
          <a:noFill/>
          <a:effectLst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«Оксана Іваненко</a:t>
            </a:r>
          </a:p>
          <a:p>
            <a:pPr marL="0" indent="0">
              <a:buFont typeface="Arial" pitchFamily="34" charset="0"/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«Казка про маленького Піка»</a:t>
            </a:r>
          </a:p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літературне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G:\Даша\2016-2017\для Салайди 2\cbR-QVN4GW0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8004">
            <a:off x="258191" y="1695683"/>
            <a:ext cx="2939649" cy="29954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Даша\2016-2017\для Салайди 2\Obkl_Ivanenko-400x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238">
            <a:off x="6796000" y="631779"/>
            <a:ext cx="2224895" cy="28402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9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1196752"/>
            <a:ext cx="6411625" cy="3168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2012 н. р.</a:t>
            </a:r>
          </a:p>
          <a:p>
            <a:pPr marL="0" indent="0" algn="ctr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Урок позакласного читання </a:t>
            </a: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вчителів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 класів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семінару </a:t>
            </a: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 світі казок»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31840" y="188640"/>
            <a:ext cx="5904656" cy="1008112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Науково-методична робота</a:t>
            </a:r>
            <a:endParaRPr lang="uk-UA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PA2005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4028221"/>
            <a:ext cx="3750036" cy="2669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PA200517"/>
          <p:cNvPicPr>
            <a:picLocks noChangeAspect="1" noChangeArrowheads="1"/>
          </p:cNvPicPr>
          <p:nvPr/>
        </p:nvPicPr>
        <p:blipFill>
          <a:blip r:embed="rId4"/>
          <a:srcRect r="10938"/>
          <a:stretch>
            <a:fillRect/>
          </a:stretch>
        </p:blipFill>
        <p:spPr bwMode="auto">
          <a:xfrm>
            <a:off x="179512" y="4028221"/>
            <a:ext cx="4350674" cy="2684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0" descr="img0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726975" y="-358822"/>
            <a:ext cx="2343217" cy="3438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1" descr="img0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9783853" y="2795106"/>
            <a:ext cx="2611415" cy="324203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604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/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обдарованими дітьми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1894206"/>
            <a:ext cx="5616624" cy="42770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2011-2012 н.р.</a:t>
            </a:r>
          </a:p>
          <a:p>
            <a:pPr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Вознюк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переможець районної олімпіади з української мови.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районної олімпіади з української мови:</a:t>
            </a:r>
          </a:p>
          <a:p>
            <a:pPr marL="0" indent="0" algn="ctr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Синчук Владислава, </a:t>
            </a:r>
          </a:p>
          <a:p>
            <a:pPr marL="0" indent="0" algn="ctr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Скорко Анастасія, </a:t>
            </a:r>
          </a:p>
          <a:p>
            <a:pPr marL="0" indent="0" algn="ctr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Присяжнюк Дарина, </a:t>
            </a:r>
          </a:p>
          <a:p>
            <a:pPr marL="0" indent="0" algn="ctr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Ляско Владислав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img015"/>
          <p:cNvPicPr>
            <a:picLocks noChangeAspect="1" noChangeArrowheads="1"/>
          </p:cNvPicPr>
          <p:nvPr/>
        </p:nvPicPr>
        <p:blipFill>
          <a:blip r:embed="rId3"/>
          <a:srcRect l="47314" t="28833" r="34782" b="35184"/>
          <a:stretch>
            <a:fillRect/>
          </a:stretch>
        </p:blipFill>
        <p:spPr bwMode="auto">
          <a:xfrm>
            <a:off x="899592" y="1988840"/>
            <a:ext cx="2039942" cy="3209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6" name="Picture 9" descr="img015"/>
          <p:cNvPicPr>
            <a:picLocks noChangeAspect="1" noChangeArrowheads="1"/>
          </p:cNvPicPr>
          <p:nvPr/>
        </p:nvPicPr>
        <p:blipFill>
          <a:blip r:embed="rId3"/>
          <a:srcRect l="47314" t="28833" r="34782" b="35184"/>
          <a:stretch>
            <a:fillRect/>
          </a:stretch>
        </p:blipFill>
        <p:spPr bwMode="auto">
          <a:xfrm>
            <a:off x="899592" y="1988839"/>
            <a:ext cx="2039942" cy="3209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8" name="Picture 9" descr="img015"/>
          <p:cNvPicPr>
            <a:picLocks noChangeAspect="1" noChangeArrowheads="1"/>
          </p:cNvPicPr>
          <p:nvPr/>
        </p:nvPicPr>
        <p:blipFill>
          <a:blip r:embed="rId3"/>
          <a:srcRect l="47314" t="28833" r="34782" b="35184"/>
          <a:stretch>
            <a:fillRect/>
          </a:stretch>
        </p:blipFill>
        <p:spPr bwMode="auto">
          <a:xfrm>
            <a:off x="898639" y="1988839"/>
            <a:ext cx="2039942" cy="3209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05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обдарованими дітьми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844824"/>
            <a:ext cx="6275040" cy="4824536"/>
          </a:xfrm>
        </p:spPr>
        <p:txBody>
          <a:bodyPr/>
          <a:lstStyle/>
          <a:p>
            <a:pPr marL="0" indent="0" algn="ctr">
              <a:buNone/>
            </a:pPr>
            <a:r>
              <a:rPr lang="uk-UA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2012-2013 н.р.</a:t>
            </a: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Синчук Владислава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-переможець конкурсу з української мови ім. Яцика (ІІІ місце).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Вознюк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-переможець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районної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олімпіади з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математики (ІІ місце).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1" descr="P3160405"/>
          <p:cNvPicPr>
            <a:picLocks noChangeAspect="1" noChangeArrowheads="1"/>
          </p:cNvPicPr>
          <p:nvPr/>
        </p:nvPicPr>
        <p:blipFill>
          <a:blip r:embed="rId3"/>
          <a:srcRect l="20224" t="11237" b="9363"/>
          <a:stretch>
            <a:fillRect/>
          </a:stretch>
        </p:blipFill>
        <p:spPr bwMode="auto">
          <a:xfrm>
            <a:off x="179512" y="2060848"/>
            <a:ext cx="2151629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9" descr="img015"/>
          <p:cNvPicPr>
            <a:picLocks noChangeAspect="1" noChangeArrowheads="1"/>
          </p:cNvPicPr>
          <p:nvPr/>
        </p:nvPicPr>
        <p:blipFill>
          <a:blip r:embed="rId4"/>
          <a:srcRect l="47314" t="28833" r="34782" b="35184"/>
          <a:stretch>
            <a:fillRect/>
          </a:stretch>
        </p:blipFill>
        <p:spPr bwMode="auto">
          <a:xfrm>
            <a:off x="2483768" y="4230083"/>
            <a:ext cx="1520779" cy="2509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2638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705</TotalTime>
  <Words>437</Words>
  <Application>Microsoft Office PowerPoint</Application>
  <PresentationFormat>Экран (4:3)</PresentationFormat>
  <Paragraphs>101</Paragraphs>
  <Slides>28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ПОРТФОЛІО  ВЧИТЕЛЯ  ПОЧАТКОВИХ КЛАСІВ САЛАЙДИ   СВІТЛАНИ МИКОЛАЇВНИ</vt:lpstr>
      <vt:lpstr>Презентация PowerPoint</vt:lpstr>
      <vt:lpstr>Моє педагогічне кредо</vt:lpstr>
      <vt:lpstr>Науково-методична робота</vt:lpstr>
      <vt:lpstr>Тема, над якою працює вчитель</vt:lpstr>
      <vt:lpstr>Презентация PowerPoint</vt:lpstr>
      <vt:lpstr>Презентация PowerPoint</vt:lpstr>
      <vt:lpstr>Робота з обдарованими дітьми</vt:lpstr>
      <vt:lpstr>Робота з обдарованими дітьми</vt:lpstr>
      <vt:lpstr>Робота з обдарованими дітьми</vt:lpstr>
      <vt:lpstr>Робота з обдарованими дітьми</vt:lpstr>
      <vt:lpstr>Робота з обдарованими дітьми</vt:lpstr>
      <vt:lpstr>Робота з обдарованими дітьми</vt:lpstr>
      <vt:lpstr>Похвальні листи грамоти  дипломи </vt:lpstr>
      <vt:lpstr>Творчість дітей</vt:lpstr>
      <vt:lpstr>Презентация PowerPoint</vt:lpstr>
      <vt:lpstr>Активна участь у спортивному житті школи</vt:lpstr>
      <vt:lpstr>Активна участь у житті школи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руся</dc:creator>
  <cp:lastModifiedBy>Светлана</cp:lastModifiedBy>
  <cp:revision>65</cp:revision>
  <dcterms:created xsi:type="dcterms:W3CDTF">2017-01-12T20:13:16Z</dcterms:created>
  <dcterms:modified xsi:type="dcterms:W3CDTF">2017-01-15T13:08:10Z</dcterms:modified>
</cp:coreProperties>
</file>